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3.xml" ContentType="application/vnd.openxmlformats-officedocument.theme+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theme/theme4.xml" ContentType="application/vnd.openxmlformats-officedocument.theme+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82" r:id="rId5"/>
    <p:sldMasterId id="2147483705" r:id="rId6"/>
    <p:sldMasterId id="2147483730" r:id="rId7"/>
    <p:sldMasterId id="2147483749" r:id="rId8"/>
  </p:sldMasterIdLst>
  <p:notesMasterIdLst>
    <p:notesMasterId r:id="rId41"/>
  </p:notesMasterIdLst>
  <p:sldIdLst>
    <p:sldId id="286" r:id="rId9"/>
    <p:sldId id="292" r:id="rId10"/>
    <p:sldId id="293" r:id="rId11"/>
    <p:sldId id="294" r:id="rId12"/>
    <p:sldId id="295" r:id="rId13"/>
    <p:sldId id="324" r:id="rId14"/>
    <p:sldId id="325" r:id="rId15"/>
    <p:sldId id="326" r:id="rId16"/>
    <p:sldId id="296" r:id="rId17"/>
    <p:sldId id="278" r:id="rId18"/>
    <p:sldId id="303" r:id="rId19"/>
    <p:sldId id="304" r:id="rId20"/>
    <p:sldId id="311" r:id="rId21"/>
    <p:sldId id="308" r:id="rId22"/>
    <p:sldId id="309" r:id="rId23"/>
    <p:sldId id="313" r:id="rId24"/>
    <p:sldId id="314" r:id="rId25"/>
    <p:sldId id="317" r:id="rId26"/>
    <p:sldId id="318" r:id="rId27"/>
    <p:sldId id="305" r:id="rId28"/>
    <p:sldId id="321" r:id="rId29"/>
    <p:sldId id="320" r:id="rId30"/>
    <p:sldId id="306" r:id="rId31"/>
    <p:sldId id="322" r:id="rId32"/>
    <p:sldId id="323" r:id="rId33"/>
    <p:sldId id="276" r:id="rId34"/>
    <p:sldId id="298" r:id="rId35"/>
    <p:sldId id="299" r:id="rId36"/>
    <p:sldId id="297" r:id="rId37"/>
    <p:sldId id="327" r:id="rId38"/>
    <p:sldId id="329" r:id="rId39"/>
    <p:sldId id="328"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4BBB"/>
    <a:srgbClr val="00BCF2"/>
    <a:srgbClr val="FFB900"/>
    <a:srgbClr val="C86E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6" d="100"/>
          <a:sy n="96" d="100"/>
        </p:scale>
        <p:origin x="36"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5.xml"/><Relationship Id="rId18" Type="http://schemas.openxmlformats.org/officeDocument/2006/relationships/slide" Target="slides/slide10.xml"/><Relationship Id="rId26" Type="http://schemas.openxmlformats.org/officeDocument/2006/relationships/slide" Target="slides/slide18.xml"/><Relationship Id="rId39" Type="http://schemas.openxmlformats.org/officeDocument/2006/relationships/slide" Target="slides/slide31.xml"/><Relationship Id="rId3" Type="http://schemas.openxmlformats.org/officeDocument/2006/relationships/customXml" Target="../customXml/item3.xml"/><Relationship Id="rId21" Type="http://schemas.openxmlformats.org/officeDocument/2006/relationships/slide" Target="slides/slide13.xml"/><Relationship Id="rId34" Type="http://schemas.openxmlformats.org/officeDocument/2006/relationships/slide" Target="slides/slide26.xml"/><Relationship Id="rId42" Type="http://schemas.openxmlformats.org/officeDocument/2006/relationships/presProps" Target="presProps.xml"/><Relationship Id="rId7" Type="http://schemas.openxmlformats.org/officeDocument/2006/relationships/slideMaster" Target="slideMasters/slideMaster4.xml"/><Relationship Id="rId12" Type="http://schemas.openxmlformats.org/officeDocument/2006/relationships/slide" Target="slides/slide4.xml"/><Relationship Id="rId17" Type="http://schemas.openxmlformats.org/officeDocument/2006/relationships/slide" Target="slides/slide9.xml"/><Relationship Id="rId25" Type="http://schemas.openxmlformats.org/officeDocument/2006/relationships/slide" Target="slides/slide17.xml"/><Relationship Id="rId33" Type="http://schemas.openxmlformats.org/officeDocument/2006/relationships/slide" Target="slides/slide25.xml"/><Relationship Id="rId38" Type="http://schemas.openxmlformats.org/officeDocument/2006/relationships/slide" Target="slides/slide30.xml"/><Relationship Id="rId2" Type="http://schemas.openxmlformats.org/officeDocument/2006/relationships/customXml" Target="../customXml/item2.xml"/><Relationship Id="rId16" Type="http://schemas.openxmlformats.org/officeDocument/2006/relationships/slide" Target="slides/slide8.xml"/><Relationship Id="rId20" Type="http://schemas.openxmlformats.org/officeDocument/2006/relationships/slide" Target="slides/slide12.xml"/><Relationship Id="rId29" Type="http://schemas.openxmlformats.org/officeDocument/2006/relationships/slide" Target="slides/slide21.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3.xml"/><Relationship Id="rId24" Type="http://schemas.openxmlformats.org/officeDocument/2006/relationships/slide" Target="slides/slide16.xml"/><Relationship Id="rId32" Type="http://schemas.openxmlformats.org/officeDocument/2006/relationships/slide" Target="slides/slide24.xml"/><Relationship Id="rId37" Type="http://schemas.openxmlformats.org/officeDocument/2006/relationships/slide" Target="slides/slide29.xml"/><Relationship Id="rId40" Type="http://schemas.openxmlformats.org/officeDocument/2006/relationships/slide" Target="slides/slide32.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7.xml"/><Relationship Id="rId23" Type="http://schemas.openxmlformats.org/officeDocument/2006/relationships/slide" Target="slides/slide15.xml"/><Relationship Id="rId28" Type="http://schemas.openxmlformats.org/officeDocument/2006/relationships/slide" Target="slides/slide20.xml"/><Relationship Id="rId36" Type="http://schemas.openxmlformats.org/officeDocument/2006/relationships/slide" Target="slides/slide28.xml"/><Relationship Id="rId10" Type="http://schemas.openxmlformats.org/officeDocument/2006/relationships/slide" Target="slides/slide2.xml"/><Relationship Id="rId19" Type="http://schemas.openxmlformats.org/officeDocument/2006/relationships/slide" Target="slides/slide11.xml"/><Relationship Id="rId31" Type="http://schemas.openxmlformats.org/officeDocument/2006/relationships/slide" Target="slides/slide23.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slide" Target="slides/slide14.xml"/><Relationship Id="rId27" Type="http://schemas.openxmlformats.org/officeDocument/2006/relationships/slide" Target="slides/slide19.xml"/><Relationship Id="rId30" Type="http://schemas.openxmlformats.org/officeDocument/2006/relationships/slide" Target="slides/slide22.xml"/><Relationship Id="rId35" Type="http://schemas.openxmlformats.org/officeDocument/2006/relationships/slide" Target="slides/slide27.xml"/><Relationship Id="rId43"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pieChart>
        <c:varyColors val="1"/>
        <c:ser>
          <c:idx val="0"/>
          <c:order val="0"/>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CA4-4C89-9D54-EADC986E376D}"/>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CA4-4C89-9D54-EADC986E376D}"/>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CA4-4C89-9D54-EADC986E376D}"/>
              </c:ext>
            </c:extLst>
          </c:dPt>
          <c:cat>
            <c:strRef>
              <c:f>Sheet2!$A$1:$C$1</c:f>
              <c:strCache>
                <c:ptCount val="3"/>
                <c:pt idx="0">
                  <c:v>I would prefer running the latest version of SQL Server</c:v>
                </c:pt>
                <c:pt idx="1">
                  <c:v>I must run my application using the same version of SQL as on-premises or in SQL VMs</c:v>
                </c:pt>
                <c:pt idx="2">
                  <c:v>Indifferent</c:v>
                </c:pt>
              </c:strCache>
            </c:strRef>
          </c:cat>
          <c:val>
            <c:numRef>
              <c:f>Sheet2!$A$2:$C$2</c:f>
              <c:numCache>
                <c:formatCode>General</c:formatCode>
                <c:ptCount val="3"/>
                <c:pt idx="0">
                  <c:v>114</c:v>
                </c:pt>
                <c:pt idx="1">
                  <c:v>13</c:v>
                </c:pt>
                <c:pt idx="2">
                  <c:v>14</c:v>
                </c:pt>
              </c:numCache>
            </c:numRef>
          </c:val>
          <c:extLst>
            <c:ext xmlns:c16="http://schemas.microsoft.com/office/drawing/2014/chart" uri="{C3380CC4-5D6E-409C-BE32-E72D297353CC}">
              <c16:uniqueId val="{00000006-3CA4-4C89-9D54-EADC986E376D}"/>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sz="1600" baseline="0"/>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image" Target="../media/image21.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emf"/><Relationship Id="rId1" Type="http://schemas.openxmlformats.org/officeDocument/2006/relationships/image" Target="../media/image26.emf"/><Relationship Id="rId4" Type="http://schemas.openxmlformats.org/officeDocument/2006/relationships/image" Target="../media/image29.emf"/></Relationships>
</file>

<file path=ppt/drawings/_rels/vmlDrawing3.v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image" Target="../media/image32.emf"/><Relationship Id="rId1" Type="http://schemas.openxmlformats.org/officeDocument/2006/relationships/image" Target="../media/image31.emf"/><Relationship Id="rId6" Type="http://schemas.openxmlformats.org/officeDocument/2006/relationships/image" Target="../media/image36.emf"/><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media/image10.png>
</file>

<file path=ppt/media/image11.png>
</file>

<file path=ppt/media/image12.png>
</file>

<file path=ppt/media/image13.jpg>
</file>

<file path=ppt/media/image14.jpg>
</file>

<file path=ppt/media/image15.jpg>
</file>

<file path=ppt/media/image19.png>
</file>

<file path=ppt/media/image20.png>
</file>

<file path=ppt/media/image24.png>
</file>

<file path=ppt/media/image25.png>
</file>

<file path=ppt/media/image3.jpg>
</file>

<file path=ppt/media/image30.png>
</file>

<file path=ppt/media/image4.png>
</file>

<file path=ppt/media/image41.png>
</file>

<file path=ppt/media/image42.png>
</file>

<file path=ppt/media/image43.png>
</file>

<file path=ppt/media/image44.png>
</file>

<file path=ppt/media/image45.png>
</file>

<file path=ppt/media/image46.png>
</file>

<file path=ppt/media/image49.png>
</file>

<file path=ppt/media/image5.jpeg>
</file>

<file path=ppt/media/image50.jpg>
</file>

<file path=ppt/media/image51.jpg>
</file>

<file path=ppt/media/image52.png>
</file>

<file path=ppt/media/image53.png>
</file>

<file path=ppt/media/image54.png>
</file>

<file path=ppt/media/image55.png>
</file>

<file path=ppt/media/image56.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EAE8FA-D7B2-4534-825C-89895736491D}" type="datetimeFigureOut">
              <a:rPr lang="en-US" smtClean="0"/>
              <a:t>6/4/2018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194323-46EB-47FD-802B-1151F9FD2B5B}" type="slidenum">
              <a:rPr lang="en-US" smtClean="0"/>
              <a:t>‹#›</a:t>
            </a:fld>
            <a:endParaRPr lang="en-US"/>
          </a:p>
        </p:txBody>
      </p:sp>
    </p:spTree>
    <p:extLst>
      <p:ext uri="{BB962C8B-B14F-4D97-AF65-F5344CB8AC3E}">
        <p14:creationId xmlns:p14="http://schemas.microsoft.com/office/powerpoint/2010/main" val="20237174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8AB9A6D4-FB34-4BDB-BA1E-7271914431FC}" type="datetime8">
              <a:rPr lang="en-US" smtClean="0">
                <a:solidFill>
                  <a:prstClr val="black"/>
                </a:solidFill>
              </a:rPr>
              <a:t>6/4/2018 21:56</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1450005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5A2D088-BDBD-41A5-ADCE-5C6A4DC08057}" type="datetime8">
              <a:rPr lang="en-US" smtClean="0"/>
              <a:t>6/4/2018 21:57</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a:p>
        </p:txBody>
      </p:sp>
    </p:spTree>
    <p:extLst>
      <p:ext uri="{BB962C8B-B14F-4D97-AF65-F5344CB8AC3E}">
        <p14:creationId xmlns:p14="http://schemas.microsoft.com/office/powerpoint/2010/main" val="36875741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US" sz="5400" dirty="0">
                <a:solidFill>
                  <a:schemeClr val="bg2">
                    <a:lumMod val="50000"/>
                  </a:schemeClr>
                </a:solidFill>
              </a:rPr>
              <a:t>Are you interested in moving to cloud?</a:t>
            </a:r>
          </a:p>
          <a:p>
            <a:pPr marL="800100" lvl="1" indent="-571500">
              <a:lnSpc>
                <a:spcPct val="150000"/>
              </a:lnSpc>
              <a:buFont typeface="Arial" panose="020B0604020202020204" pitchFamily="34" charset="0"/>
              <a:buChar char="•"/>
            </a:pPr>
            <a:r>
              <a:rPr lang="en-US" sz="3600" dirty="0">
                <a:solidFill>
                  <a:schemeClr val="bg2">
                    <a:lumMod val="50000"/>
                  </a:schemeClr>
                </a:solidFill>
              </a:rPr>
              <a:t>Want to close your data center</a:t>
            </a:r>
          </a:p>
          <a:p>
            <a:pPr marL="800100" lvl="1" indent="-571500">
              <a:lnSpc>
                <a:spcPct val="150000"/>
              </a:lnSpc>
              <a:buFont typeface="Arial" panose="020B0604020202020204" pitchFamily="34" charset="0"/>
              <a:buChar char="•"/>
            </a:pPr>
            <a:r>
              <a:rPr lang="en-US" sz="3600" dirty="0">
                <a:solidFill>
                  <a:schemeClr val="bg2">
                    <a:lumMod val="50000"/>
                  </a:schemeClr>
                </a:solidFill>
              </a:rPr>
              <a:t>Current hosting solution is high maintenance</a:t>
            </a:r>
          </a:p>
          <a:p>
            <a:pPr marL="800100" lvl="1" indent="-571500">
              <a:lnSpc>
                <a:spcPct val="150000"/>
              </a:lnSpc>
              <a:buFont typeface="Arial" panose="020B0604020202020204" pitchFamily="34" charset="0"/>
              <a:buChar char="•"/>
            </a:pPr>
            <a:r>
              <a:rPr lang="en-US" sz="3600" dirty="0">
                <a:solidFill>
                  <a:schemeClr val="bg2">
                    <a:lumMod val="50000"/>
                  </a:schemeClr>
                </a:solidFill>
              </a:rPr>
              <a:t>You’re asked to do more with less</a:t>
            </a:r>
          </a:p>
          <a:p>
            <a:pPr marL="800100" lvl="1" indent="-571500">
              <a:lnSpc>
                <a:spcPct val="150000"/>
              </a:lnSpc>
              <a:buFont typeface="Arial" panose="020B0604020202020204" pitchFamily="34" charset="0"/>
              <a:buChar char="•"/>
            </a:pPr>
            <a:r>
              <a:rPr lang="en-US" sz="3600" dirty="0">
                <a:solidFill>
                  <a:schemeClr val="bg2">
                    <a:lumMod val="50000"/>
                  </a:schemeClr>
                </a:solidFill>
              </a:rPr>
              <a:t>Want to expand your reach globally</a:t>
            </a:r>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28EAAE8-B538-48EB-83B5-2B364220CC8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4580441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E3633F40-32CD-4F84-9443-25A95AEAAEEF}"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7854071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7973897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2240375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1544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7198291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5A2D088-BDBD-41A5-ADCE-5C6A4DC08057}"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223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485520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00047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Microsoft is the consistent Data Platform for </a:t>
            </a:r>
            <a:r>
              <a:rPr lang="en-US" sz="1200" b="1" kern="1200" dirty="0">
                <a:solidFill>
                  <a:schemeClr val="tx1"/>
                </a:solidFill>
                <a:effectLst/>
                <a:latin typeface="+mn-lt"/>
                <a:ea typeface="+mn-ea"/>
                <a:cs typeface="+mn-cs"/>
              </a:rPr>
              <a:t>Powerful Hybrid Scenarios</a:t>
            </a:r>
            <a:r>
              <a:rPr lang="en-US" sz="1200" kern="1200" dirty="0">
                <a:solidFill>
                  <a:schemeClr val="tx1"/>
                </a:solidFill>
                <a:effectLst/>
                <a:latin typeface="+mn-lt"/>
                <a:ea typeface="+mn-ea"/>
                <a:cs typeface="+mn-cs"/>
              </a:rPr>
              <a:t> such as… &lt;click&gt;</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6CD5F8F-46C9-46A5-9E1B-00B0A72B40B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619707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8610468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431481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6/4/2018 21:57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22</a:t>
            </a:fld>
            <a:endParaRPr lang="en-US" dirty="0"/>
          </a:p>
        </p:txBody>
      </p:sp>
    </p:spTree>
    <p:extLst>
      <p:ext uri="{BB962C8B-B14F-4D97-AF65-F5344CB8AC3E}">
        <p14:creationId xmlns:p14="http://schemas.microsoft.com/office/powerpoint/2010/main" val="36206340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514012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PaaS model for these services has many advantages:</a:t>
            </a:r>
            <a:r>
              <a:rPr lang="en-US" baseline="0" dirty="0"/>
              <a:t> provisioning on demand, scale-up and down, start/pause, etc.  Also, it opens up opportunities with connecting to other Azure services easily, and enriching your data integration, BI or reporting workflows… opens up the way to modernization.</a:t>
            </a:r>
          </a:p>
          <a:p>
            <a:endParaRPr lang="en-US" baseline="0" dirty="0"/>
          </a:p>
          <a:p>
            <a:r>
              <a:rPr lang="en-US" baseline="0" dirty="0"/>
              <a:t>VMs are the fallback option… and for SSRS this is currently the only option. There is a licensing aspect here as well, as to run SSIS / SSAS or SSRS in a VM, you need a SQL Server license. In PaaS services, you pay exactly what you’re using, so you should have more cost control this way.</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3056320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37999066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4FAA446-E61B-4D43-A3B1-7749AA6DC131}" type="datetime8">
              <a:rPr lang="en-US" smtClean="0"/>
              <a:t>6/4/2018 21:57</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26</a:t>
            </a:fld>
            <a:endParaRPr lang="en-US"/>
          </a:p>
        </p:txBody>
      </p:sp>
    </p:spTree>
    <p:extLst>
      <p:ext uri="{BB962C8B-B14F-4D97-AF65-F5344CB8AC3E}">
        <p14:creationId xmlns:p14="http://schemas.microsoft.com/office/powerpoint/2010/main" val="41556980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800" b="0" i="0" u="none" strike="noStrike" kern="0" cap="none" spc="0" normalizeH="0" baseline="0" noProof="0" dirty="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24177710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SQL Data Sync allows developers to easily synchronize reference data across multiple SQL Server, SQL VM, and Azure SQL databases.  Increasing number of developers and ISVs are developing and running their geo-distributed SaaS and hybrid applications on Azure and utilizing Azure SQL Database as the data-tier.  For on-</a:t>
            </a:r>
            <a:r>
              <a:rPr lang="en-US" dirty="0" err="1"/>
              <a:t>prem</a:t>
            </a:r>
            <a:r>
              <a:rPr lang="en-US" dirty="0"/>
              <a:t> SQL Servers with intermittent connectivity to the cloud or for Azure applications that desire low latency, a copy of the reference data needs to be co-located with the application for optimal lookup and update speeds.</a:t>
            </a:r>
          </a:p>
          <a:p>
            <a:r>
              <a:rPr lang="en-US" dirty="0"/>
              <a:t>With the ability to sync one-way or bi-directionally, SQL Data Sync enables developers to set up scheduled synchronization without having to write any custom code or managing their own cloud infrastructure.  Besides going through Microsoft Azure Portal, users can also use </a:t>
            </a:r>
            <a:r>
              <a:rPr lang="en-US" dirty="0" err="1"/>
              <a:t>Powershell</a:t>
            </a:r>
            <a:r>
              <a:rPr lang="en-US" dirty="0"/>
              <a:t> and REST APIs to get diagnostic logs and alerting.</a:t>
            </a:r>
          </a:p>
          <a:p>
            <a:endParaRPr lang="en-US" dirty="0"/>
          </a:p>
          <a:p>
            <a:pPr marL="0" indent="0">
              <a:buNone/>
            </a:pPr>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E1EBD79-A731-4506-95CF-27EE603149B8}"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40685839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F80E2B-B978-4B3B-B24B-28D259BA0D9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3223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All these scenarios are made possible because of our</a:t>
            </a:r>
            <a:r>
              <a:rPr lang="en-US" sz="1200" b="1" kern="1200" dirty="0">
                <a:solidFill>
                  <a:schemeClr val="tx1"/>
                </a:solidFill>
                <a:effectLst/>
                <a:latin typeface="+mn-lt"/>
                <a:ea typeface="+mn-ea"/>
                <a:cs typeface="+mn-cs"/>
              </a:rPr>
              <a:t> Consistent Data Platform across on-premises and cloud</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Only Microsoft can deliver customers a consistent experience from on-premises to cloud – that’s our goal.</a:t>
            </a:r>
          </a:p>
          <a:p>
            <a:r>
              <a:rPr lang="en-US" sz="1200" kern="1200" dirty="0">
                <a:solidFill>
                  <a:schemeClr val="tx1"/>
                </a:solidFill>
                <a:effectLst/>
                <a:latin typeface="+mn-lt"/>
                <a:ea typeface="+mn-ea"/>
                <a:cs typeface="+mn-cs"/>
              </a:rPr>
              <a:t>We want ensure we deliver a great experience from on-premises to cloud.  The point is you decide what is best for a particular application or workloads and you will be able to deliver it without having to rewrite your application, or learn new development tools or new development language or new management tools. </a:t>
            </a:r>
          </a:p>
          <a:p>
            <a:r>
              <a:rPr lang="en-US" sz="1200" kern="1200" dirty="0">
                <a:solidFill>
                  <a:schemeClr val="tx1"/>
                </a:solidFill>
                <a:effectLst/>
                <a:latin typeface="+mn-lt"/>
                <a:ea typeface="+mn-ea"/>
                <a:cs typeface="+mn-cs"/>
              </a:rPr>
              <a:t>Only Microsoft can offer this consistent experience across identity, virtualization, management, and dev-ops. We’ve got all the tools that you love and we can ensure that we deliver a great experience no matter where you choose to deploy. </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2F80E2B-B978-4B3B-B24B-28D259BA0D9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888191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4FAA446-E61B-4D43-A3B1-7749AA6DC131}" type="datetime8">
              <a:rPr lang="en-US" smtClean="0"/>
              <a:t>6/4/2018 21:57</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30</a:t>
            </a:fld>
            <a:endParaRPr lang="en-US"/>
          </a:p>
        </p:txBody>
      </p:sp>
    </p:spTree>
    <p:extLst>
      <p:ext uri="{BB962C8B-B14F-4D97-AF65-F5344CB8AC3E}">
        <p14:creationId xmlns:p14="http://schemas.microsoft.com/office/powerpoint/2010/main" val="36204541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4FAA446-E61B-4D43-A3B1-7749AA6DC131}" type="datetime8">
              <a:rPr lang="en-US" smtClean="0"/>
              <a:t>6/4/2018 21:57</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31</a:t>
            </a:fld>
            <a:endParaRPr lang="en-US"/>
          </a:p>
        </p:txBody>
      </p:sp>
    </p:spTree>
    <p:extLst>
      <p:ext uri="{BB962C8B-B14F-4D97-AF65-F5344CB8AC3E}">
        <p14:creationId xmlns:p14="http://schemas.microsoft.com/office/powerpoint/2010/main" val="31860707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4FAA446-E61B-4D43-A3B1-7749AA6DC131}" type="datetime8">
              <a:rPr lang="en-US" smtClean="0"/>
              <a:t>6/4/2018 21:57</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32</a:t>
            </a:fld>
            <a:endParaRPr lang="en-US"/>
          </a:p>
        </p:txBody>
      </p:sp>
    </p:spTree>
    <p:extLst>
      <p:ext uri="{BB962C8B-B14F-4D97-AF65-F5344CB8AC3E}">
        <p14:creationId xmlns:p14="http://schemas.microsoft.com/office/powerpoint/2010/main" val="7917613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SQL Database has </a:t>
            </a:r>
            <a:r>
              <a:rPr lang="en-US" b="1" dirty="0"/>
              <a:t>built-in intelligence </a:t>
            </a:r>
            <a:r>
              <a:rPr lang="en-US" dirty="0"/>
              <a:t>that helps you dramatically reduce the costs of running and managing databases and maximizes both the performance and security of your application.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Each database is isolated from each other and portable, each with its own service tier with a guaranteed performance level. SQL Database provides different performance levels for different needs, and enables databases to be pooled to maximize the use of resources and save money. You can adjust performance without downtime to your app or to your customers. </a:t>
            </a:r>
            <a:r>
              <a:rPr lang="en-US" b="1" dirty="0"/>
              <a:t>Dynamic scalability</a:t>
            </a:r>
            <a:r>
              <a:rPr lang="en-US" dirty="0"/>
              <a:t> enables your database to transparently respond to rapidly changing resource requirements and enables you to only pay for the resources that you need when you need them. </a:t>
            </a:r>
            <a:r>
              <a:rPr lang="en-US" b="1" dirty="0"/>
              <a:t>In-memory technologies </a:t>
            </a:r>
            <a:r>
              <a:rPr lang="en-US" dirty="0"/>
              <a:t>provide r</a:t>
            </a:r>
            <a:r>
              <a:rPr lang="en-US" dirty="0">
                <a:solidFill>
                  <a:srgbClr val="128A04"/>
                </a:solidFill>
                <a:latin typeface="+mn-lt"/>
              </a:rPr>
              <a:t>eal-time business insight </a:t>
            </a:r>
            <a:br>
              <a:rPr lang="en-US" dirty="0">
                <a:solidFill>
                  <a:srgbClr val="128A04"/>
                </a:solidFill>
                <a:latin typeface="+mn-lt"/>
              </a:rPr>
            </a:br>
            <a:r>
              <a:rPr lang="en-US" dirty="0">
                <a:solidFill>
                  <a:srgbClr val="128A04"/>
                </a:solidFill>
                <a:latin typeface="+mn-lt"/>
              </a:rPr>
              <a:t>based on operational data.</a:t>
            </a:r>
          </a:p>
          <a:p>
            <a:endParaRPr lang="en-US" dirty="0"/>
          </a:p>
          <a:p>
            <a:pPr rtl="0"/>
            <a:r>
              <a:rPr lang="en-US" dirty="0"/>
              <a:t>New to SQL Database is the ability to seamlessly lift and shift your SQL Server data to the cloud to a managed instance with a full SQL Server programming surface area that removes the need to re-architect your apps.</a:t>
            </a:r>
          </a:p>
          <a:p>
            <a:pPr rtl="0"/>
            <a:endParaRPr lang="en-US" dirty="0"/>
          </a:p>
          <a:p>
            <a:pPr rtl="0"/>
            <a:r>
              <a:rPr lang="en-US" dirty="0"/>
              <a:t>SQL Database combines the </a:t>
            </a:r>
            <a:r>
              <a:rPr lang="en-US" b="1" dirty="0"/>
              <a:t>operational and financial benefits of Azure PaaS </a:t>
            </a:r>
            <a:r>
              <a:rPr lang="en-US" dirty="0"/>
              <a:t>with the financially-backed SLA and business continuity tools to protect the lifeblood of your business, your data.  SQL Database now offers a Azure Hybrid Benefit for SQL Server that maximizes the investments you’ve made in on-premises licensing by providing discounted rates in the cloud.</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DA69098-AF98-44ED-B19A-289934A1943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7557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DA69098-AF98-44ED-B19A-289934A1943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374854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01DEBF-9E4E-47A3-B6FE-3463A6D59A30}" type="slidenum">
              <a:rPr kumimoji="0" lang="en-US" sz="1800" b="0" i="0" u="none" strike="noStrike" kern="0" cap="none" spc="0" normalizeH="0" baseline="0" noProof="0" smtClean="0">
                <a:ln>
                  <a:noFill/>
                </a:ln>
                <a:solidFill>
                  <a:sysClr val="windowText" lastClr="000000"/>
                </a:solidFill>
                <a:effectLst/>
                <a:uLnTx/>
                <a:uFillTx/>
                <a:latin typeface="Segoe UI"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sysClr val="windowText" lastClr="000000"/>
              </a:solidFill>
              <a:effectLst/>
              <a:uLnTx/>
              <a:uFillTx/>
              <a:latin typeface="Segoe UI" pitchFamily="34" charset="0"/>
              <a:ea typeface="+mn-ea"/>
              <a:cs typeface="+mn-cs"/>
            </a:endParaRPr>
          </a:p>
        </p:txBody>
      </p:sp>
    </p:spTree>
    <p:extLst>
      <p:ext uri="{BB962C8B-B14F-4D97-AF65-F5344CB8AC3E}">
        <p14:creationId xmlns:p14="http://schemas.microsoft.com/office/powerpoint/2010/main" val="17194728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D18B56EA-E28F-4F92-9F16-7A6F2501B303}"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 21:57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7694896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a:t>
            </a:r>
          </a:p>
          <a:p>
            <a:pPr marL="582359" marR="0" lvl="0" indent="0" algn="l" defTabSz="931467"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The information herein is for informational purposes only and represents the current view of Microsoft Corporation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772F88A-0207-4E10-A25B-3ED5D15D758B}" type="datetime1">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6/4/2018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1792851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DA69098-AF98-44ED-B19A-289934A1943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357489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9.emf"/><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Intelligent Cloud Architect Boot Camp">
    <p:bg>
      <p:bgPr>
        <a:solidFill>
          <a:schemeClr val="bg2"/>
        </a:solidFill>
        <a:effectLst/>
      </p:bgPr>
    </p:bg>
    <p:spTree>
      <p:nvGrpSpPr>
        <p:cNvPr id="1" name=""/>
        <p:cNvGrpSpPr/>
        <p:nvPr/>
      </p:nvGrpSpPr>
      <p:grpSpPr>
        <a:xfrm>
          <a:off x="0" y="0"/>
          <a:ext cx="0" cy="0"/>
          <a:chOff x="0" y="0"/>
          <a:chExt cx="0" cy="0"/>
        </a:xfrm>
      </p:grpSpPr>
      <p:sp>
        <p:nvSpPr>
          <p:cNvPr id="11" name="Arc 12">
            <a:extLst>
              <a:ext uri="{FF2B5EF4-FFF2-40B4-BE49-F238E27FC236}">
                <a16:creationId xmlns:a16="http://schemas.microsoft.com/office/drawing/2014/main" id="{4482FD05-F4F6-4D52-A0D4-67F8B984BC9F}"/>
              </a:ext>
            </a:extLst>
          </p:cNvPr>
          <p:cNvSpPr/>
          <p:nvPr userDrawn="1"/>
        </p:nvSpPr>
        <p:spPr>
          <a:xfrm rot="16200000">
            <a:off x="8300546" y="1869065"/>
            <a:ext cx="2659858" cy="5123677"/>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Lst>
            <a:ahLst/>
            <a:cxnLst>
              <a:cxn ang="0">
                <a:pos x="connsiteX0" y="connsiteY0"/>
              </a:cxn>
              <a:cxn ang="0">
                <a:pos x="connsiteX1" y="connsiteY1"/>
              </a:cxn>
            </a:cxnLst>
            <a:rect l="l" t="t" r="r" b="b"/>
            <a:pathLst>
              <a:path w="2659858" h="5123677" stroke="0" extrusionOk="0">
                <a:moveTo>
                  <a:pt x="1173958" y="0"/>
                </a:moveTo>
                <a:cubicBezTo>
                  <a:pt x="1679080" y="0"/>
                  <a:pt x="2149608" y="395585"/>
                  <a:pt x="2423140" y="1050219"/>
                </a:cubicBezTo>
                <a:cubicBezTo>
                  <a:pt x="2578929" y="1423063"/>
                  <a:pt x="2661157" y="1857606"/>
                  <a:pt x="2659843" y="2301099"/>
                </a:cubicBezTo>
                <a:lnTo>
                  <a:pt x="1173958" y="2290634"/>
                </a:lnTo>
                <a:lnTo>
                  <a:pt x="1173958" y="0"/>
                </a:lnTo>
                <a:close/>
              </a:path>
              <a:path w="2659858" h="5123677" fill="none">
                <a:moveTo>
                  <a:pt x="0" y="1889922"/>
                </a:moveTo>
                <a:cubicBezTo>
                  <a:pt x="1442247" y="2534466"/>
                  <a:pt x="1905795" y="3976716"/>
                  <a:pt x="1650192"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Arc 12">
            <a:extLst>
              <a:ext uri="{FF2B5EF4-FFF2-40B4-BE49-F238E27FC236}">
                <a16:creationId xmlns:a16="http://schemas.microsoft.com/office/drawing/2014/main" id="{E73B8847-EA8B-4495-9732-9FA0DB1963B0}"/>
              </a:ext>
            </a:extLst>
          </p:cNvPr>
          <p:cNvSpPr/>
          <p:nvPr userDrawn="1"/>
        </p:nvSpPr>
        <p:spPr>
          <a:xfrm rot="16200000">
            <a:off x="4275597" y="-1752531"/>
            <a:ext cx="6569893" cy="9188265"/>
          </a:xfrm>
          <a:custGeom>
            <a:avLst/>
            <a:gdLst>
              <a:gd name="connsiteX0" fmla="*/ 1485900 w 2971800"/>
              <a:gd name="connsiteY0" fmla="*/ 0 h 4581267"/>
              <a:gd name="connsiteX1" fmla="*/ 2735082 w 2971800"/>
              <a:gd name="connsiteY1" fmla="*/ 1050219 h 4581267"/>
              <a:gd name="connsiteX2" fmla="*/ 2971785 w 2971800"/>
              <a:gd name="connsiteY2" fmla="*/ 2301099 h 4581267"/>
              <a:gd name="connsiteX3" fmla="*/ 1485900 w 2971800"/>
              <a:gd name="connsiteY3" fmla="*/ 2290634 h 4581267"/>
              <a:gd name="connsiteX4" fmla="*/ 1485900 w 2971800"/>
              <a:gd name="connsiteY4" fmla="*/ 0 h 4581267"/>
              <a:gd name="connsiteX0" fmla="*/ 1485900 w 2971800"/>
              <a:gd name="connsiteY0" fmla="*/ 0 h 4581267"/>
              <a:gd name="connsiteX1" fmla="*/ 2735082 w 2971800"/>
              <a:gd name="connsiteY1" fmla="*/ 1050219 h 4581267"/>
              <a:gd name="connsiteX2" fmla="*/ 2971785 w 2971800"/>
              <a:gd name="connsiteY2" fmla="*/ 2301099 h 4581267"/>
              <a:gd name="connsiteX0" fmla="*/ 0 w 1485900"/>
              <a:gd name="connsiteY0" fmla="*/ 0 h 5095102"/>
              <a:gd name="connsiteX1" fmla="*/ 1249182 w 1485900"/>
              <a:gd name="connsiteY1" fmla="*/ 1050219 h 5095102"/>
              <a:gd name="connsiteX2" fmla="*/ 1485885 w 1485900"/>
              <a:gd name="connsiteY2" fmla="*/ 2301099 h 5095102"/>
              <a:gd name="connsiteX3" fmla="*/ 0 w 1485900"/>
              <a:gd name="connsiteY3" fmla="*/ 2290634 h 5095102"/>
              <a:gd name="connsiteX4" fmla="*/ 0 w 1485900"/>
              <a:gd name="connsiteY4" fmla="*/ 0 h 5095102"/>
              <a:gd name="connsiteX0" fmla="*/ 0 w 1485900"/>
              <a:gd name="connsiteY0" fmla="*/ 0 h 5095102"/>
              <a:gd name="connsiteX1" fmla="*/ 1249182 w 1485900"/>
              <a:gd name="connsiteY1" fmla="*/ 1050219 h 5095102"/>
              <a:gd name="connsiteX2" fmla="*/ 457184 w 1485900"/>
              <a:gd name="connsiteY2" fmla="*/ 5095102 h 5095102"/>
              <a:gd name="connsiteX0" fmla="*/ 1143000 w 2628900"/>
              <a:gd name="connsiteY0" fmla="*/ 0 h 5095102"/>
              <a:gd name="connsiteX1" fmla="*/ 2392182 w 2628900"/>
              <a:gd name="connsiteY1" fmla="*/ 1050219 h 5095102"/>
              <a:gd name="connsiteX2" fmla="*/ 2628885 w 2628900"/>
              <a:gd name="connsiteY2" fmla="*/ 2301099 h 5095102"/>
              <a:gd name="connsiteX3" fmla="*/ 1143000 w 2628900"/>
              <a:gd name="connsiteY3" fmla="*/ 2290634 h 5095102"/>
              <a:gd name="connsiteX4" fmla="*/ 1143000 w 2628900"/>
              <a:gd name="connsiteY4" fmla="*/ 0 h 5095102"/>
              <a:gd name="connsiteX0" fmla="*/ 0 w 2628900"/>
              <a:gd name="connsiteY0" fmla="*/ 1816100 h 5095102"/>
              <a:gd name="connsiteX1" fmla="*/ 2392182 w 2628900"/>
              <a:gd name="connsiteY1" fmla="*/ 1050219 h 5095102"/>
              <a:gd name="connsiteX2" fmla="*/ 1600184 w 2628900"/>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2425520 w 2662238"/>
              <a:gd name="connsiteY1" fmla="*/ 1050219 h 5095102"/>
              <a:gd name="connsiteX2" fmla="*/ 1633522 w 2662238"/>
              <a:gd name="connsiteY2"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095102"/>
              <a:gd name="connsiteX1" fmla="*/ 2425520 w 2662238"/>
              <a:gd name="connsiteY1" fmla="*/ 1050219 h 5095102"/>
              <a:gd name="connsiteX2" fmla="*/ 2662223 w 2662238"/>
              <a:gd name="connsiteY2" fmla="*/ 2301099 h 5095102"/>
              <a:gd name="connsiteX3" fmla="*/ 1176338 w 2662238"/>
              <a:gd name="connsiteY3" fmla="*/ 2290634 h 5095102"/>
              <a:gd name="connsiteX4" fmla="*/ 1176338 w 2662238"/>
              <a:gd name="connsiteY4" fmla="*/ 0 h 5095102"/>
              <a:gd name="connsiteX0" fmla="*/ 0 w 2662238"/>
              <a:gd name="connsiteY0" fmla="*/ 1882775 h 5095102"/>
              <a:gd name="connsiteX1" fmla="*/ 1633522 w 2662238"/>
              <a:gd name="connsiteY1" fmla="*/ 5095102 h 5095102"/>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6338 w 2662238"/>
              <a:gd name="connsiteY0" fmla="*/ 0 h 5123677"/>
              <a:gd name="connsiteX1" fmla="*/ 2425520 w 2662238"/>
              <a:gd name="connsiteY1" fmla="*/ 1050219 h 5123677"/>
              <a:gd name="connsiteX2" fmla="*/ 2662223 w 2662238"/>
              <a:gd name="connsiteY2" fmla="*/ 2301099 h 5123677"/>
              <a:gd name="connsiteX3" fmla="*/ 1176338 w 2662238"/>
              <a:gd name="connsiteY3" fmla="*/ 2290634 h 5123677"/>
              <a:gd name="connsiteX4" fmla="*/ 1176338 w 2662238"/>
              <a:gd name="connsiteY4" fmla="*/ 0 h 5123677"/>
              <a:gd name="connsiteX0" fmla="*/ 0 w 2662238"/>
              <a:gd name="connsiteY0" fmla="*/ 1882775 h 5123677"/>
              <a:gd name="connsiteX1" fmla="*/ 1652572 w 266223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73958 w 2659858"/>
              <a:gd name="connsiteY0" fmla="*/ 0 h 5123677"/>
              <a:gd name="connsiteX1" fmla="*/ 2423140 w 2659858"/>
              <a:gd name="connsiteY1" fmla="*/ 1050219 h 5123677"/>
              <a:gd name="connsiteX2" fmla="*/ 2659843 w 2659858"/>
              <a:gd name="connsiteY2" fmla="*/ 2301099 h 5123677"/>
              <a:gd name="connsiteX3" fmla="*/ 1173958 w 2659858"/>
              <a:gd name="connsiteY3" fmla="*/ 2290634 h 5123677"/>
              <a:gd name="connsiteX4" fmla="*/ 1173958 w 2659858"/>
              <a:gd name="connsiteY4" fmla="*/ 0 h 5123677"/>
              <a:gd name="connsiteX0" fmla="*/ 0 w 2659858"/>
              <a:gd name="connsiteY0" fmla="*/ 1889922 h 5123677"/>
              <a:gd name="connsiteX1" fmla="*/ 1650192 w 2659858"/>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 name="connsiteX0" fmla="*/ 1150209 w 2636109"/>
              <a:gd name="connsiteY0" fmla="*/ 0 h 5123677"/>
              <a:gd name="connsiteX1" fmla="*/ 2399391 w 2636109"/>
              <a:gd name="connsiteY1" fmla="*/ 1050219 h 5123677"/>
              <a:gd name="connsiteX2" fmla="*/ 2636094 w 2636109"/>
              <a:gd name="connsiteY2" fmla="*/ 2301099 h 5123677"/>
              <a:gd name="connsiteX3" fmla="*/ 1150209 w 2636109"/>
              <a:gd name="connsiteY3" fmla="*/ 2290634 h 5123677"/>
              <a:gd name="connsiteX4" fmla="*/ 1150209 w 2636109"/>
              <a:gd name="connsiteY4" fmla="*/ 0 h 5123677"/>
              <a:gd name="connsiteX0" fmla="*/ 0 w 2636109"/>
              <a:gd name="connsiteY0" fmla="*/ 2045387 h 5123677"/>
              <a:gd name="connsiteX1" fmla="*/ 1626443 w 2636109"/>
              <a:gd name="connsiteY1" fmla="*/ 5123677 h 5123677"/>
            </a:gdLst>
            <a:ahLst/>
            <a:cxnLst>
              <a:cxn ang="0">
                <a:pos x="connsiteX0" y="connsiteY0"/>
              </a:cxn>
              <a:cxn ang="0">
                <a:pos x="connsiteX1" y="connsiteY1"/>
              </a:cxn>
            </a:cxnLst>
            <a:rect l="l" t="t" r="r" b="b"/>
            <a:pathLst>
              <a:path w="2636109" h="5123677" stroke="0" extrusionOk="0">
                <a:moveTo>
                  <a:pt x="1150209" y="0"/>
                </a:moveTo>
                <a:cubicBezTo>
                  <a:pt x="1655331" y="0"/>
                  <a:pt x="2125859" y="395585"/>
                  <a:pt x="2399391" y="1050219"/>
                </a:cubicBezTo>
                <a:cubicBezTo>
                  <a:pt x="2555180" y="1423063"/>
                  <a:pt x="2637408" y="1857606"/>
                  <a:pt x="2636094" y="2301099"/>
                </a:cubicBezTo>
                <a:lnTo>
                  <a:pt x="1150209" y="2290634"/>
                </a:lnTo>
                <a:lnTo>
                  <a:pt x="1150209" y="0"/>
                </a:lnTo>
                <a:close/>
              </a:path>
              <a:path w="2636109" h="5123677" fill="none">
                <a:moveTo>
                  <a:pt x="0" y="2045387"/>
                </a:moveTo>
                <a:cubicBezTo>
                  <a:pt x="1360446" y="2375211"/>
                  <a:pt x="1736915" y="4098056"/>
                  <a:pt x="1626443" y="5123677"/>
                </a:cubicBezTo>
              </a:path>
            </a:pathLst>
          </a:custGeom>
          <a:noFill/>
          <a:ln w="12700">
            <a:solidFill>
              <a:schemeClr val="accent1">
                <a:lumMod val="20000"/>
                <a:lumOff val="80000"/>
                <a:alpha val="75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3" name="Freeform 11">
            <a:extLst>
              <a:ext uri="{FF2B5EF4-FFF2-40B4-BE49-F238E27FC236}">
                <a16:creationId xmlns:a16="http://schemas.microsoft.com/office/drawing/2014/main" id="{1F943766-1615-4432-905C-072976630204}"/>
              </a:ext>
            </a:extLst>
          </p:cNvPr>
          <p:cNvSpPr>
            <a:spLocks/>
          </p:cNvSpPr>
          <p:nvPr userDrawn="1"/>
        </p:nvSpPr>
        <p:spPr bwMode="auto">
          <a:xfrm>
            <a:off x="-92364" y="4651948"/>
            <a:ext cx="12284364" cy="2258859"/>
          </a:xfrm>
          <a:custGeom>
            <a:avLst/>
            <a:gdLst>
              <a:gd name="T0" fmla="*/ 4468 w 4666"/>
              <a:gd name="T1" fmla="*/ 394 h 887"/>
              <a:gd name="T2" fmla="*/ 4208 w 4666"/>
              <a:gd name="T3" fmla="*/ 497 h 887"/>
              <a:gd name="T4" fmla="*/ 4019 w 4666"/>
              <a:gd name="T5" fmla="*/ 257 h 887"/>
              <a:gd name="T6" fmla="*/ 3962 w 4666"/>
              <a:gd name="T7" fmla="*/ 180 h 887"/>
              <a:gd name="T8" fmla="*/ 3796 w 4666"/>
              <a:gd name="T9" fmla="*/ 257 h 887"/>
              <a:gd name="T10" fmla="*/ 3739 w 4666"/>
              <a:gd name="T11" fmla="*/ 320 h 887"/>
              <a:gd name="T12" fmla="*/ 3606 w 4666"/>
              <a:gd name="T13" fmla="*/ 109 h 887"/>
              <a:gd name="T14" fmla="*/ 3364 w 4666"/>
              <a:gd name="T15" fmla="*/ 0 h 887"/>
              <a:gd name="T16" fmla="*/ 2978 w 4666"/>
              <a:gd name="T17" fmla="*/ 257 h 887"/>
              <a:gd name="T18" fmla="*/ 2926 w 4666"/>
              <a:gd name="T19" fmla="*/ 180 h 887"/>
              <a:gd name="T20" fmla="*/ 2760 w 4666"/>
              <a:gd name="T21" fmla="*/ 257 h 887"/>
              <a:gd name="T22" fmla="*/ 2703 w 4666"/>
              <a:gd name="T23" fmla="*/ 497 h 887"/>
              <a:gd name="T24" fmla="*/ 2512 w 4666"/>
              <a:gd name="T25" fmla="*/ 394 h 887"/>
              <a:gd name="T26" fmla="*/ 2254 w 4666"/>
              <a:gd name="T27" fmla="*/ 320 h 887"/>
              <a:gd name="T28" fmla="*/ 1955 w 4666"/>
              <a:gd name="T29" fmla="*/ 91 h 887"/>
              <a:gd name="T30" fmla="*/ 1751 w 4666"/>
              <a:gd name="T31" fmla="*/ 465 h 887"/>
              <a:gd name="T32" fmla="*/ 1567 w 4666"/>
              <a:gd name="T33" fmla="*/ 394 h 887"/>
              <a:gd name="T34" fmla="*/ 1325 w 4666"/>
              <a:gd name="T35" fmla="*/ 394 h 887"/>
              <a:gd name="T36" fmla="*/ 1290 w 4666"/>
              <a:gd name="T37" fmla="*/ 497 h 887"/>
              <a:gd name="T38" fmla="*/ 1099 w 4666"/>
              <a:gd name="T39" fmla="*/ 428 h 887"/>
              <a:gd name="T40" fmla="*/ 1044 w 4666"/>
              <a:gd name="T41" fmla="*/ 351 h 887"/>
              <a:gd name="T42" fmla="*/ 876 w 4666"/>
              <a:gd name="T43" fmla="*/ 428 h 887"/>
              <a:gd name="T44" fmla="*/ 821 w 4666"/>
              <a:gd name="T45" fmla="*/ 634 h 887"/>
              <a:gd name="T46" fmla="*/ 567 w 4666"/>
              <a:gd name="T47" fmla="*/ 465 h 887"/>
              <a:gd name="T48" fmla="*/ 325 w 4666"/>
              <a:gd name="T49" fmla="*/ 603 h 887"/>
              <a:gd name="T50" fmla="*/ 0 w 4666"/>
              <a:gd name="T51" fmla="*/ 887 h 887"/>
              <a:gd name="T52" fmla="*/ 327 w 4666"/>
              <a:gd name="T53" fmla="*/ 887 h 887"/>
              <a:gd name="T54" fmla="*/ 567 w 4666"/>
              <a:gd name="T55" fmla="*/ 887 h 887"/>
              <a:gd name="T56" fmla="*/ 860 w 4666"/>
              <a:gd name="T57" fmla="*/ 887 h 887"/>
              <a:gd name="T58" fmla="*/ 1099 w 4666"/>
              <a:gd name="T59" fmla="*/ 887 h 887"/>
              <a:gd name="T60" fmla="*/ 1204 w 4666"/>
              <a:gd name="T61" fmla="*/ 887 h 887"/>
              <a:gd name="T62" fmla="*/ 1321 w 4666"/>
              <a:gd name="T63" fmla="*/ 887 h 887"/>
              <a:gd name="T64" fmla="*/ 1346 w 4666"/>
              <a:gd name="T65" fmla="*/ 887 h 887"/>
              <a:gd name="T66" fmla="*/ 1553 w 4666"/>
              <a:gd name="T67" fmla="*/ 887 h 887"/>
              <a:gd name="T68" fmla="*/ 1751 w 4666"/>
              <a:gd name="T69" fmla="*/ 887 h 887"/>
              <a:gd name="T70" fmla="*/ 1827 w 4666"/>
              <a:gd name="T71" fmla="*/ 887 h 887"/>
              <a:gd name="T72" fmla="*/ 2254 w 4666"/>
              <a:gd name="T73" fmla="*/ 887 h 887"/>
              <a:gd name="T74" fmla="*/ 2512 w 4666"/>
              <a:gd name="T75" fmla="*/ 887 h 887"/>
              <a:gd name="T76" fmla="*/ 2741 w 4666"/>
              <a:gd name="T77" fmla="*/ 887 h 887"/>
              <a:gd name="T78" fmla="*/ 2981 w 4666"/>
              <a:gd name="T79" fmla="*/ 887 h 887"/>
              <a:gd name="T80" fmla="*/ 3364 w 4666"/>
              <a:gd name="T81" fmla="*/ 887 h 887"/>
              <a:gd name="T82" fmla="*/ 3606 w 4666"/>
              <a:gd name="T83" fmla="*/ 887 h 887"/>
              <a:gd name="T84" fmla="*/ 3780 w 4666"/>
              <a:gd name="T85" fmla="*/ 887 h 887"/>
              <a:gd name="T86" fmla="*/ 4019 w 4666"/>
              <a:gd name="T87" fmla="*/ 887 h 887"/>
              <a:gd name="T88" fmla="*/ 4208 w 4666"/>
              <a:gd name="T89" fmla="*/ 887 h 887"/>
              <a:gd name="T90" fmla="*/ 4468 w 4666"/>
              <a:gd name="T91" fmla="*/ 887 h 887"/>
              <a:gd name="T92" fmla="*/ 4666 w 4666"/>
              <a:gd name="T93" fmla="*/ 722 h 8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666" h="887">
                <a:moveTo>
                  <a:pt x="4468" y="722"/>
                </a:moveTo>
                <a:lnTo>
                  <a:pt x="4468" y="394"/>
                </a:lnTo>
                <a:lnTo>
                  <a:pt x="4208" y="394"/>
                </a:lnTo>
                <a:lnTo>
                  <a:pt x="4208" y="497"/>
                </a:lnTo>
                <a:lnTo>
                  <a:pt x="4019" y="497"/>
                </a:lnTo>
                <a:lnTo>
                  <a:pt x="4019" y="257"/>
                </a:lnTo>
                <a:lnTo>
                  <a:pt x="3962" y="257"/>
                </a:lnTo>
                <a:lnTo>
                  <a:pt x="3962" y="180"/>
                </a:lnTo>
                <a:lnTo>
                  <a:pt x="3796" y="180"/>
                </a:lnTo>
                <a:lnTo>
                  <a:pt x="3796" y="257"/>
                </a:lnTo>
                <a:lnTo>
                  <a:pt x="3739" y="257"/>
                </a:lnTo>
                <a:lnTo>
                  <a:pt x="3739" y="320"/>
                </a:lnTo>
                <a:lnTo>
                  <a:pt x="3606" y="320"/>
                </a:lnTo>
                <a:lnTo>
                  <a:pt x="3606" y="109"/>
                </a:lnTo>
                <a:lnTo>
                  <a:pt x="3364" y="306"/>
                </a:lnTo>
                <a:lnTo>
                  <a:pt x="3364" y="0"/>
                </a:lnTo>
                <a:lnTo>
                  <a:pt x="2978" y="0"/>
                </a:lnTo>
                <a:lnTo>
                  <a:pt x="2978" y="257"/>
                </a:lnTo>
                <a:lnTo>
                  <a:pt x="2926" y="257"/>
                </a:lnTo>
                <a:lnTo>
                  <a:pt x="2926" y="180"/>
                </a:lnTo>
                <a:lnTo>
                  <a:pt x="2760" y="180"/>
                </a:lnTo>
                <a:lnTo>
                  <a:pt x="2760" y="257"/>
                </a:lnTo>
                <a:lnTo>
                  <a:pt x="2703" y="257"/>
                </a:lnTo>
                <a:lnTo>
                  <a:pt x="2703" y="497"/>
                </a:lnTo>
                <a:lnTo>
                  <a:pt x="2512" y="497"/>
                </a:lnTo>
                <a:lnTo>
                  <a:pt x="2512" y="394"/>
                </a:lnTo>
                <a:lnTo>
                  <a:pt x="2254" y="394"/>
                </a:lnTo>
                <a:lnTo>
                  <a:pt x="2254" y="320"/>
                </a:lnTo>
                <a:lnTo>
                  <a:pt x="1955" y="320"/>
                </a:lnTo>
                <a:lnTo>
                  <a:pt x="1955" y="91"/>
                </a:lnTo>
                <a:lnTo>
                  <a:pt x="1751" y="91"/>
                </a:lnTo>
                <a:lnTo>
                  <a:pt x="1751" y="465"/>
                </a:lnTo>
                <a:lnTo>
                  <a:pt x="1567" y="465"/>
                </a:lnTo>
                <a:lnTo>
                  <a:pt x="1567" y="394"/>
                </a:lnTo>
                <a:lnTo>
                  <a:pt x="1550" y="394"/>
                </a:lnTo>
                <a:lnTo>
                  <a:pt x="1325" y="394"/>
                </a:lnTo>
                <a:lnTo>
                  <a:pt x="1290" y="394"/>
                </a:lnTo>
                <a:lnTo>
                  <a:pt x="1290" y="497"/>
                </a:lnTo>
                <a:lnTo>
                  <a:pt x="1099" y="497"/>
                </a:lnTo>
                <a:lnTo>
                  <a:pt x="1099" y="428"/>
                </a:lnTo>
                <a:lnTo>
                  <a:pt x="1044" y="428"/>
                </a:lnTo>
                <a:lnTo>
                  <a:pt x="1044" y="351"/>
                </a:lnTo>
                <a:lnTo>
                  <a:pt x="876" y="351"/>
                </a:lnTo>
                <a:lnTo>
                  <a:pt x="876" y="428"/>
                </a:lnTo>
                <a:lnTo>
                  <a:pt x="821" y="428"/>
                </a:lnTo>
                <a:lnTo>
                  <a:pt x="821" y="634"/>
                </a:lnTo>
                <a:lnTo>
                  <a:pt x="567" y="634"/>
                </a:lnTo>
                <a:lnTo>
                  <a:pt x="567" y="465"/>
                </a:lnTo>
                <a:lnTo>
                  <a:pt x="325" y="465"/>
                </a:lnTo>
                <a:lnTo>
                  <a:pt x="325" y="603"/>
                </a:lnTo>
                <a:lnTo>
                  <a:pt x="0" y="603"/>
                </a:lnTo>
                <a:lnTo>
                  <a:pt x="0" y="887"/>
                </a:lnTo>
                <a:lnTo>
                  <a:pt x="325" y="887"/>
                </a:lnTo>
                <a:lnTo>
                  <a:pt x="327" y="887"/>
                </a:lnTo>
                <a:lnTo>
                  <a:pt x="563" y="887"/>
                </a:lnTo>
                <a:lnTo>
                  <a:pt x="567" y="887"/>
                </a:lnTo>
                <a:lnTo>
                  <a:pt x="821" y="887"/>
                </a:lnTo>
                <a:lnTo>
                  <a:pt x="860" y="887"/>
                </a:lnTo>
                <a:lnTo>
                  <a:pt x="1061" y="887"/>
                </a:lnTo>
                <a:lnTo>
                  <a:pt x="1099" y="887"/>
                </a:lnTo>
                <a:lnTo>
                  <a:pt x="1104" y="887"/>
                </a:lnTo>
                <a:lnTo>
                  <a:pt x="1204" y="887"/>
                </a:lnTo>
                <a:lnTo>
                  <a:pt x="1290" y="887"/>
                </a:lnTo>
                <a:lnTo>
                  <a:pt x="1321" y="887"/>
                </a:lnTo>
                <a:lnTo>
                  <a:pt x="1325" y="887"/>
                </a:lnTo>
                <a:lnTo>
                  <a:pt x="1346" y="887"/>
                </a:lnTo>
                <a:lnTo>
                  <a:pt x="1550" y="887"/>
                </a:lnTo>
                <a:lnTo>
                  <a:pt x="1553" y="887"/>
                </a:lnTo>
                <a:lnTo>
                  <a:pt x="1567" y="887"/>
                </a:lnTo>
                <a:lnTo>
                  <a:pt x="1751" y="887"/>
                </a:lnTo>
                <a:lnTo>
                  <a:pt x="1795" y="887"/>
                </a:lnTo>
                <a:lnTo>
                  <a:pt x="1827" y="887"/>
                </a:lnTo>
                <a:lnTo>
                  <a:pt x="1955" y="887"/>
                </a:lnTo>
                <a:lnTo>
                  <a:pt x="2254" y="887"/>
                </a:lnTo>
                <a:lnTo>
                  <a:pt x="2483" y="887"/>
                </a:lnTo>
                <a:lnTo>
                  <a:pt x="2512" y="887"/>
                </a:lnTo>
                <a:lnTo>
                  <a:pt x="2703" y="887"/>
                </a:lnTo>
                <a:lnTo>
                  <a:pt x="2741" y="887"/>
                </a:lnTo>
                <a:lnTo>
                  <a:pt x="2978" y="887"/>
                </a:lnTo>
                <a:lnTo>
                  <a:pt x="2981" y="887"/>
                </a:lnTo>
                <a:lnTo>
                  <a:pt x="3356" y="887"/>
                </a:lnTo>
                <a:lnTo>
                  <a:pt x="3364" y="887"/>
                </a:lnTo>
                <a:lnTo>
                  <a:pt x="3481" y="887"/>
                </a:lnTo>
                <a:lnTo>
                  <a:pt x="3606" y="887"/>
                </a:lnTo>
                <a:lnTo>
                  <a:pt x="3739" y="887"/>
                </a:lnTo>
                <a:lnTo>
                  <a:pt x="3780" y="887"/>
                </a:lnTo>
                <a:lnTo>
                  <a:pt x="3980" y="887"/>
                </a:lnTo>
                <a:lnTo>
                  <a:pt x="4019" y="887"/>
                </a:lnTo>
                <a:lnTo>
                  <a:pt x="4124" y="887"/>
                </a:lnTo>
                <a:lnTo>
                  <a:pt x="4208" y="887"/>
                </a:lnTo>
                <a:lnTo>
                  <a:pt x="4239" y="887"/>
                </a:lnTo>
                <a:lnTo>
                  <a:pt x="4468" y="887"/>
                </a:lnTo>
                <a:lnTo>
                  <a:pt x="4666" y="887"/>
                </a:lnTo>
                <a:lnTo>
                  <a:pt x="4666" y="722"/>
                </a:lnTo>
                <a:lnTo>
                  <a:pt x="4468" y="722"/>
                </a:lnTo>
                <a:close/>
              </a:path>
            </a:pathLst>
          </a:custGeom>
          <a:solidFill>
            <a:srgbClr val="00188F">
              <a:lumMod val="50000"/>
            </a:srgbClr>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4" name="Rectangle 13">
            <a:extLst>
              <a:ext uri="{FF2B5EF4-FFF2-40B4-BE49-F238E27FC236}">
                <a16:creationId xmlns:a16="http://schemas.microsoft.com/office/drawing/2014/main" id="{7CAC56D8-7E55-4F0C-8E9D-9362AAA1BE8A}"/>
              </a:ext>
            </a:extLst>
          </p:cNvPr>
          <p:cNvSpPr/>
          <p:nvPr userDrawn="1"/>
        </p:nvSpPr>
        <p:spPr>
          <a:xfrm>
            <a:off x="6079376" y="456225"/>
            <a:ext cx="5936412" cy="1421928"/>
          </a:xfrm>
          <a:prstGeom prst="rect">
            <a:avLst/>
          </a:prstGeom>
        </p:spPr>
        <p:txBody>
          <a:bodyPr wrap="square">
            <a:spAutoFit/>
          </a:bodyPr>
          <a:lstStyle/>
          <a:p>
            <a:pPr>
              <a:lnSpc>
                <a:spcPct val="90000"/>
              </a:lnSpc>
            </a:pPr>
            <a:r>
              <a:rPr lang="en-US" sz="4800" b="1" kern="1200" cap="none" spc="-98" baseline="0">
                <a:ln w="3175">
                  <a:noFill/>
                </a:ln>
                <a:solidFill>
                  <a:schemeClr val="tx1"/>
                </a:solidFill>
                <a:effectLst/>
                <a:latin typeface="Segoe UI" panose="020B0502040204020203" pitchFamily="34" charset="0"/>
                <a:ea typeface="+mn-ea"/>
                <a:cs typeface="Segoe UI" panose="020B0502040204020203" pitchFamily="34" charset="0"/>
              </a:rPr>
              <a:t>Intelligent Cloud Architect Boot Camp</a:t>
            </a:r>
          </a:p>
        </p:txBody>
      </p:sp>
      <p:sp>
        <p:nvSpPr>
          <p:cNvPr id="15" name="Freeform 10">
            <a:extLst>
              <a:ext uri="{FF2B5EF4-FFF2-40B4-BE49-F238E27FC236}">
                <a16:creationId xmlns:a16="http://schemas.microsoft.com/office/drawing/2014/main" id="{E79ACDCA-90B8-4F93-AB30-1088C4082FC4}"/>
              </a:ext>
            </a:extLst>
          </p:cNvPr>
          <p:cNvSpPr>
            <a:spLocks/>
          </p:cNvSpPr>
          <p:nvPr userDrawn="1"/>
        </p:nvSpPr>
        <p:spPr bwMode="auto">
          <a:xfrm>
            <a:off x="269300" y="4471379"/>
            <a:ext cx="12063937" cy="2228238"/>
          </a:xfrm>
          <a:custGeom>
            <a:avLst/>
            <a:gdLst>
              <a:gd name="T0" fmla="*/ 0 w 2301"/>
              <a:gd name="T1" fmla="*/ 122 h 425"/>
              <a:gd name="T2" fmla="*/ 10 w 2301"/>
              <a:gd name="T3" fmla="*/ 293 h 425"/>
              <a:gd name="T4" fmla="*/ 34 w 2301"/>
              <a:gd name="T5" fmla="*/ 211 h 425"/>
              <a:gd name="T6" fmla="*/ 108 w 2301"/>
              <a:gd name="T7" fmla="*/ 293 h 425"/>
              <a:gd name="T8" fmla="*/ 124 w 2301"/>
              <a:gd name="T9" fmla="*/ 132 h 425"/>
              <a:gd name="T10" fmla="*/ 148 w 2301"/>
              <a:gd name="T11" fmla="*/ 78 h 425"/>
              <a:gd name="T12" fmla="*/ 187 w 2301"/>
              <a:gd name="T13" fmla="*/ 132 h 425"/>
              <a:gd name="T14" fmla="*/ 204 w 2301"/>
              <a:gd name="T15" fmla="*/ 243 h 425"/>
              <a:gd name="T16" fmla="*/ 231 w 2301"/>
              <a:gd name="T17" fmla="*/ 51 h 425"/>
              <a:gd name="T18" fmla="*/ 285 w 2301"/>
              <a:gd name="T19" fmla="*/ 51 h 425"/>
              <a:gd name="T20" fmla="*/ 307 w 2301"/>
              <a:gd name="T21" fmla="*/ 172 h 425"/>
              <a:gd name="T22" fmla="*/ 315 w 2301"/>
              <a:gd name="T23" fmla="*/ 43 h 425"/>
              <a:gd name="T24" fmla="*/ 400 w 2301"/>
              <a:gd name="T25" fmla="*/ 177 h 425"/>
              <a:gd name="T26" fmla="*/ 439 w 2301"/>
              <a:gd name="T27" fmla="*/ 39 h 425"/>
              <a:gd name="T28" fmla="*/ 471 w 2301"/>
              <a:gd name="T29" fmla="*/ 177 h 425"/>
              <a:gd name="T30" fmla="*/ 498 w 2301"/>
              <a:gd name="T31" fmla="*/ 293 h 425"/>
              <a:gd name="T32" fmla="*/ 522 w 2301"/>
              <a:gd name="T33" fmla="*/ 182 h 425"/>
              <a:gd name="T34" fmla="*/ 582 w 2301"/>
              <a:gd name="T35" fmla="*/ 264 h 425"/>
              <a:gd name="T36" fmla="*/ 682 w 2301"/>
              <a:gd name="T37" fmla="*/ 293 h 425"/>
              <a:gd name="T38" fmla="*/ 704 w 2301"/>
              <a:gd name="T39" fmla="*/ 126 h 425"/>
              <a:gd name="T40" fmla="*/ 780 w 2301"/>
              <a:gd name="T41" fmla="*/ 240 h 425"/>
              <a:gd name="T42" fmla="*/ 808 w 2301"/>
              <a:gd name="T43" fmla="*/ 154 h 425"/>
              <a:gd name="T44" fmla="*/ 852 w 2301"/>
              <a:gd name="T45" fmla="*/ 154 h 425"/>
              <a:gd name="T46" fmla="*/ 878 w 2301"/>
              <a:gd name="T47" fmla="*/ 240 h 425"/>
              <a:gd name="T48" fmla="*/ 915 w 2301"/>
              <a:gd name="T49" fmla="*/ 101 h 425"/>
              <a:gd name="T50" fmla="*/ 990 w 2301"/>
              <a:gd name="T51" fmla="*/ 101 h 425"/>
              <a:gd name="T52" fmla="*/ 1041 w 2301"/>
              <a:gd name="T53" fmla="*/ 240 h 425"/>
              <a:gd name="T54" fmla="*/ 1069 w 2301"/>
              <a:gd name="T55" fmla="*/ 154 h 425"/>
              <a:gd name="T56" fmla="*/ 1113 w 2301"/>
              <a:gd name="T57" fmla="*/ 154 h 425"/>
              <a:gd name="T58" fmla="*/ 1140 w 2301"/>
              <a:gd name="T59" fmla="*/ 240 h 425"/>
              <a:gd name="T60" fmla="*/ 1161 w 2301"/>
              <a:gd name="T61" fmla="*/ 126 h 425"/>
              <a:gd name="T62" fmla="*/ 1237 w 2301"/>
              <a:gd name="T63" fmla="*/ 293 h 425"/>
              <a:gd name="T64" fmla="*/ 1335 w 2301"/>
              <a:gd name="T65" fmla="*/ 264 h 425"/>
              <a:gd name="T66" fmla="*/ 1377 w 2301"/>
              <a:gd name="T67" fmla="*/ 182 h 425"/>
              <a:gd name="T68" fmla="*/ 1422 w 2301"/>
              <a:gd name="T69" fmla="*/ 293 h 425"/>
              <a:gd name="T70" fmla="*/ 1443 w 2301"/>
              <a:gd name="T71" fmla="*/ 177 h 425"/>
              <a:gd name="T72" fmla="*/ 1465 w 2301"/>
              <a:gd name="T73" fmla="*/ 39 h 425"/>
              <a:gd name="T74" fmla="*/ 1492 w 2301"/>
              <a:gd name="T75" fmla="*/ 177 h 425"/>
              <a:gd name="T76" fmla="*/ 1540 w 2301"/>
              <a:gd name="T77" fmla="*/ 43 h 425"/>
              <a:gd name="T78" fmla="*/ 1618 w 2301"/>
              <a:gd name="T79" fmla="*/ 172 h 425"/>
              <a:gd name="T80" fmla="*/ 1639 w 2301"/>
              <a:gd name="T81" fmla="*/ 51 h 425"/>
              <a:gd name="T82" fmla="*/ 1695 w 2301"/>
              <a:gd name="T83" fmla="*/ 51 h 425"/>
              <a:gd name="T84" fmla="*/ 1716 w 2301"/>
              <a:gd name="T85" fmla="*/ 243 h 425"/>
              <a:gd name="T86" fmla="*/ 1735 w 2301"/>
              <a:gd name="T87" fmla="*/ 132 h 425"/>
              <a:gd name="T88" fmla="*/ 1759 w 2301"/>
              <a:gd name="T89" fmla="*/ 78 h 425"/>
              <a:gd name="T90" fmla="*/ 1799 w 2301"/>
              <a:gd name="T91" fmla="*/ 132 h 425"/>
              <a:gd name="T92" fmla="*/ 1813 w 2301"/>
              <a:gd name="T93" fmla="*/ 293 h 425"/>
              <a:gd name="T94" fmla="*/ 1836 w 2301"/>
              <a:gd name="T95" fmla="*/ 211 h 425"/>
              <a:gd name="T96" fmla="*/ 1909 w 2301"/>
              <a:gd name="T97" fmla="*/ 293 h 425"/>
              <a:gd name="T98" fmla="*/ 1921 w 2301"/>
              <a:gd name="T99" fmla="*/ 122 h 425"/>
              <a:gd name="T100" fmla="*/ 2008 w 2301"/>
              <a:gd name="T101" fmla="*/ 253 h 425"/>
              <a:gd name="T102" fmla="*/ 2019 w 2301"/>
              <a:gd name="T103" fmla="*/ 161 h 425"/>
              <a:gd name="T104" fmla="*/ 2086 w 2301"/>
              <a:gd name="T105" fmla="*/ 174 h 425"/>
              <a:gd name="T106" fmla="*/ 2116 w 2301"/>
              <a:gd name="T107" fmla="*/ 159 h 425"/>
              <a:gd name="T108" fmla="*/ 2140 w 2301"/>
              <a:gd name="T109" fmla="*/ 90 h 425"/>
              <a:gd name="T110" fmla="*/ 2193 w 2301"/>
              <a:gd name="T111" fmla="*/ 159 h 425"/>
              <a:gd name="T112" fmla="*/ 2214 w 2301"/>
              <a:gd name="T113" fmla="*/ 234 h 425"/>
              <a:gd name="T114" fmla="*/ 2255 w 2301"/>
              <a:gd name="T115" fmla="*/ 125 h 425"/>
              <a:gd name="T116" fmla="*/ 2281 w 2301"/>
              <a:gd name="T117" fmla="*/ 234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01" h="425">
                <a:moveTo>
                  <a:pt x="2301" y="234"/>
                </a:moveTo>
                <a:lnTo>
                  <a:pt x="2301" y="425"/>
                </a:lnTo>
                <a:lnTo>
                  <a:pt x="0" y="425"/>
                </a:lnTo>
                <a:lnTo>
                  <a:pt x="0" y="122"/>
                </a:lnTo>
                <a:lnTo>
                  <a:pt x="10" y="122"/>
                </a:lnTo>
                <a:lnTo>
                  <a:pt x="10" y="180"/>
                </a:lnTo>
                <a:lnTo>
                  <a:pt x="10" y="180"/>
                </a:lnTo>
                <a:lnTo>
                  <a:pt x="10" y="293"/>
                </a:lnTo>
                <a:lnTo>
                  <a:pt x="21" y="293"/>
                </a:lnTo>
                <a:lnTo>
                  <a:pt x="21" y="264"/>
                </a:lnTo>
                <a:lnTo>
                  <a:pt x="34" y="264"/>
                </a:lnTo>
                <a:lnTo>
                  <a:pt x="34" y="211"/>
                </a:lnTo>
                <a:lnTo>
                  <a:pt x="94" y="211"/>
                </a:lnTo>
                <a:lnTo>
                  <a:pt x="94" y="264"/>
                </a:lnTo>
                <a:lnTo>
                  <a:pt x="108" y="264"/>
                </a:lnTo>
                <a:lnTo>
                  <a:pt x="108" y="293"/>
                </a:lnTo>
                <a:lnTo>
                  <a:pt x="117" y="293"/>
                </a:lnTo>
                <a:lnTo>
                  <a:pt x="117" y="159"/>
                </a:lnTo>
                <a:lnTo>
                  <a:pt x="124" y="159"/>
                </a:lnTo>
                <a:lnTo>
                  <a:pt x="124" y="132"/>
                </a:lnTo>
                <a:lnTo>
                  <a:pt x="132" y="132"/>
                </a:lnTo>
                <a:lnTo>
                  <a:pt x="132" y="105"/>
                </a:lnTo>
                <a:lnTo>
                  <a:pt x="148" y="105"/>
                </a:lnTo>
                <a:lnTo>
                  <a:pt x="148" y="78"/>
                </a:lnTo>
                <a:lnTo>
                  <a:pt x="171" y="78"/>
                </a:lnTo>
                <a:lnTo>
                  <a:pt x="171" y="105"/>
                </a:lnTo>
                <a:lnTo>
                  <a:pt x="187" y="105"/>
                </a:lnTo>
                <a:lnTo>
                  <a:pt x="187" y="132"/>
                </a:lnTo>
                <a:lnTo>
                  <a:pt x="195" y="132"/>
                </a:lnTo>
                <a:lnTo>
                  <a:pt x="195" y="159"/>
                </a:lnTo>
                <a:lnTo>
                  <a:pt x="204" y="159"/>
                </a:lnTo>
                <a:lnTo>
                  <a:pt x="204" y="243"/>
                </a:lnTo>
                <a:lnTo>
                  <a:pt x="215" y="243"/>
                </a:lnTo>
                <a:lnTo>
                  <a:pt x="215" y="84"/>
                </a:lnTo>
                <a:lnTo>
                  <a:pt x="231" y="84"/>
                </a:lnTo>
                <a:lnTo>
                  <a:pt x="231" y="51"/>
                </a:lnTo>
                <a:lnTo>
                  <a:pt x="235" y="51"/>
                </a:lnTo>
                <a:lnTo>
                  <a:pt x="235" y="0"/>
                </a:lnTo>
                <a:lnTo>
                  <a:pt x="285" y="0"/>
                </a:lnTo>
                <a:lnTo>
                  <a:pt x="285" y="51"/>
                </a:lnTo>
                <a:lnTo>
                  <a:pt x="291" y="51"/>
                </a:lnTo>
                <a:lnTo>
                  <a:pt x="291" y="84"/>
                </a:lnTo>
                <a:lnTo>
                  <a:pt x="307" y="84"/>
                </a:lnTo>
                <a:lnTo>
                  <a:pt x="307" y="172"/>
                </a:lnTo>
                <a:lnTo>
                  <a:pt x="313" y="172"/>
                </a:lnTo>
                <a:lnTo>
                  <a:pt x="313" y="124"/>
                </a:lnTo>
                <a:lnTo>
                  <a:pt x="315" y="124"/>
                </a:lnTo>
                <a:lnTo>
                  <a:pt x="315" y="43"/>
                </a:lnTo>
                <a:lnTo>
                  <a:pt x="390" y="43"/>
                </a:lnTo>
                <a:lnTo>
                  <a:pt x="390" y="124"/>
                </a:lnTo>
                <a:lnTo>
                  <a:pt x="400" y="124"/>
                </a:lnTo>
                <a:lnTo>
                  <a:pt x="400" y="177"/>
                </a:lnTo>
                <a:lnTo>
                  <a:pt x="438" y="177"/>
                </a:lnTo>
                <a:lnTo>
                  <a:pt x="438" y="108"/>
                </a:lnTo>
                <a:lnTo>
                  <a:pt x="435" y="108"/>
                </a:lnTo>
                <a:lnTo>
                  <a:pt x="439" y="39"/>
                </a:lnTo>
                <a:lnTo>
                  <a:pt x="466" y="39"/>
                </a:lnTo>
                <a:lnTo>
                  <a:pt x="466" y="108"/>
                </a:lnTo>
                <a:lnTo>
                  <a:pt x="471" y="108"/>
                </a:lnTo>
                <a:lnTo>
                  <a:pt x="471" y="177"/>
                </a:lnTo>
                <a:lnTo>
                  <a:pt x="488" y="177"/>
                </a:lnTo>
                <a:lnTo>
                  <a:pt x="488" y="244"/>
                </a:lnTo>
                <a:lnTo>
                  <a:pt x="498" y="244"/>
                </a:lnTo>
                <a:lnTo>
                  <a:pt x="498" y="293"/>
                </a:lnTo>
                <a:lnTo>
                  <a:pt x="508" y="293"/>
                </a:lnTo>
                <a:lnTo>
                  <a:pt x="508" y="264"/>
                </a:lnTo>
                <a:lnTo>
                  <a:pt x="522" y="264"/>
                </a:lnTo>
                <a:lnTo>
                  <a:pt x="522" y="182"/>
                </a:lnTo>
                <a:lnTo>
                  <a:pt x="554" y="182"/>
                </a:lnTo>
                <a:lnTo>
                  <a:pt x="554" y="211"/>
                </a:lnTo>
                <a:lnTo>
                  <a:pt x="582" y="211"/>
                </a:lnTo>
                <a:lnTo>
                  <a:pt x="582" y="264"/>
                </a:lnTo>
                <a:lnTo>
                  <a:pt x="595" y="264"/>
                </a:lnTo>
                <a:lnTo>
                  <a:pt x="595" y="234"/>
                </a:lnTo>
                <a:lnTo>
                  <a:pt x="682" y="234"/>
                </a:lnTo>
                <a:lnTo>
                  <a:pt x="682" y="293"/>
                </a:lnTo>
                <a:lnTo>
                  <a:pt x="693" y="293"/>
                </a:lnTo>
                <a:lnTo>
                  <a:pt x="693" y="159"/>
                </a:lnTo>
                <a:lnTo>
                  <a:pt x="704" y="159"/>
                </a:lnTo>
                <a:lnTo>
                  <a:pt x="704" y="126"/>
                </a:lnTo>
                <a:lnTo>
                  <a:pt x="769" y="126"/>
                </a:lnTo>
                <a:lnTo>
                  <a:pt x="769" y="159"/>
                </a:lnTo>
                <a:lnTo>
                  <a:pt x="780" y="159"/>
                </a:lnTo>
                <a:lnTo>
                  <a:pt x="780" y="240"/>
                </a:lnTo>
                <a:lnTo>
                  <a:pt x="791" y="240"/>
                </a:lnTo>
                <a:lnTo>
                  <a:pt x="791" y="199"/>
                </a:lnTo>
                <a:lnTo>
                  <a:pt x="808" y="199"/>
                </a:lnTo>
                <a:lnTo>
                  <a:pt x="808" y="154"/>
                </a:lnTo>
                <a:lnTo>
                  <a:pt x="817" y="154"/>
                </a:lnTo>
                <a:lnTo>
                  <a:pt x="817" y="121"/>
                </a:lnTo>
                <a:lnTo>
                  <a:pt x="852" y="121"/>
                </a:lnTo>
                <a:lnTo>
                  <a:pt x="852" y="154"/>
                </a:lnTo>
                <a:lnTo>
                  <a:pt x="861" y="154"/>
                </a:lnTo>
                <a:lnTo>
                  <a:pt x="861" y="199"/>
                </a:lnTo>
                <a:lnTo>
                  <a:pt x="878" y="199"/>
                </a:lnTo>
                <a:lnTo>
                  <a:pt x="878" y="240"/>
                </a:lnTo>
                <a:lnTo>
                  <a:pt x="889" y="240"/>
                </a:lnTo>
                <a:lnTo>
                  <a:pt x="889" y="159"/>
                </a:lnTo>
                <a:lnTo>
                  <a:pt x="915" y="159"/>
                </a:lnTo>
                <a:lnTo>
                  <a:pt x="915" y="101"/>
                </a:lnTo>
                <a:lnTo>
                  <a:pt x="940" y="101"/>
                </a:lnTo>
                <a:lnTo>
                  <a:pt x="940" y="64"/>
                </a:lnTo>
                <a:lnTo>
                  <a:pt x="990" y="64"/>
                </a:lnTo>
                <a:lnTo>
                  <a:pt x="990" y="101"/>
                </a:lnTo>
                <a:lnTo>
                  <a:pt x="1015" y="101"/>
                </a:lnTo>
                <a:lnTo>
                  <a:pt x="1015" y="159"/>
                </a:lnTo>
                <a:lnTo>
                  <a:pt x="1041" y="159"/>
                </a:lnTo>
                <a:lnTo>
                  <a:pt x="1041" y="240"/>
                </a:lnTo>
                <a:lnTo>
                  <a:pt x="1053" y="240"/>
                </a:lnTo>
                <a:lnTo>
                  <a:pt x="1053" y="199"/>
                </a:lnTo>
                <a:lnTo>
                  <a:pt x="1069" y="199"/>
                </a:lnTo>
                <a:lnTo>
                  <a:pt x="1069" y="154"/>
                </a:lnTo>
                <a:lnTo>
                  <a:pt x="1079" y="154"/>
                </a:lnTo>
                <a:lnTo>
                  <a:pt x="1079" y="121"/>
                </a:lnTo>
                <a:lnTo>
                  <a:pt x="1113" y="121"/>
                </a:lnTo>
                <a:lnTo>
                  <a:pt x="1113" y="154"/>
                </a:lnTo>
                <a:lnTo>
                  <a:pt x="1123" y="154"/>
                </a:lnTo>
                <a:lnTo>
                  <a:pt x="1123" y="199"/>
                </a:lnTo>
                <a:lnTo>
                  <a:pt x="1140" y="199"/>
                </a:lnTo>
                <a:lnTo>
                  <a:pt x="1140" y="240"/>
                </a:lnTo>
                <a:lnTo>
                  <a:pt x="1150" y="240"/>
                </a:lnTo>
                <a:lnTo>
                  <a:pt x="1150" y="159"/>
                </a:lnTo>
                <a:lnTo>
                  <a:pt x="1161" y="159"/>
                </a:lnTo>
                <a:lnTo>
                  <a:pt x="1161" y="126"/>
                </a:lnTo>
                <a:lnTo>
                  <a:pt x="1227" y="126"/>
                </a:lnTo>
                <a:lnTo>
                  <a:pt x="1227" y="159"/>
                </a:lnTo>
                <a:lnTo>
                  <a:pt x="1237" y="159"/>
                </a:lnTo>
                <a:lnTo>
                  <a:pt x="1237" y="293"/>
                </a:lnTo>
                <a:lnTo>
                  <a:pt x="1248" y="293"/>
                </a:lnTo>
                <a:lnTo>
                  <a:pt x="1248" y="234"/>
                </a:lnTo>
                <a:lnTo>
                  <a:pt x="1335" y="234"/>
                </a:lnTo>
                <a:lnTo>
                  <a:pt x="1335" y="264"/>
                </a:lnTo>
                <a:lnTo>
                  <a:pt x="1348" y="264"/>
                </a:lnTo>
                <a:lnTo>
                  <a:pt x="1348" y="211"/>
                </a:lnTo>
                <a:lnTo>
                  <a:pt x="1377" y="211"/>
                </a:lnTo>
                <a:lnTo>
                  <a:pt x="1377" y="182"/>
                </a:lnTo>
                <a:lnTo>
                  <a:pt x="1408" y="182"/>
                </a:lnTo>
                <a:lnTo>
                  <a:pt x="1408" y="264"/>
                </a:lnTo>
                <a:lnTo>
                  <a:pt x="1422" y="264"/>
                </a:lnTo>
                <a:lnTo>
                  <a:pt x="1422" y="293"/>
                </a:lnTo>
                <a:lnTo>
                  <a:pt x="1433" y="293"/>
                </a:lnTo>
                <a:lnTo>
                  <a:pt x="1433" y="244"/>
                </a:lnTo>
                <a:lnTo>
                  <a:pt x="1443" y="244"/>
                </a:lnTo>
                <a:lnTo>
                  <a:pt x="1443" y="177"/>
                </a:lnTo>
                <a:lnTo>
                  <a:pt x="1459" y="177"/>
                </a:lnTo>
                <a:lnTo>
                  <a:pt x="1459" y="108"/>
                </a:lnTo>
                <a:lnTo>
                  <a:pt x="1465" y="108"/>
                </a:lnTo>
                <a:lnTo>
                  <a:pt x="1465" y="39"/>
                </a:lnTo>
                <a:lnTo>
                  <a:pt x="1492" y="39"/>
                </a:lnTo>
                <a:lnTo>
                  <a:pt x="1495" y="108"/>
                </a:lnTo>
                <a:lnTo>
                  <a:pt x="1492" y="108"/>
                </a:lnTo>
                <a:lnTo>
                  <a:pt x="1492" y="177"/>
                </a:lnTo>
                <a:lnTo>
                  <a:pt x="1531" y="177"/>
                </a:lnTo>
                <a:lnTo>
                  <a:pt x="1531" y="124"/>
                </a:lnTo>
                <a:lnTo>
                  <a:pt x="1540" y="124"/>
                </a:lnTo>
                <a:lnTo>
                  <a:pt x="1540" y="43"/>
                </a:lnTo>
                <a:lnTo>
                  <a:pt x="1616" y="43"/>
                </a:lnTo>
                <a:lnTo>
                  <a:pt x="1616" y="124"/>
                </a:lnTo>
                <a:lnTo>
                  <a:pt x="1618" y="124"/>
                </a:lnTo>
                <a:lnTo>
                  <a:pt x="1618" y="172"/>
                </a:lnTo>
                <a:lnTo>
                  <a:pt x="1624" y="172"/>
                </a:lnTo>
                <a:lnTo>
                  <a:pt x="1624" y="84"/>
                </a:lnTo>
                <a:lnTo>
                  <a:pt x="1639" y="84"/>
                </a:lnTo>
                <a:lnTo>
                  <a:pt x="1639" y="51"/>
                </a:lnTo>
                <a:lnTo>
                  <a:pt x="1645" y="51"/>
                </a:lnTo>
                <a:lnTo>
                  <a:pt x="1645" y="0"/>
                </a:lnTo>
                <a:lnTo>
                  <a:pt x="1695" y="0"/>
                </a:lnTo>
                <a:lnTo>
                  <a:pt x="1695" y="51"/>
                </a:lnTo>
                <a:lnTo>
                  <a:pt x="1700" y="51"/>
                </a:lnTo>
                <a:lnTo>
                  <a:pt x="1700" y="84"/>
                </a:lnTo>
                <a:lnTo>
                  <a:pt x="1716" y="84"/>
                </a:lnTo>
                <a:lnTo>
                  <a:pt x="1716" y="243"/>
                </a:lnTo>
                <a:lnTo>
                  <a:pt x="1726" y="243"/>
                </a:lnTo>
                <a:lnTo>
                  <a:pt x="1726" y="159"/>
                </a:lnTo>
                <a:lnTo>
                  <a:pt x="1735" y="159"/>
                </a:lnTo>
                <a:lnTo>
                  <a:pt x="1735" y="132"/>
                </a:lnTo>
                <a:lnTo>
                  <a:pt x="1743" y="132"/>
                </a:lnTo>
                <a:lnTo>
                  <a:pt x="1743" y="105"/>
                </a:lnTo>
                <a:lnTo>
                  <a:pt x="1759" y="105"/>
                </a:lnTo>
                <a:lnTo>
                  <a:pt x="1759" y="78"/>
                </a:lnTo>
                <a:lnTo>
                  <a:pt x="1782" y="78"/>
                </a:lnTo>
                <a:lnTo>
                  <a:pt x="1782" y="105"/>
                </a:lnTo>
                <a:lnTo>
                  <a:pt x="1799" y="105"/>
                </a:lnTo>
                <a:lnTo>
                  <a:pt x="1799" y="132"/>
                </a:lnTo>
                <a:lnTo>
                  <a:pt x="1806" y="132"/>
                </a:lnTo>
                <a:lnTo>
                  <a:pt x="1806" y="159"/>
                </a:lnTo>
                <a:lnTo>
                  <a:pt x="1813" y="159"/>
                </a:lnTo>
                <a:lnTo>
                  <a:pt x="1813" y="293"/>
                </a:lnTo>
                <a:lnTo>
                  <a:pt x="1823" y="293"/>
                </a:lnTo>
                <a:lnTo>
                  <a:pt x="1823" y="264"/>
                </a:lnTo>
                <a:lnTo>
                  <a:pt x="1836" y="264"/>
                </a:lnTo>
                <a:lnTo>
                  <a:pt x="1836" y="211"/>
                </a:lnTo>
                <a:lnTo>
                  <a:pt x="1896" y="211"/>
                </a:lnTo>
                <a:lnTo>
                  <a:pt x="1896" y="264"/>
                </a:lnTo>
                <a:lnTo>
                  <a:pt x="1909" y="264"/>
                </a:lnTo>
                <a:lnTo>
                  <a:pt x="1909" y="293"/>
                </a:lnTo>
                <a:lnTo>
                  <a:pt x="1921" y="293"/>
                </a:lnTo>
                <a:lnTo>
                  <a:pt x="1921" y="180"/>
                </a:lnTo>
                <a:lnTo>
                  <a:pt x="1921" y="180"/>
                </a:lnTo>
                <a:lnTo>
                  <a:pt x="1921" y="122"/>
                </a:lnTo>
                <a:lnTo>
                  <a:pt x="1989" y="122"/>
                </a:lnTo>
                <a:lnTo>
                  <a:pt x="1989" y="159"/>
                </a:lnTo>
                <a:lnTo>
                  <a:pt x="2008" y="159"/>
                </a:lnTo>
                <a:lnTo>
                  <a:pt x="2008" y="253"/>
                </a:lnTo>
                <a:lnTo>
                  <a:pt x="2019" y="253"/>
                </a:lnTo>
                <a:lnTo>
                  <a:pt x="2019" y="224"/>
                </a:lnTo>
                <a:lnTo>
                  <a:pt x="2019" y="224"/>
                </a:lnTo>
                <a:lnTo>
                  <a:pt x="2019" y="161"/>
                </a:lnTo>
                <a:lnTo>
                  <a:pt x="2038" y="174"/>
                </a:lnTo>
                <a:lnTo>
                  <a:pt x="2038" y="134"/>
                </a:lnTo>
                <a:lnTo>
                  <a:pt x="2086" y="134"/>
                </a:lnTo>
                <a:lnTo>
                  <a:pt x="2086" y="174"/>
                </a:lnTo>
                <a:lnTo>
                  <a:pt x="2106" y="161"/>
                </a:lnTo>
                <a:lnTo>
                  <a:pt x="2106" y="218"/>
                </a:lnTo>
                <a:lnTo>
                  <a:pt x="2116" y="218"/>
                </a:lnTo>
                <a:lnTo>
                  <a:pt x="2116" y="159"/>
                </a:lnTo>
                <a:lnTo>
                  <a:pt x="2127" y="159"/>
                </a:lnTo>
                <a:lnTo>
                  <a:pt x="2127" y="126"/>
                </a:lnTo>
                <a:lnTo>
                  <a:pt x="2140" y="126"/>
                </a:lnTo>
                <a:lnTo>
                  <a:pt x="2140" y="90"/>
                </a:lnTo>
                <a:lnTo>
                  <a:pt x="2182" y="90"/>
                </a:lnTo>
                <a:lnTo>
                  <a:pt x="2182" y="126"/>
                </a:lnTo>
                <a:lnTo>
                  <a:pt x="2193" y="126"/>
                </a:lnTo>
                <a:lnTo>
                  <a:pt x="2193" y="159"/>
                </a:lnTo>
                <a:lnTo>
                  <a:pt x="2203" y="159"/>
                </a:lnTo>
                <a:lnTo>
                  <a:pt x="2203" y="260"/>
                </a:lnTo>
                <a:lnTo>
                  <a:pt x="2214" y="260"/>
                </a:lnTo>
                <a:lnTo>
                  <a:pt x="2214" y="234"/>
                </a:lnTo>
                <a:lnTo>
                  <a:pt x="2236" y="234"/>
                </a:lnTo>
                <a:lnTo>
                  <a:pt x="2236" y="176"/>
                </a:lnTo>
                <a:lnTo>
                  <a:pt x="2255" y="176"/>
                </a:lnTo>
                <a:lnTo>
                  <a:pt x="2255" y="125"/>
                </a:lnTo>
                <a:lnTo>
                  <a:pt x="2263" y="125"/>
                </a:lnTo>
                <a:lnTo>
                  <a:pt x="2263" y="176"/>
                </a:lnTo>
                <a:lnTo>
                  <a:pt x="2281" y="176"/>
                </a:lnTo>
                <a:lnTo>
                  <a:pt x="2281" y="234"/>
                </a:lnTo>
                <a:lnTo>
                  <a:pt x="2301" y="23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16" name="Group 15">
            <a:extLst>
              <a:ext uri="{FF2B5EF4-FFF2-40B4-BE49-F238E27FC236}">
                <a16:creationId xmlns:a16="http://schemas.microsoft.com/office/drawing/2014/main" id="{E4A0A9EA-1D72-4B03-B077-A762734DCADB}"/>
              </a:ext>
            </a:extLst>
          </p:cNvPr>
          <p:cNvGrpSpPr/>
          <p:nvPr userDrawn="1"/>
        </p:nvGrpSpPr>
        <p:grpSpPr>
          <a:xfrm>
            <a:off x="8203269" y="2925966"/>
            <a:ext cx="2361568" cy="2089069"/>
            <a:chOff x="8219218" y="1658816"/>
            <a:chExt cx="3816414" cy="3146214"/>
          </a:xfrm>
        </p:grpSpPr>
        <p:sp>
          <p:nvSpPr>
            <p:cNvPr id="17" name="Rectangle 117">
              <a:extLst>
                <a:ext uri="{FF2B5EF4-FFF2-40B4-BE49-F238E27FC236}">
                  <a16:creationId xmlns:a16="http://schemas.microsoft.com/office/drawing/2014/main" id="{152D6DEB-F313-4840-9689-F5E120073005}"/>
                </a:ext>
              </a:extLst>
            </p:cNvPr>
            <p:cNvSpPr>
              <a:spLocks noChangeArrowheads="1"/>
            </p:cNvSpPr>
            <p:nvPr userDrawn="1"/>
          </p:nvSpPr>
          <p:spPr bwMode="auto">
            <a:xfrm>
              <a:off x="11474472" y="2182741"/>
              <a:ext cx="2660" cy="266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8" name="Freeform 118">
              <a:extLst>
                <a:ext uri="{FF2B5EF4-FFF2-40B4-BE49-F238E27FC236}">
                  <a16:creationId xmlns:a16="http://schemas.microsoft.com/office/drawing/2014/main" id="{47EE5AC8-4E33-401B-A686-655AC85D8F06}"/>
                </a:ext>
              </a:extLst>
            </p:cNvPr>
            <p:cNvSpPr>
              <a:spLocks/>
            </p:cNvSpPr>
            <p:nvPr userDrawn="1"/>
          </p:nvSpPr>
          <p:spPr bwMode="auto">
            <a:xfrm>
              <a:off x="8860164" y="2653477"/>
              <a:ext cx="2287188" cy="2029215"/>
            </a:xfrm>
            <a:custGeom>
              <a:avLst/>
              <a:gdLst>
                <a:gd name="T0" fmla="*/ 162 w 590"/>
                <a:gd name="T1" fmla="*/ 526 h 526"/>
                <a:gd name="T2" fmla="*/ 0 w 590"/>
                <a:gd name="T3" fmla="*/ 526 h 526"/>
                <a:gd name="T4" fmla="*/ 0 w 590"/>
                <a:gd name="T5" fmla="*/ 514 h 526"/>
                <a:gd name="T6" fmla="*/ 162 w 590"/>
                <a:gd name="T7" fmla="*/ 514 h 526"/>
                <a:gd name="T8" fmla="*/ 241 w 590"/>
                <a:gd name="T9" fmla="*/ 434 h 526"/>
                <a:gd name="T10" fmla="*/ 241 w 590"/>
                <a:gd name="T11" fmla="*/ 283 h 526"/>
                <a:gd name="T12" fmla="*/ 333 w 590"/>
                <a:gd name="T13" fmla="*/ 192 h 526"/>
                <a:gd name="T14" fmla="*/ 499 w 590"/>
                <a:gd name="T15" fmla="*/ 192 h 526"/>
                <a:gd name="T16" fmla="*/ 578 w 590"/>
                <a:gd name="T17" fmla="*/ 112 h 526"/>
                <a:gd name="T18" fmla="*/ 578 w 590"/>
                <a:gd name="T19" fmla="*/ 0 h 526"/>
                <a:gd name="T20" fmla="*/ 590 w 590"/>
                <a:gd name="T21" fmla="*/ 0 h 526"/>
                <a:gd name="T22" fmla="*/ 590 w 590"/>
                <a:gd name="T23" fmla="*/ 112 h 526"/>
                <a:gd name="T24" fmla="*/ 499 w 590"/>
                <a:gd name="T25" fmla="*/ 204 h 526"/>
                <a:gd name="T26" fmla="*/ 333 w 590"/>
                <a:gd name="T27" fmla="*/ 204 h 526"/>
                <a:gd name="T28" fmla="*/ 253 w 590"/>
                <a:gd name="T29" fmla="*/ 283 h 526"/>
                <a:gd name="T30" fmla="*/ 253 w 590"/>
                <a:gd name="T31" fmla="*/ 434 h 526"/>
                <a:gd name="T32" fmla="*/ 162 w 590"/>
                <a:gd name="T33" fmla="*/ 52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90" h="526">
                  <a:moveTo>
                    <a:pt x="162" y="526"/>
                  </a:moveTo>
                  <a:cubicBezTo>
                    <a:pt x="0" y="526"/>
                    <a:pt x="0" y="526"/>
                    <a:pt x="0" y="526"/>
                  </a:cubicBezTo>
                  <a:cubicBezTo>
                    <a:pt x="0" y="514"/>
                    <a:pt x="0" y="514"/>
                    <a:pt x="0" y="514"/>
                  </a:cubicBezTo>
                  <a:cubicBezTo>
                    <a:pt x="162" y="514"/>
                    <a:pt x="162" y="514"/>
                    <a:pt x="162" y="514"/>
                  </a:cubicBezTo>
                  <a:cubicBezTo>
                    <a:pt x="206" y="514"/>
                    <a:pt x="241" y="478"/>
                    <a:pt x="241" y="434"/>
                  </a:cubicBezTo>
                  <a:cubicBezTo>
                    <a:pt x="241" y="283"/>
                    <a:pt x="241" y="283"/>
                    <a:pt x="241" y="283"/>
                  </a:cubicBezTo>
                  <a:cubicBezTo>
                    <a:pt x="241" y="233"/>
                    <a:pt x="282" y="192"/>
                    <a:pt x="333" y="192"/>
                  </a:cubicBezTo>
                  <a:cubicBezTo>
                    <a:pt x="499" y="192"/>
                    <a:pt x="499" y="192"/>
                    <a:pt x="499" y="192"/>
                  </a:cubicBezTo>
                  <a:cubicBezTo>
                    <a:pt x="542" y="192"/>
                    <a:pt x="578" y="156"/>
                    <a:pt x="578" y="112"/>
                  </a:cubicBezTo>
                  <a:cubicBezTo>
                    <a:pt x="578" y="0"/>
                    <a:pt x="578" y="0"/>
                    <a:pt x="578" y="0"/>
                  </a:cubicBezTo>
                  <a:cubicBezTo>
                    <a:pt x="590" y="0"/>
                    <a:pt x="590" y="0"/>
                    <a:pt x="590" y="0"/>
                  </a:cubicBezTo>
                  <a:cubicBezTo>
                    <a:pt x="590" y="112"/>
                    <a:pt x="590" y="112"/>
                    <a:pt x="590" y="112"/>
                  </a:cubicBezTo>
                  <a:cubicBezTo>
                    <a:pt x="590" y="163"/>
                    <a:pt x="549" y="204"/>
                    <a:pt x="499" y="204"/>
                  </a:cubicBezTo>
                  <a:cubicBezTo>
                    <a:pt x="333" y="204"/>
                    <a:pt x="333" y="204"/>
                    <a:pt x="333" y="204"/>
                  </a:cubicBezTo>
                  <a:cubicBezTo>
                    <a:pt x="289" y="204"/>
                    <a:pt x="253" y="239"/>
                    <a:pt x="253" y="283"/>
                  </a:cubicBezTo>
                  <a:cubicBezTo>
                    <a:pt x="253" y="434"/>
                    <a:pt x="253" y="434"/>
                    <a:pt x="253" y="434"/>
                  </a:cubicBezTo>
                  <a:cubicBezTo>
                    <a:pt x="253" y="485"/>
                    <a:pt x="212" y="526"/>
                    <a:pt x="162" y="5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19" name="Freeform 119">
              <a:extLst>
                <a:ext uri="{FF2B5EF4-FFF2-40B4-BE49-F238E27FC236}">
                  <a16:creationId xmlns:a16="http://schemas.microsoft.com/office/drawing/2014/main" id="{FA277C21-003B-4A3A-8D1B-1FE9E3B81F4A}"/>
                </a:ext>
              </a:extLst>
            </p:cNvPr>
            <p:cNvSpPr>
              <a:spLocks/>
            </p:cNvSpPr>
            <p:nvPr userDrawn="1"/>
          </p:nvSpPr>
          <p:spPr bwMode="auto">
            <a:xfrm>
              <a:off x="10213859" y="1658816"/>
              <a:ext cx="1821773" cy="1021256"/>
            </a:xfrm>
            <a:custGeom>
              <a:avLst/>
              <a:gdLst>
                <a:gd name="T0" fmla="*/ 194 w 470"/>
                <a:gd name="T1" fmla="*/ 52 h 265"/>
                <a:gd name="T2" fmla="*/ 283 w 470"/>
                <a:gd name="T3" fmla="*/ 0 h 265"/>
                <a:gd name="T4" fmla="*/ 386 w 470"/>
                <a:gd name="T5" fmla="*/ 101 h 265"/>
                <a:gd name="T6" fmla="*/ 387 w 470"/>
                <a:gd name="T7" fmla="*/ 101 h 265"/>
                <a:gd name="T8" fmla="*/ 470 w 470"/>
                <a:gd name="T9" fmla="*/ 183 h 265"/>
                <a:gd name="T10" fmla="*/ 387 w 470"/>
                <a:gd name="T11" fmla="*/ 265 h 265"/>
                <a:gd name="T12" fmla="*/ 66 w 470"/>
                <a:gd name="T13" fmla="*/ 265 h 265"/>
                <a:gd name="T14" fmla="*/ 0 w 470"/>
                <a:gd name="T15" fmla="*/ 200 h 265"/>
                <a:gd name="T16" fmla="*/ 64 w 470"/>
                <a:gd name="T17" fmla="*/ 134 h 265"/>
                <a:gd name="T18" fmla="*/ 63 w 470"/>
                <a:gd name="T19" fmla="*/ 118 h 265"/>
                <a:gd name="T20" fmla="*/ 145 w 470"/>
                <a:gd name="T21" fmla="*/ 35 h 265"/>
                <a:gd name="T22" fmla="*/ 194 w 470"/>
                <a:gd name="T23" fmla="*/ 52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70" h="265">
                  <a:moveTo>
                    <a:pt x="194" y="52"/>
                  </a:moveTo>
                  <a:cubicBezTo>
                    <a:pt x="212" y="21"/>
                    <a:pt x="245" y="0"/>
                    <a:pt x="283" y="0"/>
                  </a:cubicBezTo>
                  <a:cubicBezTo>
                    <a:pt x="340" y="0"/>
                    <a:pt x="385" y="45"/>
                    <a:pt x="386" y="101"/>
                  </a:cubicBezTo>
                  <a:cubicBezTo>
                    <a:pt x="387" y="101"/>
                    <a:pt x="387" y="101"/>
                    <a:pt x="387" y="101"/>
                  </a:cubicBezTo>
                  <a:cubicBezTo>
                    <a:pt x="433" y="101"/>
                    <a:pt x="470" y="138"/>
                    <a:pt x="470" y="183"/>
                  </a:cubicBezTo>
                  <a:cubicBezTo>
                    <a:pt x="470" y="229"/>
                    <a:pt x="433" y="265"/>
                    <a:pt x="387" y="265"/>
                  </a:cubicBezTo>
                  <a:cubicBezTo>
                    <a:pt x="66" y="265"/>
                    <a:pt x="66" y="265"/>
                    <a:pt x="66" y="265"/>
                  </a:cubicBezTo>
                  <a:cubicBezTo>
                    <a:pt x="30" y="265"/>
                    <a:pt x="0" y="236"/>
                    <a:pt x="0" y="200"/>
                  </a:cubicBezTo>
                  <a:cubicBezTo>
                    <a:pt x="0" y="164"/>
                    <a:pt x="29" y="135"/>
                    <a:pt x="64" y="134"/>
                  </a:cubicBezTo>
                  <a:cubicBezTo>
                    <a:pt x="63" y="129"/>
                    <a:pt x="63" y="123"/>
                    <a:pt x="63" y="118"/>
                  </a:cubicBezTo>
                  <a:cubicBezTo>
                    <a:pt x="63" y="72"/>
                    <a:pt x="99" y="35"/>
                    <a:pt x="145" y="35"/>
                  </a:cubicBezTo>
                  <a:cubicBezTo>
                    <a:pt x="163" y="35"/>
                    <a:pt x="180" y="41"/>
                    <a:pt x="194" y="5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0" name="Freeform 120">
              <a:extLst>
                <a:ext uri="{FF2B5EF4-FFF2-40B4-BE49-F238E27FC236}">
                  <a16:creationId xmlns:a16="http://schemas.microsoft.com/office/drawing/2014/main" id="{30DBB117-27A2-40E1-B084-487DC0D15B7C}"/>
                </a:ext>
              </a:extLst>
            </p:cNvPr>
            <p:cNvSpPr>
              <a:spLocks/>
            </p:cNvSpPr>
            <p:nvPr userDrawn="1"/>
          </p:nvSpPr>
          <p:spPr bwMode="auto">
            <a:xfrm>
              <a:off x="10277688" y="2076360"/>
              <a:ext cx="1757944" cy="603712"/>
            </a:xfrm>
            <a:custGeom>
              <a:avLst/>
              <a:gdLst>
                <a:gd name="T0" fmla="*/ 405 w 454"/>
                <a:gd name="T1" fmla="*/ 0 h 157"/>
                <a:gd name="T2" fmla="*/ 428 w 454"/>
                <a:gd name="T3" fmla="*/ 57 h 157"/>
                <a:gd name="T4" fmla="*/ 346 w 454"/>
                <a:gd name="T5" fmla="*/ 139 h 157"/>
                <a:gd name="T6" fmla="*/ 24 w 454"/>
                <a:gd name="T7" fmla="*/ 139 h 157"/>
                <a:gd name="T8" fmla="*/ 0 w 454"/>
                <a:gd name="T9" fmla="*/ 135 h 157"/>
                <a:gd name="T10" fmla="*/ 50 w 454"/>
                <a:gd name="T11" fmla="*/ 157 h 157"/>
                <a:gd name="T12" fmla="*/ 371 w 454"/>
                <a:gd name="T13" fmla="*/ 157 h 157"/>
                <a:gd name="T14" fmla="*/ 454 w 454"/>
                <a:gd name="T15" fmla="*/ 75 h 157"/>
                <a:gd name="T16" fmla="*/ 405 w 454"/>
                <a:gd name="T17"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4" h="157">
                  <a:moveTo>
                    <a:pt x="405" y="0"/>
                  </a:moveTo>
                  <a:cubicBezTo>
                    <a:pt x="420" y="15"/>
                    <a:pt x="428" y="35"/>
                    <a:pt x="428" y="57"/>
                  </a:cubicBezTo>
                  <a:cubicBezTo>
                    <a:pt x="428" y="102"/>
                    <a:pt x="391" y="139"/>
                    <a:pt x="346" y="139"/>
                  </a:cubicBezTo>
                  <a:cubicBezTo>
                    <a:pt x="24" y="139"/>
                    <a:pt x="24" y="139"/>
                    <a:pt x="24" y="139"/>
                  </a:cubicBezTo>
                  <a:cubicBezTo>
                    <a:pt x="16" y="139"/>
                    <a:pt x="8" y="138"/>
                    <a:pt x="0" y="135"/>
                  </a:cubicBezTo>
                  <a:cubicBezTo>
                    <a:pt x="12" y="149"/>
                    <a:pt x="30" y="157"/>
                    <a:pt x="50" y="157"/>
                  </a:cubicBezTo>
                  <a:cubicBezTo>
                    <a:pt x="371" y="157"/>
                    <a:pt x="371" y="157"/>
                    <a:pt x="371" y="157"/>
                  </a:cubicBezTo>
                  <a:cubicBezTo>
                    <a:pt x="417" y="157"/>
                    <a:pt x="454" y="121"/>
                    <a:pt x="454" y="75"/>
                  </a:cubicBezTo>
                  <a:cubicBezTo>
                    <a:pt x="454" y="42"/>
                    <a:pt x="434" y="13"/>
                    <a:pt x="405" y="0"/>
                  </a:cubicBezTo>
                  <a:close/>
                </a:path>
              </a:pathLst>
            </a:custGeom>
            <a:solidFill>
              <a:srgbClr val="D2D2D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1" name="Freeform 121">
              <a:extLst>
                <a:ext uri="{FF2B5EF4-FFF2-40B4-BE49-F238E27FC236}">
                  <a16:creationId xmlns:a16="http://schemas.microsoft.com/office/drawing/2014/main" id="{A979BB99-0B05-4B6E-BF6C-40B84C979F6D}"/>
                </a:ext>
              </a:extLst>
            </p:cNvPr>
            <p:cNvSpPr>
              <a:spLocks/>
            </p:cNvSpPr>
            <p:nvPr userDrawn="1"/>
          </p:nvSpPr>
          <p:spPr bwMode="auto">
            <a:xfrm>
              <a:off x="8219218" y="4560352"/>
              <a:ext cx="119679" cy="196804"/>
            </a:xfrm>
            <a:custGeom>
              <a:avLst/>
              <a:gdLst>
                <a:gd name="T0" fmla="*/ 22 w 31"/>
                <a:gd name="T1" fmla="*/ 0 h 51"/>
                <a:gd name="T2" fmla="*/ 0 w 31"/>
                <a:gd name="T3" fmla="*/ 0 h 51"/>
                <a:gd name="T4" fmla="*/ 0 w 31"/>
                <a:gd name="T5" fmla="*/ 51 h 51"/>
                <a:gd name="T6" fmla="*/ 22 w 31"/>
                <a:gd name="T7" fmla="*/ 51 h 51"/>
                <a:gd name="T8" fmla="*/ 31 w 31"/>
                <a:gd name="T9" fmla="*/ 43 h 51"/>
                <a:gd name="T10" fmla="*/ 31 w 31"/>
                <a:gd name="T11" fmla="*/ 9 h 51"/>
                <a:gd name="T12" fmla="*/ 22 w 31"/>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31" h="51">
                  <a:moveTo>
                    <a:pt x="22" y="0"/>
                  </a:moveTo>
                  <a:cubicBezTo>
                    <a:pt x="0" y="0"/>
                    <a:pt x="0" y="0"/>
                    <a:pt x="0" y="0"/>
                  </a:cubicBezTo>
                  <a:cubicBezTo>
                    <a:pt x="0" y="51"/>
                    <a:pt x="0" y="51"/>
                    <a:pt x="0" y="51"/>
                  </a:cubicBezTo>
                  <a:cubicBezTo>
                    <a:pt x="22" y="51"/>
                    <a:pt x="22" y="51"/>
                    <a:pt x="22" y="51"/>
                  </a:cubicBezTo>
                  <a:cubicBezTo>
                    <a:pt x="27" y="51"/>
                    <a:pt x="31" y="48"/>
                    <a:pt x="31" y="43"/>
                  </a:cubicBezTo>
                  <a:cubicBezTo>
                    <a:pt x="31" y="9"/>
                    <a:pt x="31" y="9"/>
                    <a:pt x="31" y="9"/>
                  </a:cubicBezTo>
                  <a:cubicBezTo>
                    <a:pt x="31" y="4"/>
                    <a:pt x="27" y="0"/>
                    <a:pt x="2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2" name="Freeform 122">
              <a:extLst>
                <a:ext uri="{FF2B5EF4-FFF2-40B4-BE49-F238E27FC236}">
                  <a16:creationId xmlns:a16="http://schemas.microsoft.com/office/drawing/2014/main" id="{5CBBC5E3-D11E-4195-A716-BA2A2BB03558}"/>
                </a:ext>
              </a:extLst>
            </p:cNvPr>
            <p:cNvSpPr>
              <a:spLocks/>
            </p:cNvSpPr>
            <p:nvPr userDrawn="1"/>
          </p:nvSpPr>
          <p:spPr bwMode="auto">
            <a:xfrm>
              <a:off x="8860164" y="4597585"/>
              <a:ext cx="101062" cy="119679"/>
            </a:xfrm>
            <a:custGeom>
              <a:avLst/>
              <a:gdLst>
                <a:gd name="T0" fmla="*/ 11 w 26"/>
                <a:gd name="T1" fmla="*/ 31 h 31"/>
                <a:gd name="T2" fmla="*/ 26 w 26"/>
                <a:gd name="T3" fmla="*/ 16 h 31"/>
                <a:gd name="T4" fmla="*/ 11 w 26"/>
                <a:gd name="T5" fmla="*/ 0 h 31"/>
                <a:gd name="T6" fmla="*/ 0 w 26"/>
                <a:gd name="T7" fmla="*/ 0 h 31"/>
                <a:gd name="T8" fmla="*/ 0 w 26"/>
                <a:gd name="T9" fmla="*/ 31 h 31"/>
                <a:gd name="T10" fmla="*/ 11 w 26"/>
                <a:gd name="T11" fmla="*/ 31 h 31"/>
              </a:gdLst>
              <a:ahLst/>
              <a:cxnLst>
                <a:cxn ang="0">
                  <a:pos x="T0" y="T1"/>
                </a:cxn>
                <a:cxn ang="0">
                  <a:pos x="T2" y="T3"/>
                </a:cxn>
                <a:cxn ang="0">
                  <a:pos x="T4" y="T5"/>
                </a:cxn>
                <a:cxn ang="0">
                  <a:pos x="T6" y="T7"/>
                </a:cxn>
                <a:cxn ang="0">
                  <a:pos x="T8" y="T9"/>
                </a:cxn>
                <a:cxn ang="0">
                  <a:pos x="T10" y="T11"/>
                </a:cxn>
              </a:cxnLst>
              <a:rect l="0" t="0" r="r" b="b"/>
              <a:pathLst>
                <a:path w="26" h="31">
                  <a:moveTo>
                    <a:pt x="11" y="31"/>
                  </a:moveTo>
                  <a:cubicBezTo>
                    <a:pt x="19" y="31"/>
                    <a:pt x="26" y="24"/>
                    <a:pt x="26" y="16"/>
                  </a:cubicBezTo>
                  <a:cubicBezTo>
                    <a:pt x="26" y="7"/>
                    <a:pt x="19" y="0"/>
                    <a:pt x="11" y="0"/>
                  </a:cubicBezTo>
                  <a:cubicBezTo>
                    <a:pt x="0" y="0"/>
                    <a:pt x="0" y="0"/>
                    <a:pt x="0" y="0"/>
                  </a:cubicBezTo>
                  <a:cubicBezTo>
                    <a:pt x="0" y="31"/>
                    <a:pt x="0" y="31"/>
                    <a:pt x="0" y="31"/>
                  </a:cubicBezTo>
                  <a:lnTo>
                    <a:pt x="11" y="31"/>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3" name="Freeform 123">
              <a:extLst>
                <a:ext uri="{FF2B5EF4-FFF2-40B4-BE49-F238E27FC236}">
                  <a16:creationId xmlns:a16="http://schemas.microsoft.com/office/drawing/2014/main" id="{662702DC-698E-454A-8ED3-DE28379639FF}"/>
                </a:ext>
              </a:extLst>
            </p:cNvPr>
            <p:cNvSpPr>
              <a:spLocks/>
            </p:cNvSpPr>
            <p:nvPr userDrawn="1"/>
          </p:nvSpPr>
          <p:spPr bwMode="auto">
            <a:xfrm>
              <a:off x="8267090" y="4509822"/>
              <a:ext cx="598393" cy="295208"/>
            </a:xfrm>
            <a:custGeom>
              <a:avLst/>
              <a:gdLst>
                <a:gd name="T0" fmla="*/ 154 w 154"/>
                <a:gd name="T1" fmla="*/ 23 h 77"/>
                <a:gd name="T2" fmla="*/ 121 w 154"/>
                <a:gd name="T3" fmla="*/ 4 h 77"/>
                <a:gd name="T4" fmla="*/ 105 w 154"/>
                <a:gd name="T5" fmla="*/ 0 h 77"/>
                <a:gd name="T6" fmla="*/ 8 w 154"/>
                <a:gd name="T7" fmla="*/ 0 h 77"/>
                <a:gd name="T8" fmla="*/ 0 w 154"/>
                <a:gd name="T9" fmla="*/ 9 h 77"/>
                <a:gd name="T10" fmla="*/ 0 w 154"/>
                <a:gd name="T11" fmla="*/ 68 h 77"/>
                <a:gd name="T12" fmla="*/ 8 w 154"/>
                <a:gd name="T13" fmla="*/ 77 h 77"/>
                <a:gd name="T14" fmla="*/ 105 w 154"/>
                <a:gd name="T15" fmla="*/ 77 h 77"/>
                <a:gd name="T16" fmla="*/ 121 w 154"/>
                <a:gd name="T17" fmla="*/ 73 h 77"/>
                <a:gd name="T18" fmla="*/ 154 w 154"/>
                <a:gd name="T19" fmla="*/ 54 h 77"/>
                <a:gd name="T20" fmla="*/ 154 w 154"/>
                <a:gd name="T21" fmla="*/ 2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4" h="77">
                  <a:moveTo>
                    <a:pt x="154" y="23"/>
                  </a:moveTo>
                  <a:cubicBezTo>
                    <a:pt x="121" y="4"/>
                    <a:pt x="121" y="4"/>
                    <a:pt x="121" y="4"/>
                  </a:cubicBezTo>
                  <a:cubicBezTo>
                    <a:pt x="117" y="2"/>
                    <a:pt x="110" y="0"/>
                    <a:pt x="105" y="0"/>
                  </a:cubicBezTo>
                  <a:cubicBezTo>
                    <a:pt x="8" y="0"/>
                    <a:pt x="8" y="0"/>
                    <a:pt x="8" y="0"/>
                  </a:cubicBezTo>
                  <a:cubicBezTo>
                    <a:pt x="4" y="0"/>
                    <a:pt x="0" y="4"/>
                    <a:pt x="0" y="9"/>
                  </a:cubicBezTo>
                  <a:cubicBezTo>
                    <a:pt x="0" y="68"/>
                    <a:pt x="0" y="68"/>
                    <a:pt x="0" y="68"/>
                  </a:cubicBezTo>
                  <a:cubicBezTo>
                    <a:pt x="0" y="73"/>
                    <a:pt x="4" y="77"/>
                    <a:pt x="8" y="77"/>
                  </a:cubicBezTo>
                  <a:cubicBezTo>
                    <a:pt x="105" y="77"/>
                    <a:pt x="105" y="77"/>
                    <a:pt x="105" y="77"/>
                  </a:cubicBezTo>
                  <a:cubicBezTo>
                    <a:pt x="110" y="77"/>
                    <a:pt x="117" y="75"/>
                    <a:pt x="121" y="73"/>
                  </a:cubicBezTo>
                  <a:cubicBezTo>
                    <a:pt x="154" y="54"/>
                    <a:pt x="154" y="54"/>
                    <a:pt x="154" y="54"/>
                  </a:cubicBezTo>
                  <a:lnTo>
                    <a:pt x="154" y="23"/>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4" name="Freeform 124">
              <a:extLst>
                <a:ext uri="{FF2B5EF4-FFF2-40B4-BE49-F238E27FC236}">
                  <a16:creationId xmlns:a16="http://schemas.microsoft.com/office/drawing/2014/main" id="{2F26795F-DD2F-495C-B65F-D1743C314C12}"/>
                </a:ext>
              </a:extLst>
            </p:cNvPr>
            <p:cNvSpPr>
              <a:spLocks/>
            </p:cNvSpPr>
            <p:nvPr userDrawn="1"/>
          </p:nvSpPr>
          <p:spPr bwMode="auto">
            <a:xfrm>
              <a:off x="8267090" y="4512480"/>
              <a:ext cx="598393" cy="292547"/>
            </a:xfrm>
            <a:custGeom>
              <a:avLst/>
              <a:gdLst>
                <a:gd name="T0" fmla="*/ 5 w 154"/>
                <a:gd name="T1" fmla="*/ 0 h 76"/>
                <a:gd name="T2" fmla="*/ 5 w 154"/>
                <a:gd name="T3" fmla="*/ 59 h 76"/>
                <a:gd name="T4" fmla="*/ 13 w 154"/>
                <a:gd name="T5" fmla="*/ 67 h 76"/>
                <a:gd name="T6" fmla="*/ 110 w 154"/>
                <a:gd name="T7" fmla="*/ 67 h 76"/>
                <a:gd name="T8" fmla="*/ 126 w 154"/>
                <a:gd name="T9" fmla="*/ 64 h 76"/>
                <a:gd name="T10" fmla="*/ 154 w 154"/>
                <a:gd name="T11" fmla="*/ 47 h 76"/>
                <a:gd name="T12" fmla="*/ 154 w 154"/>
                <a:gd name="T13" fmla="*/ 53 h 76"/>
                <a:gd name="T14" fmla="*/ 121 w 154"/>
                <a:gd name="T15" fmla="*/ 72 h 76"/>
                <a:gd name="T16" fmla="*/ 105 w 154"/>
                <a:gd name="T17" fmla="*/ 76 h 76"/>
                <a:gd name="T18" fmla="*/ 8 w 154"/>
                <a:gd name="T19" fmla="*/ 76 h 76"/>
                <a:gd name="T20" fmla="*/ 0 w 154"/>
                <a:gd name="T21" fmla="*/ 67 h 76"/>
                <a:gd name="T22" fmla="*/ 0 w 154"/>
                <a:gd name="T23" fmla="*/ 8 h 76"/>
                <a:gd name="T24" fmla="*/ 5 w 154"/>
                <a:gd name="T25"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4" h="76">
                  <a:moveTo>
                    <a:pt x="5" y="0"/>
                  </a:moveTo>
                  <a:cubicBezTo>
                    <a:pt x="5" y="59"/>
                    <a:pt x="5" y="59"/>
                    <a:pt x="5" y="59"/>
                  </a:cubicBezTo>
                  <a:cubicBezTo>
                    <a:pt x="5" y="64"/>
                    <a:pt x="9" y="67"/>
                    <a:pt x="13" y="67"/>
                  </a:cubicBezTo>
                  <a:cubicBezTo>
                    <a:pt x="110" y="67"/>
                    <a:pt x="110" y="67"/>
                    <a:pt x="110" y="67"/>
                  </a:cubicBezTo>
                  <a:cubicBezTo>
                    <a:pt x="115" y="67"/>
                    <a:pt x="122" y="66"/>
                    <a:pt x="126" y="64"/>
                  </a:cubicBezTo>
                  <a:cubicBezTo>
                    <a:pt x="154" y="47"/>
                    <a:pt x="154" y="47"/>
                    <a:pt x="154" y="47"/>
                  </a:cubicBezTo>
                  <a:cubicBezTo>
                    <a:pt x="154" y="53"/>
                    <a:pt x="154" y="53"/>
                    <a:pt x="154" y="53"/>
                  </a:cubicBezTo>
                  <a:cubicBezTo>
                    <a:pt x="121" y="72"/>
                    <a:pt x="121" y="72"/>
                    <a:pt x="121" y="72"/>
                  </a:cubicBezTo>
                  <a:cubicBezTo>
                    <a:pt x="117" y="74"/>
                    <a:pt x="110" y="76"/>
                    <a:pt x="105" y="76"/>
                  </a:cubicBezTo>
                  <a:cubicBezTo>
                    <a:pt x="8" y="76"/>
                    <a:pt x="8" y="76"/>
                    <a:pt x="8" y="76"/>
                  </a:cubicBezTo>
                  <a:cubicBezTo>
                    <a:pt x="4" y="76"/>
                    <a:pt x="0" y="72"/>
                    <a:pt x="0" y="67"/>
                  </a:cubicBezTo>
                  <a:cubicBezTo>
                    <a:pt x="0" y="8"/>
                    <a:pt x="0" y="8"/>
                    <a:pt x="0" y="8"/>
                  </a:cubicBezTo>
                  <a:cubicBezTo>
                    <a:pt x="0" y="5"/>
                    <a:pt x="2" y="2"/>
                    <a:pt x="5" y="0"/>
                  </a:cubicBezTo>
                  <a:close/>
                </a:path>
              </a:pathLst>
            </a:custGeom>
            <a:solidFill>
              <a:srgbClr val="C86E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5" name="Rectangle 125">
              <a:extLst>
                <a:ext uri="{FF2B5EF4-FFF2-40B4-BE49-F238E27FC236}">
                  <a16:creationId xmlns:a16="http://schemas.microsoft.com/office/drawing/2014/main" id="{0AFFE1CB-5B49-4478-9448-59BC06330D82}"/>
                </a:ext>
              </a:extLst>
            </p:cNvPr>
            <p:cNvSpPr>
              <a:spLocks noChangeArrowheads="1"/>
            </p:cNvSpPr>
            <p:nvPr userDrawn="1"/>
          </p:nvSpPr>
          <p:spPr bwMode="auto">
            <a:xfrm>
              <a:off x="8219218" y="4706626"/>
              <a:ext cx="47871" cy="50532"/>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sp>
          <p:nvSpPr>
            <p:cNvPr id="26" name="Freeform 126">
              <a:extLst>
                <a:ext uri="{FF2B5EF4-FFF2-40B4-BE49-F238E27FC236}">
                  <a16:creationId xmlns:a16="http://schemas.microsoft.com/office/drawing/2014/main" id="{90FEE50E-B757-4A7D-8439-3AD720E5759A}"/>
                </a:ext>
              </a:extLst>
            </p:cNvPr>
            <p:cNvSpPr>
              <a:spLocks/>
            </p:cNvSpPr>
            <p:nvPr userDrawn="1"/>
          </p:nvSpPr>
          <p:spPr bwMode="auto">
            <a:xfrm>
              <a:off x="8860164" y="4648117"/>
              <a:ext cx="101062" cy="69148"/>
            </a:xfrm>
            <a:custGeom>
              <a:avLst/>
              <a:gdLst>
                <a:gd name="T0" fmla="*/ 26 w 26"/>
                <a:gd name="T1" fmla="*/ 0 h 18"/>
                <a:gd name="T2" fmla="*/ 26 w 26"/>
                <a:gd name="T3" fmla="*/ 3 h 18"/>
                <a:gd name="T4" fmla="*/ 11 w 26"/>
                <a:gd name="T5" fmla="*/ 18 h 18"/>
                <a:gd name="T6" fmla="*/ 0 w 26"/>
                <a:gd name="T7" fmla="*/ 18 h 18"/>
                <a:gd name="T8" fmla="*/ 0 w 26"/>
                <a:gd name="T9" fmla="*/ 13 h 18"/>
                <a:gd name="T10" fmla="*/ 11 w 26"/>
                <a:gd name="T11" fmla="*/ 13 h 18"/>
                <a:gd name="T12" fmla="*/ 26 w 26"/>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26" h="18">
                  <a:moveTo>
                    <a:pt x="26" y="0"/>
                  </a:moveTo>
                  <a:cubicBezTo>
                    <a:pt x="26" y="1"/>
                    <a:pt x="26" y="2"/>
                    <a:pt x="26" y="3"/>
                  </a:cubicBezTo>
                  <a:cubicBezTo>
                    <a:pt x="26" y="11"/>
                    <a:pt x="19" y="18"/>
                    <a:pt x="11" y="18"/>
                  </a:cubicBezTo>
                  <a:cubicBezTo>
                    <a:pt x="0" y="18"/>
                    <a:pt x="0" y="18"/>
                    <a:pt x="0" y="18"/>
                  </a:cubicBezTo>
                  <a:cubicBezTo>
                    <a:pt x="0" y="13"/>
                    <a:pt x="0" y="13"/>
                    <a:pt x="0" y="13"/>
                  </a:cubicBezTo>
                  <a:cubicBezTo>
                    <a:pt x="11" y="13"/>
                    <a:pt x="11" y="13"/>
                    <a:pt x="11" y="13"/>
                  </a:cubicBezTo>
                  <a:cubicBezTo>
                    <a:pt x="19" y="13"/>
                    <a:pt x="25" y="7"/>
                    <a:pt x="26" y="0"/>
                  </a:cubicBez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endParaRPr>
            </a:p>
          </p:txBody>
        </p:sp>
      </p:grpSp>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82950391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75097000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01896187"/>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3012559"/>
            <a:ext cx="5378548" cy="832882"/>
          </a:xfrm>
        </p:spPr>
        <p:txBody>
          <a:bodyPr anchor="ctr">
            <a:spAutoFit/>
          </a:bodyPr>
          <a:lstStyle>
            <a:lvl1pPr>
              <a:defRPr sz="4705"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247842529"/>
      </p:ext>
    </p:extLst>
  </p:cSld>
  <p:clrMapOvr>
    <a:masterClrMapping/>
  </p:clrMapOvr>
  <p:transition>
    <p:fade/>
  </p:transition>
  <p:extLst>
    <p:ext uri="{DCECCB84-F9BA-43D5-87BE-67443E8EF086}">
      <p15:sldGuideLst xmlns:p15="http://schemas.microsoft.com/office/powerpoint/2012/main">
        <p15:guide id="1" pos="3917">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5"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pic>
        <p:nvPicPr>
          <p:cNvPr id="3" name="Picture 2"/>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350" y="0"/>
            <a:ext cx="6857650" cy="6858623"/>
          </a:xfrm>
          <a:prstGeom prst="rect">
            <a:avLst/>
          </a:prstGeom>
        </p:spPr>
      </p:pic>
    </p:spTree>
    <p:extLst>
      <p:ext uri="{BB962C8B-B14F-4D97-AF65-F5344CB8AC3E}">
        <p14:creationId xmlns:p14="http://schemas.microsoft.com/office/powerpoint/2010/main" val="1650742893"/>
      </p:ext>
    </p:extLst>
  </p:cSld>
  <p:clrMapOvr>
    <a:masterClrMapping/>
  </p:clrMapOvr>
  <p:transition>
    <p:fade/>
  </p:transition>
  <p:extLst>
    <p:ext uri="{DCECCB84-F9BA-43D5-87BE-67443E8EF086}">
      <p15:sldGuideLst xmlns:p15="http://schemas.microsoft.com/office/powerpoint/2012/main">
        <p15:guide id="1" pos="342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420063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858267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319190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grpSp>
        <p:nvGrpSpPr>
          <p:cNvPr id="5" name="Group 4"/>
          <p:cNvGrpSpPr>
            <a:grpSpLocks noChangeAspect="1"/>
          </p:cNvGrpSpPr>
          <p:nvPr userDrawn="1"/>
        </p:nvGrpSpPr>
        <p:grpSpPr bwMode="black">
          <a:xfrm>
            <a:off x="459102" y="470067"/>
            <a:ext cx="1419662" cy="304828"/>
            <a:chOff x="457200" y="1643393"/>
            <a:chExt cx="4492753" cy="964540"/>
          </a:xfrm>
        </p:grpSpPr>
        <p:pic>
          <p:nvPicPr>
            <p:cNvPr id="6" name="Picture 5"/>
            <p:cNvPicPr>
              <a:picLocks noChangeAspect="1"/>
            </p:cNvPicPr>
            <p:nvPr/>
          </p:nvPicPr>
          <p:blipFill>
            <a:blip r:embed="rId2"/>
            <a:stretch>
              <a:fillRect/>
            </a:stretch>
          </p:blipFill>
          <p:spPr bwMode="black">
            <a:xfrm>
              <a:off x="457200" y="1643393"/>
              <a:ext cx="964540" cy="964540"/>
            </a:xfrm>
            <a:prstGeom prst="rect">
              <a:avLst/>
            </a:prstGeom>
          </p:spPr>
        </p:pic>
        <p:sp>
          <p:nvSpPr>
            <p:cNvPr id="7"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
        <p:nvSpPr>
          <p:cNvPr id="8"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180074880"/>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2734633964"/>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p:bg bwMode="gray">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gray">
          <a:xfrm>
            <a:off x="269302" y="2084187"/>
            <a:ext cx="8964185" cy="1793090"/>
          </a:xfrm>
          <a:noFill/>
        </p:spPr>
        <p:txBody>
          <a:bodyPr lIns="146304" tIns="91440" rIns="146304" bIns="91440" anchor="t" anchorCtr="0"/>
          <a:lstStyle>
            <a:lvl1pPr>
              <a:defRPr sz="5293" cap="none" spc="-98" baseline="0">
                <a:solidFill>
                  <a:schemeClr val="tx1"/>
                </a:solidFill>
                <a:latin typeface="+mj-lt"/>
              </a:defRPr>
            </a:lvl1pPr>
          </a:lstStyle>
          <a:p>
            <a:r>
              <a:rPr lang="en-US" dirty="0"/>
              <a:t>Presentation title</a:t>
            </a:r>
          </a:p>
        </p:txBody>
      </p:sp>
      <p:sp>
        <p:nvSpPr>
          <p:cNvPr id="5" name="Text Placeholder 4"/>
          <p:cNvSpPr>
            <a:spLocks noGrp="1"/>
          </p:cNvSpPr>
          <p:nvPr>
            <p:ph type="body" sz="quarter" idx="12" hasCustomPrompt="1"/>
          </p:nvPr>
        </p:nvSpPr>
        <p:spPr bwMode="gray">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8" name="MS logo white - EMF">
            <a:extLst>
              <a:ext uri="{FF2B5EF4-FFF2-40B4-BE49-F238E27FC236}">
                <a16:creationId xmlns:a16="http://schemas.microsoft.com/office/drawing/2014/main" id="{4B2448B7-4736-40F6-B6E5-8B83FDA251F3}"/>
              </a:ext>
            </a:extLst>
          </p:cNvPr>
          <p:cNvPicPr>
            <a:picLocks noChangeAspect="1"/>
          </p:cNvPicPr>
          <p:nvPr userDrawn="1"/>
        </p:nvPicPr>
        <p:blipFill>
          <a:blip r:embed="rId2"/>
          <a:stretch>
            <a:fillRect/>
          </a:stretch>
        </p:blipFill>
        <p:spPr bwMode="black">
          <a:xfrm>
            <a:off x="451633" y="470067"/>
            <a:ext cx="1423303" cy="304828"/>
          </a:xfrm>
          <a:prstGeom prst="rect">
            <a:avLst/>
          </a:prstGeom>
        </p:spPr>
      </p:pic>
    </p:spTree>
    <p:extLst>
      <p:ext uri="{BB962C8B-B14F-4D97-AF65-F5344CB8AC3E}">
        <p14:creationId xmlns:p14="http://schemas.microsoft.com/office/powerpoint/2010/main" val="3143231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a:t>Speaker name</a:t>
            </a:r>
          </a:p>
        </p:txBody>
      </p:sp>
      <p:grpSp>
        <p:nvGrpSpPr>
          <p:cNvPr id="7" name="Group 6"/>
          <p:cNvGrpSpPr>
            <a:grpSpLocks noChangeAspect="1"/>
          </p:cNvGrpSpPr>
          <p:nvPr userDrawn="1"/>
        </p:nvGrpSpPr>
        <p:grpSpPr bwMode="black">
          <a:xfrm>
            <a:off x="459102" y="470067"/>
            <a:ext cx="1419662" cy="304828"/>
            <a:chOff x="457200" y="1643393"/>
            <a:chExt cx="4492753" cy="964540"/>
          </a:xfrm>
        </p:grpSpPr>
        <p:pic>
          <p:nvPicPr>
            <p:cNvPr id="8" name="Picture 7"/>
            <p:cNvPicPr>
              <a:picLocks noChangeAspect="1"/>
            </p:cNvPicPr>
            <p:nvPr/>
          </p:nvPicPr>
          <p:blipFill>
            <a:blip r:embed="rId2"/>
            <a:stretch>
              <a:fillRect/>
            </a:stretch>
          </p:blipFill>
          <p:spPr bwMode="black">
            <a:xfrm>
              <a:off x="457200" y="1643393"/>
              <a:ext cx="964540" cy="964540"/>
            </a:xfrm>
            <a:prstGeom prst="rect">
              <a:avLst/>
            </a:prstGeom>
          </p:spPr>
        </p:pic>
        <p:sp>
          <p:nvSpPr>
            <p:cNvPr id="10" name="Freeform 12"/>
            <p:cNvSpPr>
              <a:spLocks noEditPoints="1"/>
            </p:cNvSpPr>
            <p:nvPr/>
          </p:nvSpPr>
          <p:spPr bwMode="black">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3478112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Half photo">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52F6E38-3824-48BC-A9EC-2254A8A734FE}"/>
              </a:ext>
            </a:extLst>
          </p:cNvPr>
          <p:cNvSpPr/>
          <p:nvPr userDrawn="1"/>
        </p:nvSpPr>
        <p:spPr bwMode="auto">
          <a:xfrm>
            <a:off x="0" y="0"/>
            <a:ext cx="6091238" cy="6858000"/>
          </a:xfrm>
          <a:prstGeom prst="rect">
            <a:avLst/>
          </a:prstGeom>
          <a:solidFill>
            <a:schemeClr val="bg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 name="Picture Placeholder 5">
            <a:extLst>
              <a:ext uri="{FF2B5EF4-FFF2-40B4-BE49-F238E27FC236}">
                <a16:creationId xmlns:a16="http://schemas.microsoft.com/office/drawing/2014/main" id="{F21779E6-0990-4309-B89D-4F74AFB21E49}"/>
              </a:ext>
            </a:extLst>
          </p:cNvPr>
          <p:cNvSpPr>
            <a:spLocks noGrp="1"/>
          </p:cNvSpPr>
          <p:nvPr>
            <p:ph type="pic" sz="quarter" idx="10"/>
          </p:nvPr>
        </p:nvSpPr>
        <p:spPr>
          <a:xfrm>
            <a:off x="0" y="0"/>
            <a:ext cx="6091238" cy="735123"/>
          </a:xfrm>
        </p:spPr>
        <p:txBody>
          <a:bodyPr/>
          <a:lstStyle/>
          <a:p>
            <a:endParaRPr lang="en-US"/>
          </a:p>
        </p:txBody>
      </p:sp>
      <p:sp>
        <p:nvSpPr>
          <p:cNvPr id="2" name="Title 1">
            <a:extLst>
              <a:ext uri="{FF2B5EF4-FFF2-40B4-BE49-F238E27FC236}">
                <a16:creationId xmlns:a16="http://schemas.microsoft.com/office/drawing/2014/main" id="{FC399A4E-A611-49AC-AC72-6257819D2BFA}"/>
              </a:ext>
            </a:extLst>
          </p:cNvPr>
          <p:cNvSpPr>
            <a:spLocks noGrp="1"/>
          </p:cNvSpPr>
          <p:nvPr>
            <p:ph type="title"/>
          </p:nvPr>
        </p:nvSpPr>
        <p:spPr>
          <a:xfrm>
            <a:off x="480583" y="2784409"/>
            <a:ext cx="5130074" cy="1289183"/>
          </a:xfrm>
        </p:spPr>
        <p:txBody>
          <a:bodyPr vert="horz" wrap="square" lIns="146304" tIns="91440" rIns="146304" bIns="91440" rtlCol="0" anchor="ctr" anchorCtr="0">
            <a:spAutoFit/>
          </a:bodyPr>
          <a:lstStyle>
            <a:lvl1pPr>
              <a:defRPr lang="en-US" sz="3600" kern="1200" cap="all" spc="300" dirty="0">
                <a:solidFill>
                  <a:schemeClr val="bg1"/>
                </a:solidFill>
                <a:latin typeface="Segoe UI Semilight" charset="0"/>
                <a:ea typeface="Segoe UI Semilight" charset="0"/>
                <a:cs typeface="Segoe UI Semilight" charset="0"/>
              </a:defRPr>
            </a:lvl1pPr>
          </a:lstStyle>
          <a:p>
            <a:pPr marL="0" lvl="0">
              <a:lnSpc>
                <a:spcPct val="100000"/>
              </a:lnSpc>
            </a:pPr>
            <a:r>
              <a:rPr lang="en-US" dirty="0"/>
              <a:t>Click to edit Master title style</a:t>
            </a:r>
          </a:p>
        </p:txBody>
      </p:sp>
    </p:spTree>
    <p:extLst>
      <p:ext uri="{BB962C8B-B14F-4D97-AF65-F5344CB8AC3E}">
        <p14:creationId xmlns:p14="http://schemas.microsoft.com/office/powerpoint/2010/main" val="1579273343"/>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ue sideba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F308F6-277D-4907-8B84-469082083A5E}"/>
              </a:ext>
            </a:extLst>
          </p:cNvPr>
          <p:cNvSpPr/>
          <p:nvPr userDrawn="1"/>
        </p:nvSpPr>
        <p:spPr>
          <a:xfrm>
            <a:off x="0" y="0"/>
            <a:ext cx="529045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69241" y="289511"/>
            <a:ext cx="4770846" cy="1046440"/>
          </a:xfrm>
        </p:spPr>
        <p:txBody>
          <a:bodyPr vert="horz" wrap="square" lIns="146304" tIns="91440" rIns="146304" bIns="91440" rtlCol="0" anchor="t">
            <a:noAutofit/>
          </a:bodyPr>
          <a:lstStyle>
            <a:lvl1pPr>
              <a:defRPr lang="en-US" sz="2800" cap="all" spc="500">
                <a:solidFill>
                  <a:schemeClr val="bg1"/>
                </a:solidFill>
                <a:latin typeface="Segoe UI Semilight" charset="0"/>
                <a:cs typeface="Segoe UI Semilight" charset="0"/>
              </a:defRPr>
            </a:lvl1pPr>
          </a:lstStyle>
          <a:p>
            <a:pPr marL="0" lvl="0" defTabSz="914225">
              <a:lnSpc>
                <a:spcPct val="100000"/>
              </a:lnSpc>
            </a:pPr>
            <a:r>
              <a:rPr lang="en-US" dirty="0"/>
              <a:t>Click to edit Master title style</a:t>
            </a:r>
          </a:p>
        </p:txBody>
      </p:sp>
      <p:sp>
        <p:nvSpPr>
          <p:cNvPr id="6" name="Text Placeholder 5">
            <a:extLst>
              <a:ext uri="{FF2B5EF4-FFF2-40B4-BE49-F238E27FC236}">
                <a16:creationId xmlns:a16="http://schemas.microsoft.com/office/drawing/2014/main" id="{851E385E-C968-46B1-B908-12BCE9711189}"/>
              </a:ext>
            </a:extLst>
          </p:cNvPr>
          <p:cNvSpPr>
            <a:spLocks noGrp="1"/>
          </p:cNvSpPr>
          <p:nvPr>
            <p:ph type="body" sz="quarter" idx="10"/>
          </p:nvPr>
        </p:nvSpPr>
        <p:spPr>
          <a:xfrm>
            <a:off x="269242" y="1881188"/>
            <a:ext cx="4770845" cy="1212640"/>
          </a:xfrm>
        </p:spPr>
        <p:txBody>
          <a:bodyPr/>
          <a:lstStyle>
            <a:lvl1pPr marL="0" indent="0">
              <a:lnSpc>
                <a:spcPct val="100000"/>
              </a:lnSpc>
              <a:spcBef>
                <a:spcPts val="1400"/>
              </a:spcBef>
              <a:buFont typeface="Arial" panose="020B0604020202020204" pitchFamily="34" charset="0"/>
              <a:buNone/>
              <a:defRPr lang="en-US" sz="1400" kern="1200" spc="100" dirty="0" smtClean="0">
                <a:solidFill>
                  <a:schemeClr val="bg1"/>
                </a:solidFill>
                <a:latin typeface="Segoe UI Semilight" charset="0"/>
                <a:ea typeface="Segoe UI Semilight" charset="0"/>
                <a:cs typeface="Segoe UI Semilight" charset="0"/>
              </a:defRPr>
            </a:lvl1pPr>
            <a:lvl2pPr marL="336080" indent="0">
              <a:buFont typeface="Arial" panose="020B0604020202020204" pitchFamily="34" charset="0"/>
              <a:buNone/>
              <a:defRPr sz="1400">
                <a:solidFill>
                  <a:schemeClr val="bg1"/>
                </a:solidFill>
              </a:defRPr>
            </a:lvl2pPr>
            <a:lvl3pPr marL="560134" indent="0">
              <a:buFont typeface="Arial" panose="020B0604020202020204" pitchFamily="34" charset="0"/>
              <a:buNone/>
              <a:defRPr sz="1200">
                <a:solidFill>
                  <a:schemeClr val="bg1"/>
                </a:solidFill>
              </a:defRPr>
            </a:lvl3pPr>
            <a:lvl4pPr marL="784187" indent="0">
              <a:buFont typeface="Arial" panose="020B0604020202020204" pitchFamily="34" charset="0"/>
              <a:buNone/>
              <a:defRPr sz="1100">
                <a:solidFill>
                  <a:schemeClr val="bg1"/>
                </a:solidFill>
              </a:defRPr>
            </a:lvl4pPr>
            <a:lvl5pPr marL="1008241" indent="0">
              <a:buFont typeface="Arial" panose="020B0604020202020204" pitchFamily="34" charset="0"/>
              <a:buNone/>
              <a:defRPr sz="11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6024188"/>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EE9C9A30-AF21-4061-AAF7-F1550C0E2120}"/>
              </a:ext>
            </a:extLst>
          </p:cNvPr>
          <p:cNvSpPr>
            <a:spLocks noGrp="1"/>
          </p:cNvSpPr>
          <p:nvPr>
            <p:ph type="pic" sz="quarter" idx="10"/>
          </p:nvPr>
        </p:nvSpPr>
        <p:spPr>
          <a:xfrm>
            <a:off x="6096000" y="-3821"/>
            <a:ext cx="6095999" cy="735123"/>
          </a:xfrm>
        </p:spPr>
        <p:txBody>
          <a:bodyPr/>
          <a:lstStyle/>
          <a:p>
            <a:endParaRPr lang="en-US"/>
          </a:p>
        </p:txBody>
      </p:sp>
      <p:sp>
        <p:nvSpPr>
          <p:cNvPr id="9" name="Text Placeholder 8">
            <a:extLst>
              <a:ext uri="{FF2B5EF4-FFF2-40B4-BE49-F238E27FC236}">
                <a16:creationId xmlns:a16="http://schemas.microsoft.com/office/drawing/2014/main" id="{852BF53E-A85C-4215-A542-5CFED282A83B}"/>
              </a:ext>
            </a:extLst>
          </p:cNvPr>
          <p:cNvSpPr>
            <a:spLocks noGrp="1"/>
          </p:cNvSpPr>
          <p:nvPr>
            <p:ph type="body" sz="quarter" idx="11"/>
          </p:nvPr>
        </p:nvSpPr>
        <p:spPr>
          <a:xfrm>
            <a:off x="269242" y="2045659"/>
            <a:ext cx="4763234" cy="1428083"/>
          </a:xfrm>
        </p:spPr>
        <p:txBody>
          <a:bodyPr/>
          <a:lstStyle>
            <a:lvl1pPr marL="0" indent="0">
              <a:lnSpc>
                <a:spcPct val="100000"/>
              </a:lnSpc>
              <a:buNone/>
              <a:defRPr lang="en-US" sz="1600" b="1" kern="1200" dirty="0" smtClean="0">
                <a:ln w="3175">
                  <a:noFill/>
                </a:ln>
                <a:solidFill>
                  <a:srgbClr val="0078D7"/>
                </a:solidFill>
                <a:latin typeface="Segoe UI Semibold" charset="0"/>
                <a:ea typeface="+mn-ea"/>
                <a:cs typeface="Segoe UI Semibold" charset="0"/>
              </a:defRPr>
            </a:lvl1pPr>
            <a:lvl2pPr marL="287283" indent="-285695">
              <a:lnSpc>
                <a:spcPct val="100000"/>
              </a:lnSpc>
              <a:buClr>
                <a:schemeClr val="tx2"/>
              </a:buClr>
              <a:buFont typeface="Arial" panose="020B0604020202020204" pitchFamily="34" charset="0"/>
              <a:buChar char="•"/>
              <a:defRPr lang="en-US" sz="1600" kern="1200" dirty="0" smtClean="0">
                <a:solidFill>
                  <a:srgbClr val="505050"/>
                </a:solidFill>
                <a:latin typeface="+mj-lt"/>
                <a:ea typeface="+mn-ea"/>
                <a:cs typeface="Segoe UI" panose="020B0502040204020203" pitchFamily="34" charset="0"/>
              </a:defRPr>
            </a:lvl2pPr>
            <a:lvl3pPr marL="569803" indent="-223795">
              <a:lnSpc>
                <a:spcPct val="100000"/>
              </a:lnSpc>
              <a:buClr>
                <a:schemeClr val="tx2"/>
              </a:buClr>
              <a:defRPr sz="1400"/>
            </a:lvl3pPr>
            <a:lvl4pPr marL="914225" indent="-223795">
              <a:lnSpc>
                <a:spcPct val="100000"/>
              </a:lnSpc>
              <a:buClr>
                <a:schemeClr val="tx2"/>
              </a:buClr>
              <a:defRPr sz="1200"/>
            </a:lvl4pPr>
            <a:lvl5pPr>
              <a:lnSpc>
                <a:spcPct val="100000"/>
              </a:lnSpc>
              <a:buClr>
                <a:schemeClr val="tx2"/>
              </a:buClr>
              <a:defRPr sz="12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itle 13">
            <a:extLst>
              <a:ext uri="{FF2B5EF4-FFF2-40B4-BE49-F238E27FC236}">
                <a16:creationId xmlns:a16="http://schemas.microsoft.com/office/drawing/2014/main" id="{FC24F05B-D917-43E9-8B6D-60449CCE91CD}"/>
              </a:ext>
            </a:extLst>
          </p:cNvPr>
          <p:cNvSpPr>
            <a:spLocks noGrp="1"/>
          </p:cNvSpPr>
          <p:nvPr>
            <p:ph type="title"/>
          </p:nvPr>
        </p:nvSpPr>
        <p:spPr>
          <a:xfrm>
            <a:off x="269241" y="289512"/>
            <a:ext cx="4950459" cy="899665"/>
          </a:xfrm>
        </p:spPr>
        <p:txBody>
          <a:bodyPr/>
          <a:lstStyle>
            <a:lvl1pPr>
              <a:defRPr sz="2800" spc="500" baseline="0">
                <a:solidFill>
                  <a:schemeClr val="tx2"/>
                </a:solidFill>
                <a:latin typeface="Segoe UI Semilight" panose="020B0402040204020203" pitchFamily="34" charset="0"/>
                <a:cs typeface="Segoe UI Semilight" panose="020B0402040204020203" pitchFamily="34" charset="0"/>
              </a:defRPr>
            </a:lvl1pPr>
          </a:lstStyle>
          <a:p>
            <a:r>
              <a:rPr lang="en-US" dirty="0"/>
              <a:t>Click to edit Master title style</a:t>
            </a:r>
          </a:p>
        </p:txBody>
      </p:sp>
    </p:spTree>
    <p:extLst>
      <p:ext uri="{BB962C8B-B14F-4D97-AF65-F5344CB8AC3E}">
        <p14:creationId xmlns:p14="http://schemas.microsoft.com/office/powerpoint/2010/main" val="290180375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lang="en-US" sz="3600" kern="1200" cap="all" spc="300" dirty="0">
                <a:solidFill>
                  <a:srgbClr val="0078D7"/>
                </a:solidFill>
                <a:latin typeface="Segoe UI Semilight" charset="0"/>
                <a:ea typeface="Segoe UI Semilight" charset="0"/>
                <a:cs typeface="Segoe UI Semilight" charset="0"/>
              </a:defRPr>
            </a:lvl1pPr>
          </a:lstStyle>
          <a:p>
            <a:r>
              <a:rPr lang="en-US" dirty="0"/>
              <a:t>Click to edit Master title style</a:t>
            </a:r>
          </a:p>
        </p:txBody>
      </p:sp>
    </p:spTree>
    <p:extLst>
      <p:ext uri="{BB962C8B-B14F-4D97-AF65-F5344CB8AC3E}">
        <p14:creationId xmlns:p14="http://schemas.microsoft.com/office/powerpoint/2010/main" val="3198550796"/>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7"/>
            <a:ext cx="11653523" cy="2014938"/>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15393889"/>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7"/>
            <a:ext cx="11653523" cy="2014938"/>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82402431"/>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78309"/>
          </a:xfrm>
        </p:spPr>
        <p:txBody>
          <a:bodyPr>
            <a:spAutoFit/>
          </a:bodyPr>
          <a:lstStyle>
            <a:lvl1pPr>
              <a:defRPr sz="3920">
                <a:gradFill>
                  <a:gsLst>
                    <a:gs pos="1250">
                      <a:schemeClr val="tx2"/>
                    </a:gs>
                    <a:gs pos="99000">
                      <a:schemeClr val="tx2"/>
                    </a:gs>
                  </a:gsLst>
                  <a:lin ang="5400000" scaled="0"/>
                </a:gra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47527168"/>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78309"/>
          </a:xfrm>
        </p:spPr>
        <p:txBody>
          <a:bodyPr>
            <a:spAutoFit/>
          </a:bodyPr>
          <a:lstStyle>
            <a:lvl1pPr>
              <a:defRPr sz="392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45633913"/>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711403220"/>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0988461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57308643"/>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2030071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57147616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26747254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lang="en-US" sz="7056"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320615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500" baseline="0">
                <a:solidFill>
                  <a:schemeClr val="tx2"/>
                </a:solidFill>
                <a:latin typeface="+mj-lt"/>
              </a:defRPr>
            </a:lvl1pPr>
          </a:lstStyle>
          <a:p>
            <a:r>
              <a:rPr lang="en-US" dirty="0"/>
              <a:t>Section title</a:t>
            </a:r>
          </a:p>
        </p:txBody>
      </p:sp>
    </p:spTree>
    <p:extLst>
      <p:ext uri="{BB962C8B-B14F-4D97-AF65-F5344CB8AC3E}">
        <p14:creationId xmlns:p14="http://schemas.microsoft.com/office/powerpoint/2010/main" val="2280045675"/>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cap="none"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4941245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3779143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Accent Color 1">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98001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83252"/>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09248228"/>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6" name="Text Box 3">
            <a:extLst>
              <a:ext uri="{FF2B5EF4-FFF2-40B4-BE49-F238E27FC236}">
                <a16:creationId xmlns:a16="http://schemas.microsoft.com/office/drawing/2014/main" id="{47F4D791-9F50-40E5-9CA8-87A272B297C7}"/>
              </a:ext>
            </a:extLst>
          </p:cNvPr>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defTabSz="913748"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7" name="Picture 6">
            <a:extLst>
              <a:ext uri="{FF2B5EF4-FFF2-40B4-BE49-F238E27FC236}">
                <a16:creationId xmlns:a16="http://schemas.microsoft.com/office/drawing/2014/main" id="{8AEF9AA7-BD29-4A18-82C0-68A9D38AF5C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4"/>
            <a:ext cx="3223861" cy="690695"/>
          </a:xfrm>
          <a:prstGeom prst="rect">
            <a:avLst/>
          </a:prstGeom>
        </p:spPr>
      </p:pic>
    </p:spTree>
    <p:extLst>
      <p:ext uri="{BB962C8B-B14F-4D97-AF65-F5344CB8AC3E}">
        <p14:creationId xmlns:p14="http://schemas.microsoft.com/office/powerpoint/2010/main" val="41799786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1436531"/>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45758119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Slide Light">
    <p:bg bwMode="gray">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stretch>
            <a:fillRect/>
          </a:stretch>
        </p:blipFill>
        <p:spPr>
          <a:xfrm>
            <a:off x="448586" y="6121376"/>
            <a:ext cx="1254995" cy="269134"/>
          </a:xfrm>
          <a:prstGeom prst="rect">
            <a:avLst/>
          </a:prstGeom>
        </p:spPr>
      </p:pic>
      <p:sp>
        <p:nvSpPr>
          <p:cNvPr id="7" name="Text Placeholder 14"/>
          <p:cNvSpPr>
            <a:spLocks noGrp="1"/>
          </p:cNvSpPr>
          <p:nvPr>
            <p:ph type="body" sz="quarter" idx="15" hasCustomPrompt="1"/>
          </p:nvPr>
        </p:nvSpPr>
        <p:spPr>
          <a:xfrm>
            <a:off x="267682" y="291070"/>
            <a:ext cx="3587256" cy="567015"/>
          </a:xfrm>
        </p:spPr>
        <p:txBody>
          <a:bodyPr lIns="182880" tIns="146304" rIns="182880" bIns="146304"/>
          <a:lstStyle>
            <a:lvl1pPr marL="0" indent="0">
              <a:buNone/>
              <a:defRPr sz="1961">
                <a:gradFill>
                  <a:gsLst>
                    <a:gs pos="0">
                      <a:schemeClr val="tx1"/>
                    </a:gs>
                    <a:gs pos="100000">
                      <a:schemeClr val="tx1"/>
                    </a:gs>
                  </a:gsLst>
                  <a:lin ang="5400000" scaled="0"/>
                </a:gradFill>
                <a:latin typeface="+mn-lt"/>
              </a:defRPr>
            </a:lvl1pPr>
          </a:lstStyle>
          <a:p>
            <a:pPr lvl="0"/>
            <a:r>
              <a:rPr lang="en-US" dirty="0"/>
              <a:t>Session Code</a:t>
            </a:r>
          </a:p>
        </p:txBody>
      </p:sp>
    </p:spTree>
    <p:extLst>
      <p:ext uri="{BB962C8B-B14F-4D97-AF65-F5344CB8AC3E}">
        <p14:creationId xmlns:p14="http://schemas.microsoft.com/office/powerpoint/2010/main" val="644715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Dark">
    <p:bg bwMode="gray">
      <p:bgRef idx="1001">
        <a:schemeClr val="bg2"/>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gray">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bwMode="gray">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gray">
          <a:xfrm>
            <a:off x="454819" y="6116754"/>
            <a:ext cx="1248592" cy="268966"/>
          </a:xfrm>
          <a:prstGeom prst="rect">
            <a:avLst/>
          </a:prstGeom>
        </p:spPr>
      </p:pic>
      <p:sp>
        <p:nvSpPr>
          <p:cNvPr id="6" name="Text Placeholder 14"/>
          <p:cNvSpPr>
            <a:spLocks noGrp="1"/>
          </p:cNvSpPr>
          <p:nvPr>
            <p:ph type="body" sz="quarter" idx="15" hasCustomPrompt="1"/>
          </p:nvPr>
        </p:nvSpPr>
        <p:spPr>
          <a:xfrm>
            <a:off x="267682" y="291070"/>
            <a:ext cx="3587256" cy="567015"/>
          </a:xfrm>
        </p:spPr>
        <p:txBody>
          <a:bodyPr lIns="182880" tIns="146304" rIns="182880" bIns="146304"/>
          <a:lstStyle>
            <a:lvl1pPr marL="0" indent="0">
              <a:buNone/>
              <a:defRPr sz="1961">
                <a:gradFill>
                  <a:gsLst>
                    <a:gs pos="0">
                      <a:schemeClr val="tx1"/>
                    </a:gs>
                    <a:gs pos="100000">
                      <a:schemeClr val="tx1"/>
                    </a:gs>
                  </a:gsLst>
                  <a:lin ang="5400000" scaled="0"/>
                </a:gradFill>
                <a:latin typeface="+mn-lt"/>
              </a:defRPr>
            </a:lvl1pPr>
          </a:lstStyle>
          <a:p>
            <a:pPr lvl="0"/>
            <a:r>
              <a:rPr lang="en-US" dirty="0"/>
              <a:t>Session Code</a:t>
            </a:r>
          </a:p>
        </p:txBody>
      </p:sp>
    </p:spTree>
    <p:extLst>
      <p:ext uri="{BB962C8B-B14F-4D97-AF65-F5344CB8AC3E}">
        <p14:creationId xmlns:p14="http://schemas.microsoft.com/office/powerpoint/2010/main" val="21165165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Title 4">
            <a:extLst>
              <a:ext uri="{FF2B5EF4-FFF2-40B4-BE49-F238E27FC236}">
                <a16:creationId xmlns:a16="http://schemas.microsoft.com/office/drawing/2014/main" id="{13B48C3B-2CDD-41BD-82BC-F143BCAFB7BC}"/>
              </a:ext>
            </a:extLst>
          </p:cNvPr>
          <p:cNvSpPr txBox="1">
            <a:spLocks/>
          </p:cNvSpPr>
          <p:nvPr userDrawn="1"/>
        </p:nvSpPr>
        <p:spPr>
          <a:xfrm>
            <a:off x="0" y="0"/>
            <a:ext cx="5399314" cy="6858000"/>
          </a:xfrm>
          <a:prstGeom prst="rect">
            <a:avLst/>
          </a:prstGeom>
          <a:solidFill>
            <a:srgbClr val="0078D7"/>
          </a:solidFill>
        </p:spPr>
        <p:txBody>
          <a:bodyPr vert="horz" wrap="square" lIns="91414" tIns="45706" rIns="91414" bIns="45706" rtlCol="0" anchor="ctr">
            <a:normAutofit/>
          </a:bodyPr>
          <a:lst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algn="ctr" defTabSz="914192">
              <a:lnSpc>
                <a:spcPct val="70000"/>
              </a:lnSpc>
            </a:pPr>
            <a:endParaRPr lang="en-US" sz="3528" b="1" spc="0">
              <a:solidFill>
                <a:srgbClr val="00BCF2"/>
              </a:solidFill>
              <a:latin typeface="Segoe UI Semilight"/>
            </a:endParaRPr>
          </a:p>
        </p:txBody>
      </p:sp>
      <p:sp>
        <p:nvSpPr>
          <p:cNvPr id="2" name="Title 1">
            <a:extLst>
              <a:ext uri="{FF2B5EF4-FFF2-40B4-BE49-F238E27FC236}">
                <a16:creationId xmlns:a16="http://schemas.microsoft.com/office/drawing/2014/main" id="{FC399A4E-A611-49AC-AC72-6257819D2BFA}"/>
              </a:ext>
            </a:extLst>
          </p:cNvPr>
          <p:cNvSpPr>
            <a:spLocks noGrp="1"/>
          </p:cNvSpPr>
          <p:nvPr>
            <p:ph type="title"/>
          </p:nvPr>
        </p:nvSpPr>
        <p:spPr>
          <a:xfrm>
            <a:off x="269241" y="2771578"/>
            <a:ext cx="5130074" cy="1314847"/>
          </a:xfrm>
        </p:spPr>
        <p:txBody>
          <a:bodyPr vert="horz" wrap="square" lIns="146304" tIns="91440" rIns="146304" bIns="91440" rtlCol="0" anchor="ctr" anchorCtr="0">
            <a:spAutoFit/>
          </a:bodyPr>
          <a:lstStyle>
            <a:lvl1pPr>
              <a:defRPr lang="en-US" sz="3600" b="1" spc="0">
                <a:solidFill>
                  <a:schemeClr val="bg2">
                    <a:lumMod val="10000"/>
                  </a:schemeClr>
                </a:solidFill>
                <a:latin typeface="Segoe UI Semibold" charset="0"/>
                <a:ea typeface="Segoe UI Semibold" charset="0"/>
                <a:cs typeface="Segoe UI Semibold" charset="0"/>
              </a:defRPr>
            </a:lvl1pPr>
          </a:lstStyle>
          <a:p>
            <a:pPr marL="0" lvl="0">
              <a:lnSpc>
                <a:spcPct val="100000"/>
              </a:lnSpc>
            </a:pPr>
            <a:r>
              <a:rPr lang="en-US" dirty="0"/>
              <a:t>Click to edit Master title style</a:t>
            </a:r>
          </a:p>
        </p:txBody>
      </p:sp>
      <p:sp>
        <p:nvSpPr>
          <p:cNvPr id="14" name="Text Placeholder 13">
            <a:extLst>
              <a:ext uri="{FF2B5EF4-FFF2-40B4-BE49-F238E27FC236}">
                <a16:creationId xmlns:a16="http://schemas.microsoft.com/office/drawing/2014/main" id="{C201B679-1DA6-45FD-9570-713EF3F4903A}"/>
              </a:ext>
            </a:extLst>
          </p:cNvPr>
          <p:cNvSpPr>
            <a:spLocks noGrp="1"/>
          </p:cNvSpPr>
          <p:nvPr>
            <p:ph type="body" sz="quarter" idx="11"/>
          </p:nvPr>
        </p:nvSpPr>
        <p:spPr>
          <a:xfrm>
            <a:off x="6350000" y="1436125"/>
            <a:ext cx="4700858" cy="1562912"/>
          </a:xfrm>
        </p:spPr>
        <p:txBody>
          <a:bodyPr/>
          <a:lstStyle>
            <a:lvl1pPr>
              <a:defRPr sz="2400"/>
            </a:lvl1pPr>
            <a:lvl2pPr>
              <a:defRPr sz="1800">
                <a:latin typeface="+mj-lt"/>
              </a:defRPr>
            </a:lvl2pPr>
            <a:lvl3pPr>
              <a:defRPr sz="1600"/>
            </a:lvl3pPr>
            <a:lvl4pPr>
              <a:defRPr sz="1400"/>
            </a:lvl4pPr>
            <a:lvl5pPr>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69605213"/>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69240" y="289511"/>
            <a:ext cx="4720857" cy="1046440"/>
          </a:xfrm>
        </p:spPr>
        <p:txBody>
          <a:bodyPr vert="horz" wrap="square" lIns="146304" tIns="91440" rIns="146304" bIns="91440" rtlCol="0" anchor="t">
            <a:noAutofit/>
          </a:bodyPr>
          <a:lstStyle>
            <a:lvl1pPr>
              <a:defRPr lang="en-US" sz="3200" b="0" kern="1200" cap="none" spc="0" baseline="0" dirty="0">
                <a:ln w="3175">
                  <a:noFill/>
                </a:ln>
                <a:solidFill>
                  <a:schemeClr val="bg1"/>
                </a:solidFill>
                <a:effectLst/>
                <a:latin typeface="+mj-lt"/>
                <a:ea typeface="Segoe UI Semilight" panose="020B0402040204020203" pitchFamily="34" charset="0"/>
                <a:cs typeface="Segoe UI Semilight" panose="020B0402040204020203" pitchFamily="34" charset="0"/>
              </a:defRPr>
            </a:lvl1pPr>
          </a:lstStyle>
          <a:p>
            <a:pPr marL="0" lvl="0" defTabSz="914225">
              <a:lnSpc>
                <a:spcPct val="100000"/>
              </a:lnSpc>
            </a:pPr>
            <a:r>
              <a:rPr lang="en-US" dirty="0"/>
              <a:t>Click to edit Master title style</a:t>
            </a:r>
          </a:p>
        </p:txBody>
      </p:sp>
      <p:sp>
        <p:nvSpPr>
          <p:cNvPr id="6" name="Text Placeholder 5">
            <a:extLst>
              <a:ext uri="{FF2B5EF4-FFF2-40B4-BE49-F238E27FC236}">
                <a16:creationId xmlns:a16="http://schemas.microsoft.com/office/drawing/2014/main" id="{812886AA-A156-4EC6-A1EA-17C1BB0CF527}"/>
              </a:ext>
            </a:extLst>
          </p:cNvPr>
          <p:cNvSpPr>
            <a:spLocks noGrp="1"/>
          </p:cNvSpPr>
          <p:nvPr>
            <p:ph type="body" sz="quarter" idx="10"/>
          </p:nvPr>
        </p:nvSpPr>
        <p:spPr>
          <a:xfrm>
            <a:off x="269240" y="2314246"/>
            <a:ext cx="4547689" cy="4048455"/>
          </a:xfrm>
        </p:spPr>
        <p:txBody>
          <a:bodyPr>
            <a:normAutofit/>
          </a:bodyPr>
          <a:lstStyle>
            <a:lvl1pPr>
              <a:lnSpc>
                <a:spcPct val="100000"/>
              </a:lnSpc>
              <a:spcBef>
                <a:spcPts val="200"/>
              </a:spcBef>
              <a:spcAft>
                <a:spcPts val="1200"/>
              </a:spcAft>
              <a:defRPr lang="en-US" sz="1400" spc="100" smtClean="0">
                <a:solidFill>
                  <a:schemeClr val="bg1"/>
                </a:solidFill>
                <a:latin typeface="Segoe UI Semilight" charset="0"/>
                <a:cs typeface="Segoe UI Semilight"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defTabSz="914225">
              <a:spcBef>
                <a:spcPts val="1000"/>
              </a:spcBef>
              <a:buNone/>
            </a:pPr>
            <a:r>
              <a:rPr lang="en-US" dirty="0"/>
              <a:t>Edit Master text styles</a:t>
            </a:r>
          </a:p>
        </p:txBody>
      </p:sp>
      <p:sp>
        <p:nvSpPr>
          <p:cNvPr id="5" name="Rectangle 4">
            <a:extLst>
              <a:ext uri="{FF2B5EF4-FFF2-40B4-BE49-F238E27FC236}">
                <a16:creationId xmlns:a16="http://schemas.microsoft.com/office/drawing/2014/main" id="{B0A5D826-5171-4035-B015-89BF57989617}"/>
              </a:ext>
            </a:extLst>
          </p:cNvPr>
          <p:cNvSpPr/>
          <p:nvPr userDrawn="1"/>
        </p:nvSpPr>
        <p:spPr>
          <a:xfrm>
            <a:off x="2" y="0"/>
            <a:ext cx="5199573" cy="6858000"/>
          </a:xfrm>
          <a:prstGeom prst="rect">
            <a:avLst/>
          </a:prstGeom>
          <a:solidFill>
            <a:srgbClr val="E5F1FB"/>
          </a:solidFill>
          <a:ln>
            <a:noFill/>
          </a:ln>
        </p:spPr>
        <p:style>
          <a:lnRef idx="2">
            <a:schemeClr val="accent1">
              <a:shade val="50000"/>
            </a:schemeClr>
          </a:lnRef>
          <a:fillRef idx="1">
            <a:schemeClr val="accent1"/>
          </a:fillRef>
          <a:effectRef idx="0">
            <a:schemeClr val="accent1"/>
          </a:effectRef>
          <a:fontRef idx="minor">
            <a:schemeClr val="lt1"/>
          </a:fontRef>
        </p:style>
        <p:txBody>
          <a:bodyPr lIns="639989" rtlCol="0" anchor="ct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7998" b="0" i="0" u="none" strike="noStrike" kern="0" cap="none" spc="0" normalizeH="0" baseline="0" noProof="0" dirty="0">
              <a:ln>
                <a:noFill/>
              </a:ln>
              <a:solidFill>
                <a:prstClr val="white"/>
              </a:solidFill>
              <a:effectLst/>
              <a:uLnTx/>
              <a:uFillTx/>
            </a:endParaRPr>
          </a:p>
        </p:txBody>
      </p:sp>
    </p:spTree>
    <p:extLst>
      <p:ext uri="{BB962C8B-B14F-4D97-AF65-F5344CB8AC3E}">
        <p14:creationId xmlns:p14="http://schemas.microsoft.com/office/powerpoint/2010/main" val="174963382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Rectangle 2">
            <a:extLst>
              <a:ext uri="{FF2B5EF4-FFF2-40B4-BE49-F238E27FC236}">
                <a16:creationId xmlns:a16="http://schemas.microsoft.com/office/drawing/2014/main" id="{03059F3B-B4B7-417C-B2C7-732527FAB406}"/>
              </a:ext>
            </a:extLst>
          </p:cNvPr>
          <p:cNvSpPr/>
          <p:nvPr userDrawn="1"/>
        </p:nvSpPr>
        <p:spPr bwMode="auto">
          <a:xfrm>
            <a:off x="0" y="0"/>
            <a:ext cx="12192000" cy="1112907"/>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34137763"/>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7"/>
            <a:ext cx="11653523" cy="2014938"/>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24958109"/>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7"/>
            <a:ext cx="11653523" cy="2014938"/>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4069858"/>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78309"/>
          </a:xfrm>
        </p:spPr>
        <p:txBody>
          <a:bodyPr>
            <a:spAutoFit/>
          </a:bodyPr>
          <a:lstStyle>
            <a:lvl1pPr>
              <a:defRPr sz="3920">
                <a:gradFill>
                  <a:gsLst>
                    <a:gs pos="1250">
                      <a:schemeClr val="tx2"/>
                    </a:gs>
                    <a:gs pos="99000">
                      <a:schemeClr val="tx2"/>
                    </a:gs>
                  </a:gsLst>
                  <a:lin ang="5400000" scaled="0"/>
                </a:gradFill>
              </a:defRPr>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62357295"/>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78309"/>
          </a:xfrm>
        </p:spPr>
        <p:txBody>
          <a:bodyPr>
            <a:spAutoFit/>
          </a:bodyPr>
          <a:lstStyle>
            <a:lvl1pPr>
              <a:defRPr sz="392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2349394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64287740"/>
      </p:ext>
    </p:extLst>
  </p:cSld>
  <p:clrMapOvr>
    <a:masterClrMapping/>
  </p:clrMapOvr>
  <p:transition>
    <p:fad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045828733"/>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9477557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9673396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004249598"/>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2372456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lang="en-US" sz="7056"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34278121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49817854"/>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51808601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0146388"/>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6280896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67387601"/>
      </p:ext>
    </p:extLst>
  </p:cSld>
  <p:clrMapOvr>
    <a:masterClrMapping/>
  </p:clrMapOvr>
  <p:transition>
    <p:fade/>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15" tIns="45715" rIns="45715" bIns="45715" numCol="1" spcCol="0" rtlCol="0" fromWordArt="0" anchor="ctr" anchorCtr="0" forceAA="0" compatLnSpc="1">
            <a:prstTxWarp prst="textNoShape">
              <a:avLst/>
            </a:prstTxWarp>
            <a:noAutofit/>
          </a:bodyPr>
          <a:lstStyle/>
          <a:p>
            <a:pPr marL="0" marR="0" lvl="0" indent="0" algn="ctr" defTabSz="913927" rtl="0" eaLnBrk="1" fontAlgn="base" latinLnBrk="0" hangingPunct="1">
              <a:lnSpc>
                <a:spcPct val="100000"/>
              </a:lnSpc>
              <a:spcBef>
                <a:spcPct val="0"/>
              </a:spcBef>
              <a:spcAft>
                <a:spcPct val="0"/>
              </a:spcAft>
              <a:buClrTx/>
              <a:buSzTx/>
              <a:buFontTx/>
              <a:buNone/>
              <a:tabLst/>
              <a:defRPr/>
            </a:pPr>
            <a:endParaRPr kumimoji="0" lang="en-US" sz="1765"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5" name="Text Placeholder 4"/>
          <p:cNvSpPr>
            <a:spLocks noGrp="1"/>
          </p:cNvSpPr>
          <p:nvPr>
            <p:ph type="body" sz="quarter" idx="10"/>
          </p:nvPr>
        </p:nvSpPr>
        <p:spPr>
          <a:xfrm>
            <a:off x="269239" y="1197323"/>
            <a:ext cx="11653522" cy="1983252"/>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60621854"/>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stretch>
            <a:fillRect/>
          </a:stretch>
        </p:blipFill>
        <p:spPr>
          <a:xfrm>
            <a:off x="450204" y="3083652"/>
            <a:ext cx="3227129" cy="692057"/>
          </a:xfrm>
          <a:prstGeom prst="rect">
            <a:avLst/>
          </a:prstGeom>
        </p:spPr>
      </p:pic>
      <p:pic>
        <p:nvPicPr>
          <p:cNvPr id="4" name="Picture 3"/>
          <p:cNvPicPr>
            <a:picLocks noChangeAspect="1"/>
          </p:cNvPicPr>
          <p:nvPr userDrawn="1"/>
        </p:nvPicPr>
        <p:blipFill>
          <a:blip r:embed="rId2"/>
          <a:stretch>
            <a:fillRect/>
          </a:stretch>
        </p:blipFill>
        <p:spPr>
          <a:xfrm>
            <a:off x="450204" y="3083652"/>
            <a:ext cx="3227129" cy="692057"/>
          </a:xfrm>
          <a:prstGeom prst="rect">
            <a:avLst/>
          </a:prstGeom>
        </p:spPr>
      </p:pic>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dirty="0">
                <a:ln>
                  <a:noFill/>
                </a:ln>
                <a:gradFill>
                  <a:gsLst>
                    <a:gs pos="0">
                      <a:srgbClr val="505050"/>
                    </a:gs>
                    <a:gs pos="100000">
                      <a:srgbClr val="505050"/>
                    </a:gs>
                  </a:gsLst>
                  <a:lin ang="5400000" scaled="0"/>
                </a:gradFill>
                <a:effectLst/>
                <a:uLnTx/>
                <a:uFillTx/>
                <a:latin typeface="Segoe UI"/>
                <a:ea typeface="+mn-ea"/>
                <a:cs typeface="Segoe UI" pitchFamily="34" charset="0"/>
              </a:rPr>
              <a:t>© 2015 Microsoft Corporation. All rights reserved. </a:t>
            </a:r>
          </a:p>
        </p:txBody>
      </p:sp>
    </p:spTree>
    <p:extLst>
      <p:ext uri="{BB962C8B-B14F-4D97-AF65-F5344CB8AC3E}">
        <p14:creationId xmlns:p14="http://schemas.microsoft.com/office/powerpoint/2010/main" val="1433192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40" y="1189178"/>
            <a:ext cx="11653523" cy="2396047"/>
          </a:xfrm>
          <a:prstGeom prst="rect">
            <a:avLst/>
          </a:prstGeom>
        </p:spPr>
        <p:txBody>
          <a:bodyPr/>
          <a:lstStyle>
            <a:lvl1pPr marL="284735" indent="-284735">
              <a:buClr>
                <a:schemeClr val="tx1"/>
              </a:buClr>
              <a:buSzPct val="90000"/>
              <a:buFont typeface="Arial" pitchFamily="34" charset="0"/>
              <a:buChar char="•"/>
              <a:defRPr sz="3528">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34" indent="-275401">
              <a:buClr>
                <a:schemeClr val="tx1"/>
              </a:buClr>
              <a:buSzPct val="90000"/>
              <a:buFont typeface="Arial" pitchFamily="34" charset="0"/>
              <a:buChar char="•"/>
              <a:defRPr sz="3136">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869" indent="-284735">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8923" indent="-224054">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2976" indent="-224054">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2"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6"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7366773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type="titleOnly">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324465" y="334170"/>
            <a:ext cx="11381306" cy="892552"/>
          </a:xfrm>
        </p:spPr>
        <p:txBody>
          <a:bodyPr/>
          <a:lstStyle/>
          <a:p>
            <a:r>
              <a:rPr lang="en-US"/>
              <a:t>Click to edit Master title style</a:t>
            </a:r>
          </a:p>
        </p:txBody>
      </p:sp>
      <p:sp>
        <p:nvSpPr>
          <p:cNvPr id="6" name="Rectangle 5"/>
          <p:cNvSpPr/>
          <p:nvPr userDrawn="1"/>
        </p:nvSpPr>
        <p:spPr>
          <a:xfrm>
            <a:off x="2" y="1428466"/>
            <a:ext cx="12191999" cy="5429534"/>
          </a:xfrm>
          <a:prstGeom prst="rect">
            <a:avLst/>
          </a:prstGeom>
          <a:solidFill>
            <a:srgbClr val="E5F1FB"/>
          </a:solidFill>
          <a:ln>
            <a:noFill/>
          </a:ln>
        </p:spPr>
        <p:style>
          <a:lnRef idx="2">
            <a:schemeClr val="accent1">
              <a:shade val="50000"/>
            </a:schemeClr>
          </a:lnRef>
          <a:fillRef idx="1">
            <a:schemeClr val="accent1"/>
          </a:fillRef>
          <a:effectRef idx="0">
            <a:schemeClr val="accent1"/>
          </a:effectRef>
          <a:fontRef idx="minor">
            <a:schemeClr val="lt1"/>
          </a:fontRef>
        </p:style>
        <p:txBody>
          <a:bodyPr lIns="639989" rtlCol="0" anchor="ctr"/>
          <a:lstStyle/>
          <a:p>
            <a:pPr marL="0" marR="0" lvl="0" indent="0" defTabSz="914225" eaLnBrk="1" fontAlgn="auto" latinLnBrk="0" hangingPunct="1">
              <a:lnSpc>
                <a:spcPct val="100000"/>
              </a:lnSpc>
              <a:spcBef>
                <a:spcPts val="0"/>
              </a:spcBef>
              <a:spcAft>
                <a:spcPts val="0"/>
              </a:spcAft>
              <a:buClrTx/>
              <a:buSzTx/>
              <a:buFontTx/>
              <a:buNone/>
              <a:tabLst/>
              <a:defRPr/>
            </a:pPr>
            <a:endParaRPr kumimoji="0" lang="en-US" sz="7998" b="0" i="0" u="none" strike="noStrike" kern="0" cap="none" spc="0" normalizeH="0" baseline="0" noProof="0" dirty="0">
              <a:ln>
                <a:noFill/>
              </a:ln>
              <a:solidFill>
                <a:prstClr val="white"/>
              </a:solidFill>
              <a:effectLst/>
              <a:uLnTx/>
              <a:uFillTx/>
            </a:endParaRPr>
          </a:p>
        </p:txBody>
      </p:sp>
      <p:sp>
        <p:nvSpPr>
          <p:cNvPr id="7" name="Rectangle 6"/>
          <p:cNvSpPr/>
          <p:nvPr userDrawn="1"/>
        </p:nvSpPr>
        <p:spPr>
          <a:xfrm>
            <a:off x="7315200" y="1510353"/>
            <a:ext cx="4876800" cy="5345919"/>
          </a:xfrm>
          <a:prstGeom prst="rect">
            <a:avLst/>
          </a:prstGeom>
          <a:solidFill>
            <a:schemeClr val="bg1"/>
          </a:solidFill>
          <a:ln>
            <a:noFill/>
          </a:ln>
          <a:effectLst>
            <a:outerShdw blurRad="203200" dist="38100" dir="10800000" algn="r" rotWithShape="0">
              <a:schemeClr val="bg1">
                <a:lumMod val="75000"/>
                <a:alpha val="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915697932"/>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userDrawn="1">
  <p:cSld name="Blue sidebar">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F308F6-277D-4907-8B84-469082083A5E}"/>
              </a:ext>
            </a:extLst>
          </p:cNvPr>
          <p:cNvSpPr/>
          <p:nvPr userDrawn="1"/>
        </p:nvSpPr>
        <p:spPr>
          <a:xfrm>
            <a:off x="0" y="0"/>
            <a:ext cx="5290457"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69241" y="289511"/>
            <a:ext cx="4770846" cy="1046440"/>
          </a:xfrm>
        </p:spPr>
        <p:txBody>
          <a:bodyPr vert="horz" wrap="square" lIns="146304" tIns="91440" rIns="146304" bIns="91440" rtlCol="0" anchor="t">
            <a:noAutofit/>
          </a:bodyPr>
          <a:lstStyle>
            <a:lvl1pPr>
              <a:defRPr lang="en-US" sz="2800" cap="all" spc="500">
                <a:solidFill>
                  <a:schemeClr val="bg1"/>
                </a:solidFill>
                <a:latin typeface="Segoe UI Semilight" charset="0"/>
                <a:cs typeface="Segoe UI Semilight" charset="0"/>
              </a:defRPr>
            </a:lvl1pPr>
          </a:lstStyle>
          <a:p>
            <a:pPr marL="0" lvl="0" defTabSz="914225">
              <a:lnSpc>
                <a:spcPct val="100000"/>
              </a:lnSpc>
            </a:pPr>
            <a:r>
              <a:rPr lang="en-US" dirty="0"/>
              <a:t>Click to edit Master title style</a:t>
            </a:r>
          </a:p>
        </p:txBody>
      </p:sp>
      <p:sp>
        <p:nvSpPr>
          <p:cNvPr id="6" name="Text Placeholder 5">
            <a:extLst>
              <a:ext uri="{FF2B5EF4-FFF2-40B4-BE49-F238E27FC236}">
                <a16:creationId xmlns:a16="http://schemas.microsoft.com/office/drawing/2014/main" id="{851E385E-C968-46B1-B908-12BCE9711189}"/>
              </a:ext>
            </a:extLst>
          </p:cNvPr>
          <p:cNvSpPr>
            <a:spLocks noGrp="1"/>
          </p:cNvSpPr>
          <p:nvPr>
            <p:ph type="body" sz="quarter" idx="10"/>
          </p:nvPr>
        </p:nvSpPr>
        <p:spPr>
          <a:xfrm>
            <a:off x="269242" y="1881188"/>
            <a:ext cx="4770845" cy="1212640"/>
          </a:xfrm>
        </p:spPr>
        <p:txBody>
          <a:bodyPr/>
          <a:lstStyle>
            <a:lvl1pPr marL="0" indent="0">
              <a:lnSpc>
                <a:spcPct val="100000"/>
              </a:lnSpc>
              <a:spcBef>
                <a:spcPts val="1400"/>
              </a:spcBef>
              <a:buFont typeface="Arial" panose="020B0604020202020204" pitchFamily="34" charset="0"/>
              <a:buNone/>
              <a:defRPr lang="en-US" sz="1400" kern="1200" spc="100" dirty="0" smtClean="0">
                <a:solidFill>
                  <a:schemeClr val="bg1"/>
                </a:solidFill>
                <a:latin typeface="Segoe UI Semilight" charset="0"/>
                <a:ea typeface="Segoe UI Semilight" charset="0"/>
                <a:cs typeface="Segoe UI Semilight" charset="0"/>
              </a:defRPr>
            </a:lvl1pPr>
            <a:lvl2pPr marL="336080" indent="0">
              <a:buFont typeface="Arial" panose="020B0604020202020204" pitchFamily="34" charset="0"/>
              <a:buNone/>
              <a:defRPr sz="1400">
                <a:solidFill>
                  <a:schemeClr val="bg1"/>
                </a:solidFill>
              </a:defRPr>
            </a:lvl2pPr>
            <a:lvl3pPr marL="560134" indent="0">
              <a:buFont typeface="Arial" panose="020B0604020202020204" pitchFamily="34" charset="0"/>
              <a:buNone/>
              <a:defRPr sz="1200">
                <a:solidFill>
                  <a:schemeClr val="bg1"/>
                </a:solidFill>
              </a:defRPr>
            </a:lvl3pPr>
            <a:lvl4pPr marL="784187" indent="0">
              <a:buFont typeface="Arial" panose="020B0604020202020204" pitchFamily="34" charset="0"/>
              <a:buNone/>
              <a:defRPr sz="1100">
                <a:solidFill>
                  <a:schemeClr val="bg1"/>
                </a:solidFill>
              </a:defRPr>
            </a:lvl4pPr>
            <a:lvl5pPr marL="1008241" indent="0">
              <a:buFont typeface="Arial" panose="020B0604020202020204" pitchFamily="34" charset="0"/>
              <a:buNone/>
              <a:defRPr sz="11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79853102"/>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1"/>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2982008"/>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sp>
        <p:nvSpPr>
          <p:cNvPr id="7" name="Rectangle 6"/>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a:stretch>
            <a:fillRect/>
          </a:stretch>
        </p:blipFill>
        <p:spPr>
          <a:xfrm>
            <a:off x="453192" y="6087890"/>
            <a:ext cx="1427788" cy="304828"/>
          </a:xfrm>
          <a:prstGeom prst="rect">
            <a:avLst/>
          </a:prstGeom>
        </p:spPr>
      </p:pic>
    </p:spTree>
    <p:extLst>
      <p:ext uri="{BB962C8B-B14F-4D97-AF65-F5344CB8AC3E}">
        <p14:creationId xmlns:p14="http://schemas.microsoft.com/office/powerpoint/2010/main" val="17718167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51057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901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24388268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112423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66663896"/>
      </p:ext>
    </p:extLst>
  </p:cSld>
  <p:clrMapOvr>
    <a:masterClrMapping/>
  </p:clrMapOvr>
  <p:transition>
    <p:fade/>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252813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Customer Evidence Slide">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gradFill>
                  <a:gsLst>
                    <a:gs pos="18584">
                      <a:schemeClr val="tx2"/>
                    </a:gs>
                    <a:gs pos="57000">
                      <a:schemeClr val="tx2"/>
                    </a:gs>
                  </a:gsLst>
                  <a:lin ang="5400000" scaled="0"/>
                </a:gradFill>
              </a:defRPr>
            </a:lvl1pPr>
          </a:lstStyle>
          <a:p>
            <a:r>
              <a:rPr lang="en-US" dirty="0"/>
              <a:t>Customer evidence slide</a:t>
            </a:r>
          </a:p>
        </p:txBody>
      </p:sp>
      <p:sp>
        <p:nvSpPr>
          <p:cNvPr id="4" name="Picture Placeholder 3"/>
          <p:cNvSpPr>
            <a:spLocks noGrp="1"/>
          </p:cNvSpPr>
          <p:nvPr>
            <p:ph type="pic" sz="quarter" idx="10"/>
          </p:nvPr>
        </p:nvSpPr>
        <p:spPr bwMode="gray">
          <a:xfrm>
            <a:off x="269239" y="1406078"/>
            <a:ext cx="5378549" cy="1791549"/>
          </a:xfrm>
          <a:blipFill>
            <a:blip r:embed="rId2"/>
            <a:stretch>
              <a:fillRect/>
            </a:stretch>
          </a:blipFill>
        </p:spPr>
        <p:txBody>
          <a:bodyPr lIns="182880" tIns="146304" rIns="182880" bIns="146304">
            <a:noAutofit/>
          </a:bodyPr>
          <a:lstStyle>
            <a:lvl1pPr marL="0" indent="0">
              <a:buNone/>
              <a:defRPr lang="en-US" sz="2353" kern="1200" spc="0" baseline="0" dirty="0">
                <a:noFill/>
                <a:latin typeface="+mn-lt"/>
                <a:ea typeface="+mn-ea"/>
                <a:cs typeface="+mn-cs"/>
              </a:defRPr>
            </a:lvl1pPr>
            <a:lvl2pP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a:t>Click icon to add picture</a:t>
            </a:r>
            <a:endParaRPr lang="en-US" dirty="0"/>
          </a:p>
        </p:txBody>
      </p:sp>
      <p:sp>
        <p:nvSpPr>
          <p:cNvPr id="5" name="Rectangle 4"/>
          <p:cNvSpPr/>
          <p:nvPr userDrawn="1"/>
        </p:nvSpPr>
        <p:spPr bwMode="auto">
          <a:xfrm>
            <a:off x="6095999" y="4773828"/>
            <a:ext cx="5829081" cy="1793104"/>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79285" tIns="143428" rIns="179285" bIns="143428" numCol="1" rtlCol="0" anchor="ctr" anchorCtr="0" compatLnSpc="1">
            <a:prstTxWarp prst="textNoShape">
              <a:avLst/>
            </a:prstTxWarp>
          </a:bodyPr>
          <a:lstStyle/>
          <a:p>
            <a:pPr algn="ctr" defTabSz="914102" fontAlgn="base">
              <a:spcBef>
                <a:spcPct val="0"/>
              </a:spcBef>
              <a:spcAft>
                <a:spcPct val="0"/>
              </a:spcAft>
            </a:pPr>
            <a:endParaRPr lang="en-US" sz="1961" dirty="0">
              <a:gradFill>
                <a:gsLst>
                  <a:gs pos="5439">
                    <a:srgbClr val="F8F8F8"/>
                  </a:gs>
                  <a:gs pos="10000">
                    <a:srgbClr val="F8F8F8"/>
                  </a:gs>
                </a:gsLst>
                <a:lin ang="5400000" scaled="0"/>
              </a:gradFill>
            </a:endParaRPr>
          </a:p>
        </p:txBody>
      </p:sp>
      <p:sp>
        <p:nvSpPr>
          <p:cNvPr id="6" name="Picture Placeholder 3"/>
          <p:cNvSpPr>
            <a:spLocks noGrp="1"/>
          </p:cNvSpPr>
          <p:nvPr>
            <p:ph type="pic" sz="quarter" idx="11" hasCustomPrompt="1"/>
          </p:nvPr>
        </p:nvSpPr>
        <p:spPr bwMode="gray">
          <a:xfrm>
            <a:off x="6096000" y="1406078"/>
            <a:ext cx="5826762" cy="3366196"/>
          </a:xfrm>
          <a:blipFill>
            <a:blip r:embed="rId3"/>
            <a:stretch>
              <a:fillRect/>
            </a:stretch>
          </a:blipFill>
        </p:spPr>
        <p:txBody>
          <a:bodyPr lIns="182880" tIns="146304" rIns="182880" bIns="146304">
            <a:noAutofit/>
          </a:bodyPr>
          <a:lstStyle>
            <a:lvl1pPr marL="0" indent="0">
              <a:buNone/>
              <a:defRPr lang="en-US" sz="2353" kern="1200" spc="0" baseline="0" dirty="0">
                <a:gradFill>
                  <a:gsLst>
                    <a:gs pos="1250">
                      <a:schemeClr val="tx1"/>
                    </a:gs>
                    <a:gs pos="100000">
                      <a:schemeClr val="tx1"/>
                    </a:gs>
                  </a:gsLst>
                  <a:lin ang="5400000" scaled="0"/>
                </a:gradFill>
                <a:latin typeface="+mn-lt"/>
                <a:ea typeface="+mn-ea"/>
                <a:cs typeface="+mn-cs"/>
              </a:defRPr>
            </a:lvl1pPr>
            <a:lvl2pPr algn="ctr">
              <a:defRPr lang="en-US" sz="2353" kern="1200" spc="0" baseline="0" dirty="0">
                <a:gradFill>
                  <a:gsLst>
                    <a:gs pos="1250">
                      <a:schemeClr val="tx1"/>
                    </a:gs>
                    <a:gs pos="100000">
                      <a:schemeClr val="tx1"/>
                    </a:gs>
                  </a:gsLst>
                  <a:lin ang="5400000" scaled="0"/>
                </a:gradFill>
                <a:latin typeface="+mn-lt"/>
                <a:ea typeface="+mn-ea"/>
                <a:cs typeface="+mn-cs"/>
              </a:defRPr>
            </a:lvl2pPr>
          </a:lstStyle>
          <a:p>
            <a:pPr marL="0" marR="0" lvl="0" indent="0" algn="l" defTabSz="914367" rtl="0" eaLnBrk="1" fontAlgn="auto" latinLnBrk="0" hangingPunct="1">
              <a:lnSpc>
                <a:spcPct val="90000"/>
              </a:lnSpc>
              <a:spcBef>
                <a:spcPct val="20000"/>
              </a:spcBef>
              <a:spcAft>
                <a:spcPts val="0"/>
              </a:spcAft>
              <a:buClrTx/>
              <a:buSzPct val="90000"/>
              <a:buFont typeface="Arial" pitchFamily="34" charset="0"/>
              <a:buNone/>
              <a:tabLst/>
            </a:pPr>
            <a:r>
              <a:rPr lang="en-US" dirty="0"/>
              <a:t>Your image here</a:t>
            </a:r>
          </a:p>
        </p:txBody>
      </p:sp>
      <p:cxnSp>
        <p:nvCxnSpPr>
          <p:cNvPr id="7" name="Straight Connector 6"/>
          <p:cNvCxnSpPr/>
          <p:nvPr userDrawn="1"/>
        </p:nvCxnSpPr>
        <p:spPr>
          <a:xfrm>
            <a:off x="5871894" y="1801029"/>
            <a:ext cx="0" cy="4662019"/>
          </a:xfrm>
          <a:prstGeom prst="line">
            <a:avLst/>
          </a:prstGeom>
          <a:ln w="3175">
            <a:solidFill>
              <a:schemeClr val="tx1">
                <a:alpha val="25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10"/>
          <p:cNvSpPr>
            <a:spLocks noGrp="1"/>
          </p:cNvSpPr>
          <p:nvPr>
            <p:ph type="body" sz="quarter" idx="12"/>
          </p:nvPr>
        </p:nvSpPr>
        <p:spPr>
          <a:xfrm>
            <a:off x="269239" y="3197079"/>
            <a:ext cx="5378549" cy="3369853"/>
          </a:xfrm>
        </p:spPr>
        <p:txBody>
          <a:bodyPr lIns="182880" tIns="146304" rIns="182880" bIns="146304">
            <a:noAutofit/>
          </a:bodyPr>
          <a:lstStyle>
            <a:lvl1pPr marL="0" indent="0">
              <a:buNone/>
              <a:defRPr sz="2353">
                <a:latin typeface="+mn-lt"/>
              </a:defRPr>
            </a:lvl1pPr>
          </a:lstStyle>
          <a:p>
            <a:pPr lvl="0"/>
            <a:r>
              <a:rPr lang="en-US"/>
              <a:t>Edit Master text styles</a:t>
            </a:r>
          </a:p>
        </p:txBody>
      </p:sp>
      <p:sp>
        <p:nvSpPr>
          <p:cNvPr id="15" name="Text Placeholder 14"/>
          <p:cNvSpPr>
            <a:spLocks noGrp="1"/>
          </p:cNvSpPr>
          <p:nvPr>
            <p:ph type="body" sz="quarter" idx="13"/>
          </p:nvPr>
        </p:nvSpPr>
        <p:spPr>
          <a:xfrm>
            <a:off x="6096001" y="4773828"/>
            <a:ext cx="5826761" cy="1791549"/>
          </a:xfrm>
        </p:spPr>
        <p:txBody>
          <a:bodyPr lIns="182880" tIns="146304" rIns="182880" bIns="146304" anchor="ctr">
            <a:noAutofit/>
          </a:bodyPr>
          <a:lstStyle>
            <a:lvl1pPr marL="0" indent="0" algn="ctr">
              <a:buNone/>
              <a:defRPr sz="3137">
                <a:gradFill>
                  <a:gsLst>
                    <a:gs pos="27434">
                      <a:srgbClr val="FFFFFF"/>
                    </a:gs>
                    <a:gs pos="54000">
                      <a:srgbClr val="FFFFFF"/>
                    </a:gs>
                  </a:gsLst>
                  <a:lin ang="5400000" scaled="0"/>
                </a:gradFill>
                <a:latin typeface="+mj-lt"/>
              </a:defRPr>
            </a:lvl1pPr>
          </a:lstStyle>
          <a:p>
            <a:pPr lvl="0"/>
            <a:r>
              <a:rPr lang="en-US"/>
              <a:t>Edit Master text styles</a:t>
            </a:r>
          </a:p>
        </p:txBody>
      </p:sp>
    </p:spTree>
    <p:extLst>
      <p:ext uri="{BB962C8B-B14F-4D97-AF65-F5344CB8AC3E}">
        <p14:creationId xmlns:p14="http://schemas.microsoft.com/office/powerpoint/2010/main" val="240247103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138247206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24000368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86258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8953055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493104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pos="3427">
          <p15:clr>
            <a:srgbClr val="FBAE4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42809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2903765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020302" y="289511"/>
            <a:ext cx="6904778" cy="899665"/>
          </a:xfrm>
        </p:spPr>
        <p:txBody>
          <a:bodyPr/>
          <a:lstStyle>
            <a:lvl1pPr>
              <a:defRPr sz="3921"/>
            </a:lvl1pPr>
          </a:lstStyle>
          <a:p>
            <a:r>
              <a:rPr lang="en-US"/>
              <a:t>Click to edit Master title style</a:t>
            </a:r>
            <a:endParaRPr lang="en-US" dirty="0"/>
          </a:p>
        </p:txBody>
      </p:sp>
      <p:sp>
        <p:nvSpPr>
          <p:cNvPr id="4" name="Text Placeholder 3"/>
          <p:cNvSpPr>
            <a:spLocks noGrp="1"/>
          </p:cNvSpPr>
          <p:nvPr>
            <p:ph type="body" sz="quarter" idx="10"/>
          </p:nvPr>
        </p:nvSpPr>
        <p:spPr>
          <a:xfrm>
            <a:off x="5020303" y="4773828"/>
            <a:ext cx="6904016" cy="1793104"/>
          </a:xfrm>
        </p:spPr>
        <p:txBody>
          <a:bodyPr wrap="square">
            <a:noAutofit/>
          </a:bodyPr>
          <a:lstStyle>
            <a:lvl1pPr marL="0" indent="0">
              <a:spcBef>
                <a:spcPts val="1765"/>
              </a:spcBef>
              <a:buNone/>
              <a:defRPr sz="1961">
                <a:latin typeface="+mn-lt"/>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a:srcRect l="17119" r="5881"/>
          <a:stretch/>
        </p:blipFill>
        <p:spPr>
          <a:xfrm>
            <a:off x="0" y="-1"/>
            <a:ext cx="4828867" cy="6858623"/>
          </a:xfrm>
          <a:prstGeom prst="rect">
            <a:avLst/>
          </a:prstGeom>
        </p:spPr>
      </p:pic>
    </p:spTree>
    <p:extLst>
      <p:ext uri="{BB962C8B-B14F-4D97-AF65-F5344CB8AC3E}">
        <p14:creationId xmlns:p14="http://schemas.microsoft.com/office/powerpoint/2010/main" val="265084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192425174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03542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287297106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261968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pic>
        <p:nvPicPr>
          <p:cNvPr id="16" name="Picture 15" hidden="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450204" y="6119147"/>
            <a:ext cx="1253377" cy="268786"/>
          </a:xfrm>
          <a:prstGeom prst="rect">
            <a:avLst/>
          </a:prstGeom>
        </p:spPr>
      </p:pic>
      <p:pic>
        <p:nvPicPr>
          <p:cNvPr id="14" name="Picture 13"/>
          <p:cNvPicPr>
            <a:picLocks noChangeAspect="1"/>
          </p:cNvPicPr>
          <p:nvPr userDrawn="1"/>
        </p:nvPicPr>
        <p:blipFill rotWithShape="1">
          <a:blip r:embed="rId3" cstate="screen">
            <a:extLst>
              <a:ext uri="{28A0092B-C50C-407E-A947-70E740481C1C}">
                <a14:useLocalDpi xmlns:a14="http://schemas.microsoft.com/office/drawing/2010/main"/>
              </a:ext>
            </a:extLst>
          </a:blip>
          <a:srcRect b="1380"/>
          <a:stretch/>
        </p:blipFill>
        <p:spPr bwMode="invGray">
          <a:xfrm>
            <a:off x="448213" y="474730"/>
            <a:ext cx="1421436" cy="300619"/>
          </a:xfrm>
          <a:prstGeom prst="rect">
            <a:avLst/>
          </a:prstGeom>
        </p:spPr>
      </p:pic>
      <p:sp>
        <p:nvSpPr>
          <p:cNvPr id="8"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9"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spTree>
    <p:extLst>
      <p:ext uri="{BB962C8B-B14F-4D97-AF65-F5344CB8AC3E}">
        <p14:creationId xmlns:p14="http://schemas.microsoft.com/office/powerpoint/2010/main" val="141915603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solidFill>
                  <a:schemeClr val="accent2"/>
                </a:soli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0170401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mp; Non-bulleted text">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36520488"/>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bg>
      <p:bgPr>
        <a:solidFill>
          <a:schemeClr val="bg1">
            <a:lumMod val="95000"/>
          </a:schemeClr>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2721479"/>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lumMod val="95000"/>
          </a:schemeClr>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51996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Two Column 2-color Non-bullete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3471866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Two Column Non-bulleted text">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03994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9907656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046552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Two Column Bullet text">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7"/>
            <a:ext cx="5378548" cy="1946751"/>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6393100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10527124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1_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27261988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2311714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Developer Code Layout">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5" name="Text Placeholder 4"/>
          <p:cNvSpPr>
            <a:spLocks noGrp="1"/>
          </p:cNvSpPr>
          <p:nvPr>
            <p:ph type="body" sz="quarter" idx="10"/>
          </p:nvPr>
        </p:nvSpPr>
        <p:spPr>
          <a:xfrm>
            <a:off x="269239" y="1197323"/>
            <a:ext cx="11653522" cy="1956973"/>
          </a:xfrm>
        </p:spPr>
        <p:txBody>
          <a:bodyPr/>
          <a:lstStyle>
            <a:lvl1pPr marL="0" indent="0">
              <a:buNone/>
              <a:defRPr sz="3234">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61"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297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3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09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4421043"/>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61383736"/>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userDrawn="1">
  <p:cSld name="Blank - Dark Gray">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9838291"/>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slideLayout" Target="../slideLayouts/slideLayout36.xml"/><Relationship Id="rId3" Type="http://schemas.openxmlformats.org/officeDocument/2006/relationships/slideLayout" Target="../slideLayouts/slideLayout21.xml"/><Relationship Id="rId21" Type="http://schemas.openxmlformats.org/officeDocument/2006/relationships/slideLayout" Target="../slideLayouts/slideLayout39.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20" Type="http://schemas.openxmlformats.org/officeDocument/2006/relationships/slideLayout" Target="../slideLayouts/slideLayout38.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24" Type="http://schemas.openxmlformats.org/officeDocument/2006/relationships/image" Target="../media/image6.png"/><Relationship Id="rId5" Type="http://schemas.openxmlformats.org/officeDocument/2006/relationships/slideLayout" Target="../slideLayouts/slideLayout23.xml"/><Relationship Id="rId15" Type="http://schemas.openxmlformats.org/officeDocument/2006/relationships/slideLayout" Target="../slideLayouts/slideLayout33.xml"/><Relationship Id="rId23" Type="http://schemas.openxmlformats.org/officeDocument/2006/relationships/theme" Target="../theme/theme2.xml"/><Relationship Id="rId10" Type="http://schemas.openxmlformats.org/officeDocument/2006/relationships/slideLayout" Target="../slideLayouts/slideLayout28.xml"/><Relationship Id="rId19" Type="http://schemas.openxmlformats.org/officeDocument/2006/relationships/slideLayout" Target="../slideLayouts/slideLayout37.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 Id="rId22" Type="http://schemas.openxmlformats.org/officeDocument/2006/relationships/slideLayout" Target="../slideLayouts/slideLayout4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8.xml"/><Relationship Id="rId13" Type="http://schemas.openxmlformats.org/officeDocument/2006/relationships/slideLayout" Target="../slideLayouts/slideLayout53.xml"/><Relationship Id="rId18" Type="http://schemas.openxmlformats.org/officeDocument/2006/relationships/slideLayout" Target="../slideLayouts/slideLayout58.xml"/><Relationship Id="rId26" Type="http://schemas.openxmlformats.org/officeDocument/2006/relationships/image" Target="../media/image6.png"/><Relationship Id="rId3" Type="http://schemas.openxmlformats.org/officeDocument/2006/relationships/slideLayout" Target="../slideLayouts/slideLayout43.xml"/><Relationship Id="rId21" Type="http://schemas.openxmlformats.org/officeDocument/2006/relationships/slideLayout" Target="../slideLayouts/slideLayout61.xml"/><Relationship Id="rId7" Type="http://schemas.openxmlformats.org/officeDocument/2006/relationships/slideLayout" Target="../slideLayouts/slideLayout47.xml"/><Relationship Id="rId12" Type="http://schemas.openxmlformats.org/officeDocument/2006/relationships/slideLayout" Target="../slideLayouts/slideLayout52.xml"/><Relationship Id="rId17" Type="http://schemas.openxmlformats.org/officeDocument/2006/relationships/slideLayout" Target="../slideLayouts/slideLayout57.xml"/><Relationship Id="rId25" Type="http://schemas.openxmlformats.org/officeDocument/2006/relationships/theme" Target="../theme/theme3.xml"/><Relationship Id="rId2" Type="http://schemas.openxmlformats.org/officeDocument/2006/relationships/slideLayout" Target="../slideLayouts/slideLayout42.xml"/><Relationship Id="rId16" Type="http://schemas.openxmlformats.org/officeDocument/2006/relationships/slideLayout" Target="../slideLayouts/slideLayout56.xml"/><Relationship Id="rId20" Type="http://schemas.openxmlformats.org/officeDocument/2006/relationships/slideLayout" Target="../slideLayouts/slideLayout60.xml"/><Relationship Id="rId1" Type="http://schemas.openxmlformats.org/officeDocument/2006/relationships/slideLayout" Target="../slideLayouts/slideLayout41.xml"/><Relationship Id="rId6" Type="http://schemas.openxmlformats.org/officeDocument/2006/relationships/slideLayout" Target="../slideLayouts/slideLayout46.xml"/><Relationship Id="rId11" Type="http://schemas.openxmlformats.org/officeDocument/2006/relationships/slideLayout" Target="../slideLayouts/slideLayout51.xml"/><Relationship Id="rId24" Type="http://schemas.openxmlformats.org/officeDocument/2006/relationships/slideLayout" Target="../slideLayouts/slideLayout64.xml"/><Relationship Id="rId5" Type="http://schemas.openxmlformats.org/officeDocument/2006/relationships/slideLayout" Target="../slideLayouts/slideLayout45.xml"/><Relationship Id="rId15" Type="http://schemas.openxmlformats.org/officeDocument/2006/relationships/slideLayout" Target="../slideLayouts/slideLayout55.xml"/><Relationship Id="rId23" Type="http://schemas.openxmlformats.org/officeDocument/2006/relationships/slideLayout" Target="../slideLayouts/slideLayout63.xml"/><Relationship Id="rId10" Type="http://schemas.openxmlformats.org/officeDocument/2006/relationships/slideLayout" Target="../slideLayouts/slideLayout50.xml"/><Relationship Id="rId19" Type="http://schemas.openxmlformats.org/officeDocument/2006/relationships/slideLayout" Target="../slideLayouts/slideLayout59.xml"/><Relationship Id="rId4" Type="http://schemas.openxmlformats.org/officeDocument/2006/relationships/slideLayout" Target="../slideLayouts/slideLayout44.xml"/><Relationship Id="rId9" Type="http://schemas.openxmlformats.org/officeDocument/2006/relationships/slideLayout" Target="../slideLayouts/slideLayout49.xml"/><Relationship Id="rId14" Type="http://schemas.openxmlformats.org/officeDocument/2006/relationships/slideLayout" Target="../slideLayouts/slideLayout54.xml"/><Relationship Id="rId22" Type="http://schemas.openxmlformats.org/officeDocument/2006/relationships/slideLayout" Target="../slideLayouts/slideLayout62.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2.xml"/><Relationship Id="rId13" Type="http://schemas.openxmlformats.org/officeDocument/2006/relationships/slideLayout" Target="../slideLayouts/slideLayout77.xml"/><Relationship Id="rId18" Type="http://schemas.openxmlformats.org/officeDocument/2006/relationships/slideLayout" Target="../slideLayouts/slideLayout82.xml"/><Relationship Id="rId3" Type="http://schemas.openxmlformats.org/officeDocument/2006/relationships/slideLayout" Target="../slideLayouts/slideLayout67.xml"/><Relationship Id="rId7" Type="http://schemas.openxmlformats.org/officeDocument/2006/relationships/slideLayout" Target="../slideLayouts/slideLayout71.xml"/><Relationship Id="rId12" Type="http://schemas.openxmlformats.org/officeDocument/2006/relationships/slideLayout" Target="../slideLayouts/slideLayout76.xml"/><Relationship Id="rId17" Type="http://schemas.openxmlformats.org/officeDocument/2006/relationships/slideLayout" Target="../slideLayouts/slideLayout81.xml"/><Relationship Id="rId2" Type="http://schemas.openxmlformats.org/officeDocument/2006/relationships/slideLayout" Target="../slideLayouts/slideLayout66.xml"/><Relationship Id="rId16" Type="http://schemas.openxmlformats.org/officeDocument/2006/relationships/slideLayout" Target="../slideLayouts/slideLayout80.xml"/><Relationship Id="rId20" Type="http://schemas.openxmlformats.org/officeDocument/2006/relationships/image" Target="../media/image1.emf"/><Relationship Id="rId1" Type="http://schemas.openxmlformats.org/officeDocument/2006/relationships/slideLayout" Target="../slideLayouts/slideLayout65.xml"/><Relationship Id="rId6" Type="http://schemas.openxmlformats.org/officeDocument/2006/relationships/slideLayout" Target="../slideLayouts/slideLayout70.xml"/><Relationship Id="rId11" Type="http://schemas.openxmlformats.org/officeDocument/2006/relationships/slideLayout" Target="../slideLayouts/slideLayout75.xml"/><Relationship Id="rId5" Type="http://schemas.openxmlformats.org/officeDocument/2006/relationships/slideLayout" Target="../slideLayouts/slideLayout69.xml"/><Relationship Id="rId15" Type="http://schemas.openxmlformats.org/officeDocument/2006/relationships/slideLayout" Target="../slideLayouts/slideLayout79.xml"/><Relationship Id="rId10" Type="http://schemas.openxmlformats.org/officeDocument/2006/relationships/slideLayout" Target="../slideLayouts/slideLayout74.xml"/><Relationship Id="rId19" Type="http://schemas.openxmlformats.org/officeDocument/2006/relationships/theme" Target="../theme/theme4.xml"/><Relationship Id="rId4" Type="http://schemas.openxmlformats.org/officeDocument/2006/relationships/slideLayout" Target="../slideLayouts/slideLayout68.xml"/><Relationship Id="rId9" Type="http://schemas.openxmlformats.org/officeDocument/2006/relationships/slideLayout" Target="../slideLayouts/slideLayout73.xml"/><Relationship Id="rId14" Type="http://schemas.openxmlformats.org/officeDocument/2006/relationships/slideLayout" Target="../slideLayouts/slideLayout7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0.xml"/><Relationship Id="rId13" Type="http://schemas.openxmlformats.org/officeDocument/2006/relationships/slideLayout" Target="../slideLayouts/slideLayout95.xml"/><Relationship Id="rId3" Type="http://schemas.openxmlformats.org/officeDocument/2006/relationships/slideLayout" Target="../slideLayouts/slideLayout85.xml"/><Relationship Id="rId7" Type="http://schemas.openxmlformats.org/officeDocument/2006/relationships/slideLayout" Target="../slideLayouts/slideLayout89.xml"/><Relationship Id="rId12" Type="http://schemas.openxmlformats.org/officeDocument/2006/relationships/slideLayout" Target="../slideLayouts/slideLayout94.xml"/><Relationship Id="rId2" Type="http://schemas.openxmlformats.org/officeDocument/2006/relationships/slideLayout" Target="../slideLayouts/slideLayout84.xml"/><Relationship Id="rId16" Type="http://schemas.openxmlformats.org/officeDocument/2006/relationships/theme" Target="../theme/theme5.xml"/><Relationship Id="rId1" Type="http://schemas.openxmlformats.org/officeDocument/2006/relationships/slideLayout" Target="../slideLayouts/slideLayout83.xml"/><Relationship Id="rId6" Type="http://schemas.openxmlformats.org/officeDocument/2006/relationships/slideLayout" Target="../slideLayouts/slideLayout88.xml"/><Relationship Id="rId11" Type="http://schemas.openxmlformats.org/officeDocument/2006/relationships/slideLayout" Target="../slideLayouts/slideLayout93.xml"/><Relationship Id="rId5" Type="http://schemas.openxmlformats.org/officeDocument/2006/relationships/slideLayout" Target="../slideLayouts/slideLayout87.xml"/><Relationship Id="rId15" Type="http://schemas.openxmlformats.org/officeDocument/2006/relationships/slideLayout" Target="../slideLayouts/slideLayout97.xml"/><Relationship Id="rId10" Type="http://schemas.openxmlformats.org/officeDocument/2006/relationships/slideLayout" Target="../slideLayouts/slideLayout92.xml"/><Relationship Id="rId4" Type="http://schemas.openxmlformats.org/officeDocument/2006/relationships/slideLayout" Target="../slideLayouts/slideLayout86.xml"/><Relationship Id="rId9" Type="http://schemas.openxmlformats.org/officeDocument/2006/relationships/slideLayout" Target="../slideLayouts/slideLayout91.xml"/><Relationship Id="rId14" Type="http://schemas.openxmlformats.org/officeDocument/2006/relationships/slideLayout" Target="../slideLayouts/slideLayout9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753976670"/>
      </p:ext>
    </p:extLst>
  </p:cSld>
  <p:clrMap bg1="dk1" tx1="lt1" bg2="dk2" tx2="lt2" accent1="accent1" accent2="accent2" accent3="accent3" accent4="accent4" accent5="accent5" accent6="accent6" hlink="hlink" folHlink="folHlink"/>
  <p:sldLayoutIdLst>
    <p:sldLayoutId id="2147483663" r:id="rId1"/>
    <p:sldLayoutId id="2147483681"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2" y="1189178"/>
            <a:ext cx="11653521" cy="2074286"/>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4"/>
          <a:stretch>
            <a:fillRect/>
          </a:stretch>
        </p:blipFill>
        <p:spPr>
          <a:xfrm rot="5400000">
            <a:off x="9208748" y="2991034"/>
            <a:ext cx="6858623" cy="876557"/>
          </a:xfrm>
          <a:prstGeom prst="rect">
            <a:avLst/>
          </a:prstGeom>
        </p:spPr>
      </p:pic>
    </p:spTree>
    <p:extLst>
      <p:ext uri="{BB962C8B-B14F-4D97-AF65-F5344CB8AC3E}">
        <p14:creationId xmlns:p14="http://schemas.microsoft.com/office/powerpoint/2010/main" val="259565917"/>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Lst>
  <p:transition>
    <p:fade/>
  </p:transition>
  <p:txStyles>
    <p:titleStyle>
      <a:lvl1pPr algn="l" defTabSz="914192" rtl="0" eaLnBrk="1" latinLnBrk="0" hangingPunct="1">
        <a:lnSpc>
          <a:spcPct val="90000"/>
        </a:lnSpc>
        <a:spcBef>
          <a:spcPct val="0"/>
        </a:spcBef>
        <a:buNone/>
        <a:defRPr lang="en-US" sz="3600" b="0" kern="1200" cap="all" spc="300" baseline="0" dirty="0">
          <a:ln w="3175">
            <a:noFill/>
          </a:ln>
          <a:solidFill>
            <a:srgbClr val="0078D7"/>
          </a:solidFill>
          <a:effectLst/>
          <a:latin typeface="Segoe UI Semilight" charset="0"/>
          <a:ea typeface="+mn-ea"/>
          <a:cs typeface="Segoe UI Semilight" charset="0"/>
        </a:defRPr>
      </a:lvl1pPr>
    </p:titleStyle>
    <p:bodyStyle>
      <a:lvl1pPr marL="336080" marR="0" indent="-336080"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dirty="0"/>
              <a:t>Click to edit Master title style</a:t>
            </a:r>
          </a:p>
        </p:txBody>
      </p:sp>
      <p:sp>
        <p:nvSpPr>
          <p:cNvPr id="4" name="Text Placeholder 3"/>
          <p:cNvSpPr>
            <a:spLocks noGrp="1"/>
          </p:cNvSpPr>
          <p:nvPr>
            <p:ph type="body" idx="1"/>
          </p:nvPr>
        </p:nvSpPr>
        <p:spPr>
          <a:xfrm>
            <a:off x="269242" y="1189178"/>
            <a:ext cx="11653521" cy="2074286"/>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26"/>
          <a:stretch>
            <a:fillRect/>
          </a:stretch>
        </p:blipFill>
        <p:spPr>
          <a:xfrm rot="5400000">
            <a:off x="9208748" y="2991034"/>
            <a:ext cx="6858623" cy="876557"/>
          </a:xfrm>
          <a:prstGeom prst="rect">
            <a:avLst/>
          </a:prstGeom>
        </p:spPr>
      </p:pic>
    </p:spTree>
    <p:extLst>
      <p:ext uri="{BB962C8B-B14F-4D97-AF65-F5344CB8AC3E}">
        <p14:creationId xmlns:p14="http://schemas.microsoft.com/office/powerpoint/2010/main" val="985284898"/>
      </p:ext>
    </p:extLst>
  </p:cSld>
  <p:clrMap bg1="lt1" tx1="dk1" bg2="lt2" tx2="dk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 id="2147483723" r:id="rId18"/>
    <p:sldLayoutId id="2147483724" r:id="rId19"/>
    <p:sldLayoutId id="2147483725" r:id="rId20"/>
    <p:sldLayoutId id="2147483726" r:id="rId21"/>
    <p:sldLayoutId id="2147483727" r:id="rId22"/>
    <p:sldLayoutId id="2147483728" r:id="rId23"/>
    <p:sldLayoutId id="2147483729" r:id="rId24"/>
  </p:sldLayoutIdLst>
  <p:transition>
    <p:fade/>
  </p:transition>
  <p:txStyles>
    <p:titleStyle>
      <a:lvl1pPr algn="l" defTabSz="914192" rtl="0" eaLnBrk="1" latinLnBrk="0" hangingPunct="1">
        <a:lnSpc>
          <a:spcPct val="90000"/>
        </a:lnSpc>
        <a:spcBef>
          <a:spcPct val="0"/>
        </a:spcBef>
        <a:buNone/>
        <a:defRPr lang="en-US" sz="4800" b="0" kern="1200" cap="none" spc="-100" baseline="0" dirty="0" smtClean="0">
          <a:ln w="3175">
            <a:noFill/>
          </a:ln>
          <a:solidFill>
            <a:srgbClr val="505050"/>
          </a:soli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0"/>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073664410"/>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5" name="Group 4"/>
          <p:cNvGrpSpPr/>
          <p:nvPr userDrawn="1"/>
        </p:nvGrpSpPr>
        <p:grpSpPr>
          <a:xfrm>
            <a:off x="12366225" y="-8232"/>
            <a:ext cx="941530" cy="5662634"/>
            <a:chOff x="12614198" y="-8396"/>
            <a:chExt cx="960410" cy="5775362"/>
          </a:xfrm>
        </p:grpSpPr>
        <p:grpSp>
          <p:nvGrpSpPr>
            <p:cNvPr id="37" name="Group 36"/>
            <p:cNvGrpSpPr/>
            <p:nvPr userDrawn="1"/>
          </p:nvGrpSpPr>
          <p:grpSpPr>
            <a:xfrm>
              <a:off x="12614198" y="-8396"/>
              <a:ext cx="960410" cy="5724185"/>
              <a:chOff x="12614198" y="-8396"/>
              <a:chExt cx="960410" cy="5724185"/>
            </a:xfrm>
          </p:grpSpPr>
          <p:grpSp>
            <p:nvGrpSpPr>
              <p:cNvPr id="33" name="Group 32"/>
              <p:cNvGrpSpPr/>
              <p:nvPr userDrawn="1"/>
            </p:nvGrpSpPr>
            <p:grpSpPr>
              <a:xfrm rot="5400000">
                <a:off x="11576883" y="1040117"/>
                <a:ext cx="2708636" cy="634005"/>
                <a:chOff x="1581150" y="4543426"/>
                <a:chExt cx="2708636" cy="634005"/>
              </a:xfrm>
            </p:grpSpPr>
            <p:sp>
              <p:nvSpPr>
                <p:cNvPr id="3" name="Rectangle 2"/>
                <p:cNvSpPr/>
                <p:nvPr userDrawn="1"/>
              </p:nvSpPr>
              <p:spPr bwMode="auto">
                <a:xfrm>
                  <a:off x="1586734" y="4543428"/>
                  <a:ext cx="869930" cy="28976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algn="l" defTabSz="913927" eaLnBrk="1" fontAlgn="base" latinLnBrk="0" hangingPunct="1">
                    <a:lnSpc>
                      <a:spcPct val="100000"/>
                    </a:lnSpc>
                    <a:spcBef>
                      <a:spcPct val="0"/>
                    </a:spcBef>
                    <a:spcAft>
                      <a:spcPct val="0"/>
                    </a:spcAft>
                    <a:buClrTx/>
                    <a:buSzTx/>
                    <a:buFontTx/>
                    <a:buNone/>
                    <a:tabLst/>
                    <a:defRPr/>
                  </a:pPr>
                  <a:r>
                    <a:rPr kumimoji="0" lang="en-US" sz="490" b="1" i="0" u="none" strike="noStrike" kern="1200" cap="none" spc="0" normalizeH="0" baseline="0" noProof="0" dirty="0">
                      <a:ln>
                        <a:noFill/>
                      </a:ln>
                      <a:gradFill>
                        <a:gsLst>
                          <a:gs pos="0">
                            <a:srgbClr val="FFFFFF"/>
                          </a:gs>
                          <a:gs pos="100000">
                            <a:srgbClr val="FFFFFF"/>
                          </a:gs>
                        </a:gsLst>
                        <a:lin ang="5400000" scaled="0"/>
                      </a:gradFill>
                      <a:effectLst/>
                      <a:uLnTx/>
                      <a:uFillTx/>
                      <a:latin typeface="+mn-lt"/>
                      <a:ea typeface="Segoe UI" pitchFamily="34" charset="0"/>
                      <a:cs typeface="Segoe UI" pitchFamily="34" charset="0"/>
                    </a:rPr>
                    <a:t>Purple</a:t>
                  </a:r>
                </a:p>
                <a:p>
                  <a:pPr marL="0" marR="0" lvl="0" indent="0" algn="l" defTabSz="913927"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R:0 G:45 B:145</a:t>
                  </a:r>
                </a:p>
              </p:txBody>
            </p:sp>
            <p:sp>
              <p:nvSpPr>
                <p:cNvPr id="6" name="Rectangle 5"/>
                <p:cNvSpPr/>
                <p:nvPr userDrawn="1"/>
              </p:nvSpPr>
              <p:spPr bwMode="auto">
                <a:xfrm>
                  <a:off x="1581150" y="4887665"/>
                  <a:ext cx="869930" cy="289766"/>
                </a:xfrm>
                <a:prstGeom prst="rect">
                  <a:avLst/>
                </a:prstGeom>
                <a:solidFill>
                  <a:schemeClr val="accent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algn="l" defTabSz="913927" eaLnBrk="1" fontAlgn="base" latinLnBrk="0" hangingPunct="1">
                    <a:lnSpc>
                      <a:spcPct val="100000"/>
                    </a:lnSpc>
                    <a:spcBef>
                      <a:spcPct val="0"/>
                    </a:spcBef>
                    <a:spcAft>
                      <a:spcPct val="0"/>
                    </a:spcAft>
                    <a:buClrTx/>
                    <a:buSzTx/>
                    <a:buFontTx/>
                    <a:buNone/>
                    <a:tabLst/>
                    <a:defRPr/>
                  </a:pPr>
                  <a:r>
                    <a:rPr kumimoji="0" lang="en-US" sz="490" b="1" i="0" u="none" strike="noStrike" kern="1200" cap="none" spc="0" normalizeH="0" baseline="0" noProof="0" dirty="0">
                      <a:ln>
                        <a:noFill/>
                      </a:ln>
                      <a:gradFill>
                        <a:gsLst>
                          <a:gs pos="0">
                            <a:srgbClr val="FFFFFF"/>
                          </a:gs>
                          <a:gs pos="100000">
                            <a:srgbClr val="FFFFFF"/>
                          </a:gs>
                        </a:gsLst>
                        <a:lin ang="5400000" scaled="0"/>
                      </a:gradFill>
                      <a:effectLst/>
                      <a:uLnTx/>
                      <a:uFillTx/>
                      <a:latin typeface="+mn-lt"/>
                      <a:ea typeface="Segoe UI" pitchFamily="34" charset="0"/>
                      <a:cs typeface="Segoe UI" pitchFamily="34" charset="0"/>
                    </a:rPr>
                    <a:t>Dark Purple</a:t>
                  </a:r>
                </a:p>
                <a:p>
                  <a:pPr marL="0" marR="0" lvl="0" indent="0" algn="l" defTabSz="913927"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rPr>
                    <a:t>R:50 G:20 B:90</a:t>
                  </a:r>
                </a:p>
              </p:txBody>
            </p:sp>
            <p:sp>
              <p:nvSpPr>
                <p:cNvPr id="15" name="Rectangle 14"/>
                <p:cNvSpPr/>
                <p:nvPr userDrawn="1"/>
              </p:nvSpPr>
              <p:spPr bwMode="auto">
                <a:xfrm>
                  <a:off x="3419856" y="4543426"/>
                  <a:ext cx="869930" cy="289766"/>
                </a:xfrm>
                <a:prstGeom prst="rect">
                  <a:avLst/>
                </a:prstGeom>
                <a:solidFill>
                  <a:schemeClr val="accent3"/>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r>
                    <a:rPr kumimoji="0" lang="en-US" sz="490" b="1" i="0" u="none" strike="noStrike" kern="1200" cap="none" spc="0" normalizeH="0" baseline="0" noProof="0" dirty="0">
                      <a:ln>
                        <a:noFill/>
                      </a:ln>
                      <a:gradFill>
                        <a:gsLst>
                          <a:gs pos="1775">
                            <a:schemeClr val="bg1"/>
                          </a:gs>
                          <a:gs pos="14000">
                            <a:schemeClr val="bg1"/>
                          </a:gs>
                        </a:gsLst>
                        <a:lin ang="5400000" scaled="0"/>
                      </a:gradFill>
                      <a:effectLst/>
                      <a:uLnTx/>
                      <a:uFillTx/>
                      <a:latin typeface="+mn-lt"/>
                      <a:ea typeface="Segoe UI" pitchFamily="34" charset="0"/>
                      <a:cs typeface="Segoe UI" pitchFamily="34" charset="0"/>
                    </a:rPr>
                    <a:t>Dark Blue</a:t>
                  </a:r>
                </a:p>
                <a:p>
                  <a:pPr marL="0" marR="0" lvl="0" indent="0" algn="l" defTabSz="913927"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1775">
                            <a:schemeClr val="bg1"/>
                          </a:gs>
                          <a:gs pos="14000">
                            <a:schemeClr val="bg1"/>
                          </a:gs>
                        </a:gsLst>
                        <a:lin ang="5400000" scaled="0"/>
                      </a:gradFill>
                      <a:effectLst/>
                      <a:uLnTx/>
                      <a:uFillTx/>
                      <a:ea typeface="Segoe UI" pitchFamily="34" charset="0"/>
                      <a:cs typeface="Segoe UI" pitchFamily="34" charset="0"/>
                    </a:rPr>
                    <a:t>R:0 G:32 B:80</a:t>
                  </a:r>
                </a:p>
              </p:txBody>
            </p:sp>
            <p:sp>
              <p:nvSpPr>
                <p:cNvPr id="16" name="Rectangle 15"/>
                <p:cNvSpPr/>
                <p:nvPr userDrawn="1"/>
              </p:nvSpPr>
              <p:spPr bwMode="auto">
                <a:xfrm>
                  <a:off x="2498744" y="4882896"/>
                  <a:ext cx="869930" cy="289766"/>
                </a:xfrm>
                <a:prstGeom prst="rect">
                  <a:avLst/>
                </a:prstGeom>
                <a:solidFill>
                  <a:schemeClr val="accent5"/>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r>
                    <a:rPr kumimoji="0" lang="en-US" sz="490" b="1" i="0" u="none" strike="noStrike" kern="1200" cap="none" spc="0" normalizeH="0" baseline="0" noProof="0" dirty="0">
                      <a:ln>
                        <a:noFill/>
                      </a:ln>
                      <a:gradFill>
                        <a:gsLst>
                          <a:gs pos="0">
                            <a:srgbClr val="FFFFFF"/>
                          </a:gs>
                          <a:gs pos="100000">
                            <a:srgbClr val="FFFFFF"/>
                          </a:gs>
                        </a:gsLst>
                        <a:lin ang="5400000" scaled="0"/>
                      </a:gradFill>
                      <a:effectLst/>
                      <a:uLnTx/>
                      <a:uFillTx/>
                      <a:latin typeface="+mn-lt"/>
                      <a:ea typeface="Segoe UI" pitchFamily="34" charset="0"/>
                      <a:cs typeface="Segoe UI" pitchFamily="34" charset="0"/>
                    </a:rPr>
                    <a:t>Magenta</a:t>
                  </a:r>
                </a:p>
                <a:p>
                  <a:pPr marL="0" marR="0" lvl="0" indent="0" algn="l" defTabSz="913927"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2092">
                            <a:srgbClr val="F8F8F8"/>
                          </a:gs>
                          <a:gs pos="10042">
                            <a:srgbClr val="F8F8F8"/>
                          </a:gs>
                        </a:gsLst>
                        <a:lin ang="5400000" scaled="0"/>
                      </a:gradFill>
                      <a:effectLst/>
                      <a:uLnTx/>
                      <a:uFillTx/>
                      <a:ea typeface="Segoe UI" pitchFamily="34" charset="0"/>
                      <a:cs typeface="Segoe UI" pitchFamily="34" charset="0"/>
                    </a:rPr>
                    <a:t>R:180 G:0 B:158</a:t>
                  </a:r>
                </a:p>
              </p:txBody>
            </p:sp>
            <p:sp>
              <p:nvSpPr>
                <p:cNvPr id="17" name="Rectangle 16"/>
                <p:cNvSpPr/>
                <p:nvPr userDrawn="1"/>
              </p:nvSpPr>
              <p:spPr bwMode="auto">
                <a:xfrm>
                  <a:off x="3413144" y="4882895"/>
                  <a:ext cx="869930" cy="28976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r>
                    <a:rPr kumimoji="0" lang="en-US" sz="490" b="1" i="0" u="none" strike="noStrike" kern="1200" cap="none" spc="0" normalizeH="0" baseline="0" noProof="0" dirty="0">
                      <a:ln>
                        <a:noFill/>
                      </a:ln>
                      <a:gradFill>
                        <a:gsLst>
                          <a:gs pos="0">
                            <a:srgbClr val="FFFFFF"/>
                          </a:gs>
                          <a:gs pos="100000">
                            <a:srgbClr val="FFFFFF"/>
                          </a:gs>
                        </a:gsLst>
                        <a:lin ang="5400000" scaled="0"/>
                      </a:gradFill>
                      <a:effectLst/>
                      <a:uLnTx/>
                      <a:uFillTx/>
                      <a:latin typeface="+mn-lt"/>
                      <a:ea typeface="Segoe UI" pitchFamily="34" charset="0"/>
                      <a:cs typeface="Segoe UI" pitchFamily="34" charset="0"/>
                    </a:rPr>
                    <a:t>Dark Gray</a:t>
                  </a:r>
                </a:p>
                <a:p>
                  <a:pPr marL="0" marR="0" lvl="0" indent="0" algn="l" defTabSz="913927"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2092">
                            <a:srgbClr val="F8F8F8"/>
                          </a:gs>
                          <a:gs pos="10042">
                            <a:srgbClr val="F8F8F8"/>
                          </a:gs>
                        </a:gsLst>
                        <a:lin ang="5400000" scaled="0"/>
                      </a:gradFill>
                      <a:effectLst/>
                      <a:uLnTx/>
                      <a:uFillTx/>
                      <a:ea typeface="Segoe UI" pitchFamily="34" charset="0"/>
                      <a:cs typeface="Segoe UI" pitchFamily="34" charset="0"/>
                    </a:rPr>
                    <a:t>R:80 G:80 B:80</a:t>
                  </a:r>
                </a:p>
              </p:txBody>
            </p:sp>
            <p:sp>
              <p:nvSpPr>
                <p:cNvPr id="18" name="Rectangle 17"/>
                <p:cNvSpPr/>
                <p:nvPr userDrawn="1"/>
              </p:nvSpPr>
              <p:spPr bwMode="auto">
                <a:xfrm>
                  <a:off x="2498745" y="4543428"/>
                  <a:ext cx="869930" cy="289766"/>
                </a:xfrm>
                <a:prstGeom prst="rect">
                  <a:avLst/>
                </a:prstGeom>
                <a:solidFill>
                  <a:srgbClr val="3076B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r>
                    <a:rPr kumimoji="0" lang="en-US" sz="490" b="1" i="0" u="none" strike="noStrike" kern="1200" cap="none" spc="0" normalizeH="0" baseline="0" noProof="0" dirty="0">
                      <a:ln>
                        <a:noFill/>
                      </a:ln>
                      <a:gradFill>
                        <a:gsLst>
                          <a:gs pos="0">
                            <a:srgbClr val="FFFFFF"/>
                          </a:gs>
                          <a:gs pos="100000">
                            <a:srgbClr val="FFFFFF"/>
                          </a:gs>
                        </a:gsLst>
                        <a:lin ang="5400000" scaled="0"/>
                      </a:gradFill>
                      <a:effectLst/>
                      <a:uLnTx/>
                      <a:uFillTx/>
                      <a:latin typeface="+mn-lt"/>
                      <a:ea typeface="Segoe UI" pitchFamily="34" charset="0"/>
                      <a:cs typeface="Segoe UI" pitchFamily="34" charset="0"/>
                    </a:rPr>
                    <a:t>Blue</a:t>
                  </a:r>
                </a:p>
                <a:p>
                  <a:pPr marL="0" marR="0" lvl="0" indent="0" algn="l" defTabSz="913927"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2092">
                            <a:srgbClr val="F8F8F8"/>
                          </a:gs>
                          <a:gs pos="10042">
                            <a:srgbClr val="F8F8F8"/>
                          </a:gs>
                        </a:gsLst>
                        <a:lin ang="5400000" scaled="0"/>
                      </a:gradFill>
                      <a:effectLst/>
                      <a:uLnTx/>
                      <a:uFillTx/>
                      <a:ea typeface="Segoe UI" pitchFamily="34" charset="0"/>
                      <a:cs typeface="Segoe UI" pitchFamily="34" charset="0"/>
                    </a:rPr>
                    <a:t>R:0 G:120 B:215</a:t>
                  </a:r>
                </a:p>
              </p:txBody>
            </p:sp>
          </p:grpSp>
          <p:sp>
            <p:nvSpPr>
              <p:cNvPr id="34" name="TextBox 33"/>
              <p:cNvSpPr txBox="1"/>
              <p:nvPr userDrawn="1"/>
            </p:nvSpPr>
            <p:spPr>
              <a:xfrm rot="5400000">
                <a:off x="12979639" y="256928"/>
                <a:ext cx="860293" cy="329645"/>
              </a:xfrm>
              <a:prstGeom prst="rect">
                <a:avLst/>
              </a:prstGeom>
              <a:noFill/>
            </p:spPr>
            <p:txBody>
              <a:bodyPr wrap="none" lIns="0" tIns="91440" rIns="182880" bIns="91440" rtlCol="0">
                <a:spAutoFit/>
              </a:bodyPr>
              <a:lstStyle/>
              <a:p>
                <a:pPr marL="0" marR="0" lvl="0" indent="0" defTabSz="896214" eaLnBrk="1" fontAlgn="auto" latinLnBrk="0" hangingPunct="1">
                  <a:lnSpc>
                    <a:spcPct val="90000"/>
                  </a:lnSpc>
                  <a:spcBef>
                    <a:spcPts val="0"/>
                  </a:spcBef>
                  <a:spcAft>
                    <a:spcPts val="588"/>
                  </a:spcAft>
                  <a:buClrTx/>
                  <a:buSzTx/>
                  <a:buFontTx/>
                  <a:buNone/>
                  <a:tabLst/>
                  <a:defRPr/>
                </a:pPr>
                <a:r>
                  <a:rPr kumimoji="0" lang="en-US" sz="980" b="0" i="0" u="none" strike="noStrike" kern="0" cap="none" spc="0" normalizeH="0" baseline="0" noProof="0" dirty="0">
                    <a:ln>
                      <a:noFill/>
                    </a:ln>
                    <a:gradFill>
                      <a:gsLst>
                        <a:gs pos="2917">
                          <a:schemeClr val="tx1"/>
                        </a:gs>
                        <a:gs pos="30000">
                          <a:schemeClr val="tx1"/>
                        </a:gs>
                      </a:gsLst>
                      <a:lin ang="5400000" scaled="0"/>
                    </a:gradFill>
                    <a:effectLst/>
                    <a:uLnTx/>
                    <a:uFillTx/>
                  </a:rPr>
                  <a:t>Main colors</a:t>
                </a:r>
              </a:p>
            </p:txBody>
          </p:sp>
          <p:sp>
            <p:nvSpPr>
              <p:cNvPr id="35" name="TextBox 34"/>
              <p:cNvSpPr txBox="1"/>
              <p:nvPr userDrawn="1"/>
            </p:nvSpPr>
            <p:spPr>
              <a:xfrm rot="5400000">
                <a:off x="11746692" y="4228746"/>
                <a:ext cx="2647253" cy="326834"/>
              </a:xfrm>
              <a:prstGeom prst="rect">
                <a:avLst/>
              </a:prstGeom>
              <a:noFill/>
            </p:spPr>
            <p:txBody>
              <a:bodyPr wrap="none" lIns="0" tIns="91440" rIns="182880" bIns="91440" rtlCol="0">
                <a:spAutoFit/>
              </a:bodyPr>
              <a:lstStyle/>
              <a:p>
                <a:pPr marL="0" marR="0" lvl="0" indent="0" defTabSz="896214" eaLnBrk="1" fontAlgn="auto" latinLnBrk="0" hangingPunct="1">
                  <a:lnSpc>
                    <a:spcPct val="90000"/>
                  </a:lnSpc>
                  <a:spcBef>
                    <a:spcPts val="0"/>
                  </a:spcBef>
                  <a:spcAft>
                    <a:spcPts val="588"/>
                  </a:spcAft>
                  <a:buClrTx/>
                  <a:buSzTx/>
                  <a:buFontTx/>
                  <a:buNone/>
                  <a:tabLst/>
                  <a:defRPr/>
                </a:pPr>
                <a:r>
                  <a:rPr kumimoji="0" lang="en-US" sz="980" b="0" i="0" u="none" strike="noStrike" kern="0" cap="none" spc="0" normalizeH="0" baseline="0" noProof="0" dirty="0">
                    <a:ln>
                      <a:noFill/>
                    </a:ln>
                    <a:gradFill>
                      <a:gsLst>
                        <a:gs pos="2917">
                          <a:schemeClr val="tx1"/>
                        </a:gs>
                        <a:gs pos="30000">
                          <a:schemeClr val="tx1"/>
                        </a:gs>
                      </a:gsLst>
                      <a:lin ang="5400000" scaled="0"/>
                    </a:gradFill>
                    <a:effectLst/>
                    <a:uLnTx/>
                    <a:uFillTx/>
                  </a:rPr>
                  <a:t>Secondary colors (use only when necessary)</a:t>
                </a:r>
              </a:p>
            </p:txBody>
          </p:sp>
        </p:grpSp>
        <p:sp>
          <p:nvSpPr>
            <p:cNvPr id="19" name="Rectangle 18"/>
            <p:cNvSpPr/>
            <p:nvPr userDrawn="1"/>
          </p:nvSpPr>
          <p:spPr bwMode="auto">
            <a:xfrm rot="5400000">
              <a:off x="12328887" y="4272718"/>
              <a:ext cx="869930" cy="289766"/>
            </a:xfrm>
            <a:prstGeom prst="rect">
              <a:avLst/>
            </a:prstGeom>
            <a:solidFill>
              <a:srgbClr val="00188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r>
                <a:rPr kumimoji="0" lang="en-US" sz="490" b="1" i="0" u="none" strike="noStrike" kern="1200" cap="none" spc="0" normalizeH="0" baseline="0" noProof="0" dirty="0">
                  <a:ln>
                    <a:noFill/>
                  </a:ln>
                  <a:gradFill>
                    <a:gsLst>
                      <a:gs pos="18584">
                        <a:srgbClr val="FFFFFF"/>
                      </a:gs>
                      <a:gs pos="52000">
                        <a:srgbClr val="FFFFFF"/>
                      </a:gs>
                    </a:gsLst>
                    <a:lin ang="5400000" scaled="0"/>
                  </a:gradFill>
                  <a:effectLst/>
                  <a:uLnTx/>
                  <a:uFillTx/>
                  <a:latin typeface="+mn-lt"/>
                  <a:ea typeface="Segoe UI" pitchFamily="34" charset="0"/>
                  <a:cs typeface="Segoe UI" pitchFamily="34" charset="0"/>
                </a:rPr>
                <a:t>Mid Blue</a:t>
              </a:r>
            </a:p>
            <a:p>
              <a:pPr marL="0" marR="0" lvl="0" indent="0" algn="l" defTabSz="913927"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18584">
                        <a:srgbClr val="FFFFFF"/>
                      </a:gs>
                      <a:gs pos="52000">
                        <a:srgbClr val="FFFFFF"/>
                      </a:gs>
                    </a:gsLst>
                    <a:lin ang="5400000" scaled="0"/>
                  </a:gradFill>
                  <a:effectLst/>
                  <a:uLnTx/>
                  <a:uFillTx/>
                  <a:ea typeface="Segoe UI" pitchFamily="34" charset="0"/>
                  <a:cs typeface="Segoe UI" pitchFamily="34" charset="0"/>
                </a:rPr>
                <a:t>R:0 G:24 B:143</a:t>
              </a:r>
            </a:p>
          </p:txBody>
        </p:sp>
        <p:sp>
          <p:nvSpPr>
            <p:cNvPr id="20" name="Rectangle 19"/>
            <p:cNvSpPr/>
            <p:nvPr userDrawn="1"/>
          </p:nvSpPr>
          <p:spPr bwMode="auto">
            <a:xfrm rot="5400000">
              <a:off x="12328887" y="5187118"/>
              <a:ext cx="869930" cy="289766"/>
            </a:xfrm>
            <a:prstGeom prst="rect">
              <a:avLst/>
            </a:prstGeom>
            <a:solidFill>
              <a:srgbClr val="107C1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r>
                <a:rPr kumimoji="0" lang="en-US" sz="490" b="1" i="0" u="none" strike="noStrike" kern="1200" cap="none" spc="0" normalizeH="0" baseline="0" noProof="0" dirty="0">
                  <a:ln>
                    <a:noFill/>
                  </a:ln>
                  <a:gradFill>
                    <a:gsLst>
                      <a:gs pos="0">
                        <a:srgbClr val="FFFFFF"/>
                      </a:gs>
                      <a:gs pos="100000">
                        <a:srgbClr val="FFFFFF"/>
                      </a:gs>
                    </a:gsLst>
                    <a:lin ang="5400000" scaled="0"/>
                  </a:gradFill>
                  <a:effectLst/>
                  <a:uLnTx/>
                  <a:uFillTx/>
                  <a:latin typeface="+mn-lt"/>
                  <a:ea typeface="Segoe UI" pitchFamily="34" charset="0"/>
                  <a:cs typeface="Segoe UI" pitchFamily="34" charset="0"/>
                </a:rPr>
                <a:t>Green</a:t>
              </a:r>
            </a:p>
            <a:p>
              <a:pPr marL="0" marR="0" lvl="0" indent="0" algn="l" defTabSz="913927"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2092">
                        <a:srgbClr val="F8F8F8"/>
                      </a:gs>
                      <a:gs pos="10042">
                        <a:srgbClr val="F8F8F8"/>
                      </a:gs>
                    </a:gsLst>
                    <a:lin ang="5400000" scaled="0"/>
                  </a:gradFill>
                  <a:effectLst/>
                  <a:uLnTx/>
                  <a:uFillTx/>
                  <a:ea typeface="Segoe UI" pitchFamily="34" charset="0"/>
                  <a:cs typeface="Segoe UI" pitchFamily="34" charset="0"/>
                </a:rPr>
                <a:t>R:16 G:124 B:16</a:t>
              </a:r>
            </a:p>
          </p:txBody>
        </p:sp>
        <p:sp>
          <p:nvSpPr>
            <p:cNvPr id="21" name="Rectangle 20"/>
            <p:cNvSpPr/>
            <p:nvPr userDrawn="1"/>
          </p:nvSpPr>
          <p:spPr bwMode="auto">
            <a:xfrm rot="5400000">
              <a:off x="12328886" y="3353996"/>
              <a:ext cx="869930" cy="289766"/>
            </a:xfrm>
            <a:prstGeom prst="rect">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0" bIns="0" numCol="1" spcCol="0" rtlCol="0" fromWordArt="0" anchor="t" anchorCtr="0" forceAA="0" compatLnSpc="1">
              <a:prstTxWarp prst="textNoShape">
                <a:avLst/>
              </a:prstTxWarp>
              <a:noAutofit/>
            </a:bodyPr>
            <a:lstStyle/>
            <a:p>
              <a:pPr marL="0" marR="0" lvl="0" indent="0" algn="l" defTabSz="913927" rtl="0" eaLnBrk="1" fontAlgn="base" latinLnBrk="0" hangingPunct="1">
                <a:lnSpc>
                  <a:spcPct val="100000"/>
                </a:lnSpc>
                <a:spcBef>
                  <a:spcPct val="0"/>
                </a:spcBef>
                <a:spcAft>
                  <a:spcPct val="0"/>
                </a:spcAft>
                <a:buClrTx/>
                <a:buSzTx/>
                <a:buFontTx/>
                <a:buNone/>
                <a:tabLst/>
                <a:defRPr/>
              </a:pPr>
              <a:r>
                <a:rPr kumimoji="0" lang="en-US" sz="490" b="1" i="0" u="none" strike="noStrike" kern="1200" cap="none" spc="0" normalizeH="0" baseline="0" noProof="0" dirty="0">
                  <a:ln>
                    <a:noFill/>
                  </a:ln>
                  <a:gradFill>
                    <a:gsLst>
                      <a:gs pos="66272">
                        <a:srgbClr val="000000"/>
                      </a:gs>
                      <a:gs pos="44000">
                        <a:srgbClr val="000000"/>
                      </a:gs>
                    </a:gsLst>
                    <a:lin ang="5400000" scaled="1"/>
                  </a:gradFill>
                  <a:effectLst/>
                  <a:uLnTx/>
                  <a:uFillTx/>
                  <a:latin typeface="+mn-lt"/>
                  <a:ea typeface="Segoe UI" pitchFamily="34" charset="0"/>
                  <a:cs typeface="Segoe UI" pitchFamily="34" charset="0"/>
                </a:rPr>
                <a:t>Light Blue</a:t>
              </a:r>
            </a:p>
            <a:p>
              <a:pPr marL="0" marR="0" lvl="0" indent="0" algn="l" defTabSz="913927" eaLnBrk="1" fontAlgn="base" latinLnBrk="0" hangingPunct="1">
                <a:lnSpc>
                  <a:spcPct val="100000"/>
                </a:lnSpc>
                <a:spcBef>
                  <a:spcPct val="0"/>
                </a:spcBef>
                <a:spcAft>
                  <a:spcPct val="0"/>
                </a:spcAft>
                <a:buClrTx/>
                <a:buSzTx/>
                <a:buFontTx/>
                <a:buNone/>
                <a:tabLst/>
                <a:defRPr/>
              </a:pPr>
              <a:r>
                <a:rPr kumimoji="0" lang="en-US" sz="490" b="0" i="0" u="none" strike="noStrike" kern="0" cap="none" spc="0" normalizeH="0" baseline="0" noProof="0" dirty="0">
                  <a:ln>
                    <a:noFill/>
                  </a:ln>
                  <a:gradFill>
                    <a:gsLst>
                      <a:gs pos="66272">
                        <a:srgbClr val="000000"/>
                      </a:gs>
                      <a:gs pos="44000">
                        <a:srgbClr val="000000"/>
                      </a:gs>
                    </a:gsLst>
                    <a:lin ang="5400000" scaled="1"/>
                  </a:gradFill>
                  <a:effectLst/>
                  <a:uLnTx/>
                  <a:uFillTx/>
                  <a:ea typeface="Segoe UI" pitchFamily="34" charset="0"/>
                  <a:cs typeface="Segoe UI" pitchFamily="34" charset="0"/>
                </a:rPr>
                <a:t>R:0 G:188 B:242</a:t>
              </a:r>
            </a:p>
          </p:txBody>
        </p:sp>
      </p:grpSp>
    </p:spTree>
    <p:extLst>
      <p:ext uri="{BB962C8B-B14F-4D97-AF65-F5344CB8AC3E}">
        <p14:creationId xmlns:p14="http://schemas.microsoft.com/office/powerpoint/2010/main" val="872490897"/>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00000">
                <a:srgbClr val="000000"/>
              </a:gs>
              <a:gs pos="1250">
                <a:srgbClr val="000000"/>
              </a:gs>
            </a:gsLst>
            <a:lin ang="5400000" scaled="0"/>
          </a:gradFill>
          <a:effectLst/>
          <a:latin typeface="Segoe UI Light" panose="020B0502040204020203" pitchFamily="34" charset="0"/>
          <a:ea typeface="+mn-ea"/>
          <a:cs typeface="Segoe UI Light" panose="020B0502040204020203"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920" kern="1200" spc="0" baseline="0">
          <a:gradFill>
            <a:gsLst>
              <a:gs pos="1250">
                <a:srgbClr val="000000"/>
              </a:gs>
              <a:gs pos="100000">
                <a:srgbClr val="000000"/>
              </a:gs>
            </a:gsLst>
            <a:lin ang="5400000" scaled="0"/>
          </a:gradFill>
          <a:latin typeface="Segoe UI Semilight" panose="020B0402040204020203" pitchFamily="34" charset="0"/>
          <a:ea typeface="+mn-ea"/>
          <a:cs typeface="Segoe UI Semilight" panose="020B0402040204020203" pitchFamily="34" charset="0"/>
        </a:defRPr>
      </a:lvl1pPr>
      <a:lvl2pPr marL="572581" marR="0" indent="-236500" algn="l" defTabSz="91419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rgbClr val="000000"/>
              </a:gs>
              <a:gs pos="100000">
                <a:srgbClr val="000000"/>
              </a:gs>
            </a:gsLst>
            <a:lin ang="5400000" scaled="0"/>
          </a:gradFill>
          <a:latin typeface="Segoe UI Semilight" panose="020B0402040204020203" pitchFamily="34" charset="0"/>
          <a:ea typeface="+mn-ea"/>
          <a:cs typeface="Segoe UI Semilight" panose="020B0402040204020203" pitchFamily="34" charset="0"/>
        </a:defRPr>
      </a:lvl2pPr>
      <a:lvl3pPr marL="784187" marR="0" indent="-224054" algn="l" defTabSz="91419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961" kern="1200" spc="0" baseline="0">
          <a:gradFill>
            <a:gsLst>
              <a:gs pos="1250">
                <a:srgbClr val="000000"/>
              </a:gs>
              <a:gs pos="100000">
                <a:srgbClr val="000000"/>
              </a:gs>
            </a:gsLst>
            <a:lin ang="5400000" scaled="0"/>
          </a:gradFill>
          <a:latin typeface="Segoe UI Semilight" panose="020B0402040204020203" pitchFamily="34" charset="0"/>
          <a:ea typeface="+mn-ea"/>
          <a:cs typeface="Segoe UI Semilight" panose="020B0402040204020203" pitchFamily="34" charset="0"/>
        </a:defRPr>
      </a:lvl3pPr>
      <a:lvl4pPr marL="1008241" marR="0" indent="-224054" algn="l" defTabSz="91419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765" kern="1200" spc="0" baseline="0">
          <a:gradFill>
            <a:gsLst>
              <a:gs pos="1250">
                <a:srgbClr val="000000"/>
              </a:gs>
              <a:gs pos="100000">
                <a:srgbClr val="000000"/>
              </a:gs>
            </a:gsLst>
            <a:lin ang="5400000" scaled="0"/>
          </a:gradFill>
          <a:latin typeface="Segoe UI Semilight" panose="020B0402040204020203" pitchFamily="34" charset="0"/>
          <a:ea typeface="+mn-ea"/>
          <a:cs typeface="Segoe UI Semilight" panose="020B0402040204020203" pitchFamily="34" charset="0"/>
        </a:defRPr>
      </a:lvl4pPr>
      <a:lvl5pPr marL="1232294" marR="0" indent="-224054" algn="l" defTabSz="91419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1765" kern="1200" spc="0" baseline="0">
          <a:gradFill>
            <a:gsLst>
              <a:gs pos="1250">
                <a:srgbClr val="000000"/>
              </a:gs>
              <a:gs pos="100000">
                <a:srgbClr val="000000"/>
              </a:gs>
            </a:gsLst>
            <a:lin ang="5400000" scaled="0"/>
          </a:gradFill>
          <a:latin typeface="Segoe UI Semilight" panose="020B0402040204020203" pitchFamily="34" charset="0"/>
          <a:ea typeface="+mn-ea"/>
          <a:cs typeface="Segoe UI Semilight" panose="020B0402040204020203" pitchFamily="34" charset="0"/>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2.bin"/><Relationship Id="rId3" Type="http://schemas.openxmlformats.org/officeDocument/2006/relationships/notesSlide" Target="../notesSlides/notesSlide11.xml"/><Relationship Id="rId7" Type="http://schemas.openxmlformats.org/officeDocument/2006/relationships/image" Target="../media/image25.png"/><Relationship Id="rId2" Type="http://schemas.openxmlformats.org/officeDocument/2006/relationships/slideLayout" Target="../slideLayouts/slideLayout63.xml"/><Relationship Id="rId1" Type="http://schemas.openxmlformats.org/officeDocument/2006/relationships/vmlDrawing" Target="../drawings/vmlDrawing1.vml"/><Relationship Id="rId6" Type="http://schemas.openxmlformats.org/officeDocument/2006/relationships/image" Target="../media/image21.emf"/><Relationship Id="rId11" Type="http://schemas.openxmlformats.org/officeDocument/2006/relationships/image" Target="../media/image23.emf"/><Relationship Id="rId5" Type="http://schemas.openxmlformats.org/officeDocument/2006/relationships/oleObject" Target="../embeddings/oleObject1.bin"/><Relationship Id="rId10" Type="http://schemas.openxmlformats.org/officeDocument/2006/relationships/oleObject" Target="../embeddings/oleObject3.bin"/><Relationship Id="rId4" Type="http://schemas.openxmlformats.org/officeDocument/2006/relationships/image" Target="../media/image24.png"/><Relationship Id="rId9" Type="http://schemas.openxmlformats.org/officeDocument/2006/relationships/image" Target="../media/image22.emf"/></Relationships>
</file>

<file path=ppt/slides/_rels/slide12.xml.rels><?xml version="1.0" encoding="UTF-8" standalone="yes"?>
<Relationships xmlns="http://schemas.openxmlformats.org/package/2006/relationships"><Relationship Id="rId8" Type="http://schemas.openxmlformats.org/officeDocument/2006/relationships/oleObject" Target="../embeddings/oleObject6.bin"/><Relationship Id="rId3" Type="http://schemas.openxmlformats.org/officeDocument/2006/relationships/notesSlide" Target="../notesSlides/notesSlide12.xml"/><Relationship Id="rId7" Type="http://schemas.openxmlformats.org/officeDocument/2006/relationships/image" Target="../media/image27.emf"/><Relationship Id="rId2" Type="http://schemas.openxmlformats.org/officeDocument/2006/relationships/slideLayout" Target="../slideLayouts/slideLayout45.xml"/><Relationship Id="rId1" Type="http://schemas.openxmlformats.org/officeDocument/2006/relationships/vmlDrawing" Target="../drawings/vmlDrawing2.vml"/><Relationship Id="rId6" Type="http://schemas.openxmlformats.org/officeDocument/2006/relationships/oleObject" Target="../embeddings/oleObject5.bin"/><Relationship Id="rId11" Type="http://schemas.openxmlformats.org/officeDocument/2006/relationships/image" Target="../media/image29.emf"/><Relationship Id="rId5" Type="http://schemas.openxmlformats.org/officeDocument/2006/relationships/image" Target="../media/image26.emf"/><Relationship Id="rId10" Type="http://schemas.openxmlformats.org/officeDocument/2006/relationships/oleObject" Target="../embeddings/oleObject7.bin"/><Relationship Id="rId4" Type="http://schemas.openxmlformats.org/officeDocument/2006/relationships/oleObject" Target="../embeddings/oleObject4.bin"/><Relationship Id="rId9" Type="http://schemas.openxmlformats.org/officeDocument/2006/relationships/image" Target="../media/image28.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8" Type="http://schemas.openxmlformats.org/officeDocument/2006/relationships/oleObject" Target="../embeddings/oleObject10.bin"/><Relationship Id="rId13" Type="http://schemas.openxmlformats.org/officeDocument/2006/relationships/image" Target="../media/image35.emf"/><Relationship Id="rId18" Type="http://schemas.openxmlformats.org/officeDocument/2006/relationships/oleObject" Target="../embeddings/oleObject15.bin"/><Relationship Id="rId3" Type="http://schemas.openxmlformats.org/officeDocument/2006/relationships/notesSlide" Target="../notesSlides/notesSlide20.xml"/><Relationship Id="rId21" Type="http://schemas.openxmlformats.org/officeDocument/2006/relationships/image" Target="../media/image39.emf"/><Relationship Id="rId7" Type="http://schemas.openxmlformats.org/officeDocument/2006/relationships/image" Target="../media/image32.emf"/><Relationship Id="rId12" Type="http://schemas.openxmlformats.org/officeDocument/2006/relationships/oleObject" Target="../embeddings/oleObject12.bin"/><Relationship Id="rId17" Type="http://schemas.openxmlformats.org/officeDocument/2006/relationships/image" Target="../media/image37.emf"/><Relationship Id="rId25" Type="http://schemas.openxmlformats.org/officeDocument/2006/relationships/image" Target="../media/image40.emf"/><Relationship Id="rId2" Type="http://schemas.openxmlformats.org/officeDocument/2006/relationships/slideLayout" Target="../slideLayouts/slideLayout45.xml"/><Relationship Id="rId16" Type="http://schemas.openxmlformats.org/officeDocument/2006/relationships/oleObject" Target="../embeddings/oleObject14.bin"/><Relationship Id="rId20" Type="http://schemas.openxmlformats.org/officeDocument/2006/relationships/oleObject" Target="../embeddings/oleObject16.bin"/><Relationship Id="rId1" Type="http://schemas.openxmlformats.org/officeDocument/2006/relationships/vmlDrawing" Target="../drawings/vmlDrawing3.vml"/><Relationship Id="rId6" Type="http://schemas.openxmlformats.org/officeDocument/2006/relationships/oleObject" Target="../embeddings/oleObject9.bin"/><Relationship Id="rId11" Type="http://schemas.openxmlformats.org/officeDocument/2006/relationships/image" Target="../media/image34.emf"/><Relationship Id="rId24" Type="http://schemas.openxmlformats.org/officeDocument/2006/relationships/oleObject" Target="../embeddings/oleObject19.bin"/><Relationship Id="rId5" Type="http://schemas.openxmlformats.org/officeDocument/2006/relationships/image" Target="../media/image31.emf"/><Relationship Id="rId15" Type="http://schemas.openxmlformats.org/officeDocument/2006/relationships/image" Target="../media/image36.emf"/><Relationship Id="rId23" Type="http://schemas.openxmlformats.org/officeDocument/2006/relationships/oleObject" Target="../embeddings/oleObject18.bin"/><Relationship Id="rId10" Type="http://schemas.openxmlformats.org/officeDocument/2006/relationships/oleObject" Target="../embeddings/oleObject11.bin"/><Relationship Id="rId19" Type="http://schemas.openxmlformats.org/officeDocument/2006/relationships/image" Target="../media/image38.emf"/><Relationship Id="rId4" Type="http://schemas.openxmlformats.org/officeDocument/2006/relationships/oleObject" Target="../embeddings/oleObject8.bin"/><Relationship Id="rId9" Type="http://schemas.openxmlformats.org/officeDocument/2006/relationships/image" Target="../media/image33.emf"/><Relationship Id="rId14" Type="http://schemas.openxmlformats.org/officeDocument/2006/relationships/oleObject" Target="../embeddings/oleObject13.bin"/><Relationship Id="rId22" Type="http://schemas.openxmlformats.org/officeDocument/2006/relationships/oleObject" Target="../embeddings/oleObject17.bin"/></Relationships>
</file>

<file path=ppt/slides/_rels/slide21.xml.rels><?xml version="1.0" encoding="UTF-8" standalone="yes"?>
<Relationships xmlns="http://schemas.openxmlformats.org/package/2006/relationships"><Relationship Id="rId8" Type="http://schemas.openxmlformats.org/officeDocument/2006/relationships/image" Target="../media/image46.png"/><Relationship Id="rId3" Type="http://schemas.openxmlformats.org/officeDocument/2006/relationships/image" Target="../media/image41.png"/><Relationship Id="rId7" Type="http://schemas.openxmlformats.org/officeDocument/2006/relationships/image" Target="../media/image45.png"/><Relationship Id="rId2" Type="http://schemas.openxmlformats.org/officeDocument/2006/relationships/notesSlide" Target="../notesSlides/notesSlide21.xml"/><Relationship Id="rId1" Type="http://schemas.openxmlformats.org/officeDocument/2006/relationships/slideLayout" Target="../slideLayouts/slideLayout16.xml"/><Relationship Id="rId6" Type="http://schemas.openxmlformats.org/officeDocument/2006/relationships/image" Target="../media/image44.png"/><Relationship Id="rId5" Type="http://schemas.openxmlformats.org/officeDocument/2006/relationships/image" Target="../media/image43.png"/><Relationship Id="rId4" Type="http://schemas.openxmlformats.org/officeDocument/2006/relationships/image" Target="../media/image42.png"/></Relationships>
</file>

<file path=ppt/slides/_rels/slide2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2.xml"/><Relationship Id="rId1" Type="http://schemas.openxmlformats.org/officeDocument/2006/relationships/slideLayout" Target="../slideLayouts/slideLayout45.xml"/></Relationships>
</file>

<file path=ppt/slides/_rels/slide23.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23.xml"/><Relationship Id="rId1" Type="http://schemas.openxmlformats.org/officeDocument/2006/relationships/slideLayout" Target="../slideLayouts/slideLayout70.xml"/><Relationship Id="rId4" Type="http://schemas.openxmlformats.org/officeDocument/2006/relationships/image" Target="../media/image48.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5.xml"/></Relationships>
</file>

<file path=ppt/slides/_rels/slide25.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5.xml"/><Relationship Id="rId1" Type="http://schemas.openxmlformats.org/officeDocument/2006/relationships/slideLayout" Target="../slideLayouts/slideLayout45.xml"/><Relationship Id="rId5" Type="http://schemas.openxmlformats.org/officeDocument/2006/relationships/image" Target="../media/image51.jpg"/><Relationship Id="rId4" Type="http://schemas.openxmlformats.org/officeDocument/2006/relationships/image" Target="../media/image50.jpg"/></Relationships>
</file>

<file path=ppt/slides/_rels/slide26.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7.xml"/><Relationship Id="rId1" Type="http://schemas.openxmlformats.org/officeDocument/2006/relationships/slideLayout" Target="../slideLayouts/slideLayout63.xml"/></Relationships>
</file>

<file path=ppt/slides/_rels/slide28.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notesSlide" Target="../notesSlides/notesSlide28.xml"/><Relationship Id="rId1" Type="http://schemas.openxmlformats.org/officeDocument/2006/relationships/slideLayout" Target="../slideLayouts/slideLayout6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5.xml"/></Relationships>
</file>

<file path=ppt/slides/_rels/slide6.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tags" Target="../tags/tag26.xml"/><Relationship Id="rId3" Type="http://schemas.openxmlformats.org/officeDocument/2006/relationships/tags" Target="../tags/tag3.xml"/><Relationship Id="rId21" Type="http://schemas.openxmlformats.org/officeDocument/2006/relationships/tags" Target="../tags/tag21.xml"/><Relationship Id="rId34" Type="http://schemas.openxmlformats.org/officeDocument/2006/relationships/tags" Target="../tags/tag34.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5" Type="http://schemas.openxmlformats.org/officeDocument/2006/relationships/tags" Target="../tags/tag25.xml"/><Relationship Id="rId33" Type="http://schemas.openxmlformats.org/officeDocument/2006/relationships/tags" Target="../tags/tag33.xml"/><Relationship Id="rId38" Type="http://schemas.openxmlformats.org/officeDocument/2006/relationships/image" Target="../media/image17.emf"/><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tags" Target="../tags/tag20.xml"/><Relationship Id="rId29" Type="http://schemas.openxmlformats.org/officeDocument/2006/relationships/tags" Target="../tags/tag29.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24" Type="http://schemas.openxmlformats.org/officeDocument/2006/relationships/tags" Target="../tags/tag24.xml"/><Relationship Id="rId32" Type="http://schemas.openxmlformats.org/officeDocument/2006/relationships/tags" Target="../tags/tag32.xml"/><Relationship Id="rId37" Type="http://schemas.openxmlformats.org/officeDocument/2006/relationships/notesSlide" Target="../notesSlides/notesSlide6.xml"/><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tags" Target="../tags/tag23.xml"/><Relationship Id="rId28" Type="http://schemas.openxmlformats.org/officeDocument/2006/relationships/tags" Target="../tags/tag28.xml"/><Relationship Id="rId36" Type="http://schemas.openxmlformats.org/officeDocument/2006/relationships/slideLayout" Target="../slideLayouts/slideLayout94.xml"/><Relationship Id="rId10" Type="http://schemas.openxmlformats.org/officeDocument/2006/relationships/tags" Target="../tags/tag10.xml"/><Relationship Id="rId19" Type="http://schemas.openxmlformats.org/officeDocument/2006/relationships/tags" Target="../tags/tag19.xml"/><Relationship Id="rId31" Type="http://schemas.openxmlformats.org/officeDocument/2006/relationships/tags" Target="../tags/tag31.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tags" Target="../tags/tag22.xml"/><Relationship Id="rId27" Type="http://schemas.openxmlformats.org/officeDocument/2006/relationships/tags" Target="../tags/tag27.xml"/><Relationship Id="rId30" Type="http://schemas.openxmlformats.org/officeDocument/2006/relationships/tags" Target="../tags/tag30.xml"/><Relationship Id="rId35" Type="http://schemas.openxmlformats.org/officeDocument/2006/relationships/tags" Target="../tags/tag35.xml"/></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7.xml"/><Relationship Id="rId1" Type="http://schemas.openxmlformats.org/officeDocument/2006/relationships/slideLayout" Target="../slideLayouts/slideLayout59.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59.xml"/><Relationship Id="rId4" Type="http://schemas.openxmlformats.org/officeDocument/2006/relationships/image" Target="../media/image2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ED8B437-2D1D-43CC-8087-44FB4BD2A281}"/>
              </a:ext>
            </a:extLst>
          </p:cNvPr>
          <p:cNvSpPr txBox="1"/>
          <p:nvPr/>
        </p:nvSpPr>
        <p:spPr>
          <a:xfrm>
            <a:off x="740465" y="2032552"/>
            <a:ext cx="9124121" cy="1292662"/>
          </a:xfrm>
          <a:prstGeom prst="rect">
            <a:avLst/>
          </a:prstGeom>
          <a:noFill/>
        </p:spPr>
        <p:txBody>
          <a:bodyPr wrap="square" lIns="182880" tIns="146304" rIns="182880" bIns="146304" rtlCol="0">
            <a:spAutoFit/>
          </a:bodyPr>
          <a:lstStyle/>
          <a:p>
            <a:pPr>
              <a:lnSpc>
                <a:spcPct val="90000"/>
              </a:lnSpc>
              <a:spcAft>
                <a:spcPts val="600"/>
              </a:spcAft>
            </a:pPr>
            <a:r>
              <a:rPr lang="en-US" sz="3600" dirty="0">
                <a:gradFill>
                  <a:gsLst>
                    <a:gs pos="2917">
                      <a:schemeClr val="tx1"/>
                    </a:gs>
                    <a:gs pos="30000">
                      <a:schemeClr val="tx1"/>
                    </a:gs>
                  </a:gsLst>
                  <a:lin ang="5400000" scaled="0"/>
                </a:gradFill>
              </a:rPr>
              <a:t>Azure SQL Database, SQL Managed Instance</a:t>
            </a:r>
            <a:br>
              <a:rPr lang="en-US" sz="3600" dirty="0">
                <a:gradFill>
                  <a:gsLst>
                    <a:gs pos="2917">
                      <a:schemeClr val="tx1"/>
                    </a:gs>
                    <a:gs pos="30000">
                      <a:schemeClr val="tx1"/>
                    </a:gs>
                  </a:gsLst>
                  <a:lin ang="5400000" scaled="0"/>
                </a:gradFill>
              </a:rPr>
            </a:br>
            <a:r>
              <a:rPr lang="en-US" sz="3600" dirty="0">
                <a:gradFill>
                  <a:gsLst>
                    <a:gs pos="2917">
                      <a:schemeClr val="tx1"/>
                    </a:gs>
                    <a:gs pos="30000">
                      <a:schemeClr val="tx1"/>
                    </a:gs>
                  </a:gsLst>
                  <a:lin ang="5400000" scaled="0"/>
                </a:gradFill>
              </a:rPr>
              <a:t>and Azure Hybrid Benefit for SQL Server</a:t>
            </a:r>
          </a:p>
        </p:txBody>
      </p:sp>
    </p:spTree>
    <p:extLst>
      <p:ext uri="{BB962C8B-B14F-4D97-AF65-F5344CB8AC3E}">
        <p14:creationId xmlns:p14="http://schemas.microsoft.com/office/powerpoint/2010/main" val="1897784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36378" y="2198472"/>
            <a:ext cx="11653523" cy="1015663"/>
          </a:xfrm>
        </p:spPr>
        <p:txBody>
          <a:bodyPr/>
          <a:lstStyle/>
          <a:p>
            <a:r>
              <a:rPr lang="en-US" sz="6000" dirty="0">
                <a:latin typeface="Segoe UI Semibold" panose="020B0702040204020203" pitchFamily="34" charset="0"/>
                <a:cs typeface="Segoe UI Semibold" panose="020B0702040204020203" pitchFamily="34" charset="0"/>
              </a:rPr>
              <a:t>What is </a:t>
            </a:r>
            <a:r>
              <a:rPr lang="en-US" sz="6000" dirty="0">
                <a:solidFill>
                  <a:srgbClr val="FFFF00"/>
                </a:solidFill>
                <a:latin typeface="Segoe UI Semibold" panose="020B0702040204020203" pitchFamily="34" charset="0"/>
                <a:cs typeface="Segoe UI Semibold" panose="020B0702040204020203" pitchFamily="34" charset="0"/>
              </a:rPr>
              <a:t>Managed Instance</a:t>
            </a:r>
            <a:r>
              <a:rPr lang="en-US" sz="6000" dirty="0">
                <a:latin typeface="Segoe UI Semibold" panose="020B0702040204020203" pitchFamily="34" charset="0"/>
                <a:cs typeface="Segoe UI Semibold" panose="020B0702040204020203" pitchFamily="34" charset="0"/>
              </a:rPr>
              <a:t>?</a:t>
            </a:r>
          </a:p>
        </p:txBody>
      </p:sp>
    </p:spTree>
    <p:extLst>
      <p:ext uri="{BB962C8B-B14F-4D97-AF65-F5344CB8AC3E}">
        <p14:creationId xmlns:p14="http://schemas.microsoft.com/office/powerpoint/2010/main" val="1666887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EFE60F-245B-499E-B504-B2838D4A1964}"/>
              </a:ext>
            </a:extLst>
          </p:cNvPr>
          <p:cNvSpPr>
            <a:spLocks noGrp="1"/>
          </p:cNvSpPr>
          <p:nvPr>
            <p:ph type="title"/>
          </p:nvPr>
        </p:nvSpPr>
        <p:spPr>
          <a:xfrm>
            <a:off x="324465" y="334170"/>
            <a:ext cx="11381306" cy="892552"/>
          </a:xfrm>
        </p:spPr>
        <p:txBody>
          <a:bodyPr/>
          <a:lstStyle/>
          <a:p>
            <a:r>
              <a:rPr lang="en-US" sz="3137" cap="all" spc="500" dirty="0">
                <a:solidFill>
                  <a:schemeClr val="tx2"/>
                </a:solidFill>
                <a:latin typeface="Segoe UI Semilight" charset="0"/>
                <a:cs typeface="Segoe UI Semilight" charset="0"/>
              </a:rPr>
              <a:t>Why Azure SQL Managed Instance?</a:t>
            </a:r>
          </a:p>
        </p:txBody>
      </p:sp>
      <p:sp>
        <p:nvSpPr>
          <p:cNvPr id="6" name="Text Placeholder 5"/>
          <p:cNvSpPr>
            <a:spLocks noGrp="1"/>
          </p:cNvSpPr>
          <p:nvPr>
            <p:ph type="body" sz="quarter" idx="4294967295"/>
          </p:nvPr>
        </p:nvSpPr>
        <p:spPr>
          <a:xfrm>
            <a:off x="7260535" y="1486746"/>
            <a:ext cx="4931465" cy="3403306"/>
          </a:xfrm>
        </p:spPr>
        <p:txBody>
          <a:bodyPr>
            <a:normAutofit fontScale="92500" lnSpcReduction="20000"/>
          </a:bodyPr>
          <a:lstStyle/>
          <a:p>
            <a:pPr>
              <a:lnSpc>
                <a:spcPct val="150000"/>
              </a:lnSpc>
            </a:pPr>
            <a:r>
              <a:rPr lang="en-US" sz="2600" kern="0" spc="100" dirty="0">
                <a:solidFill>
                  <a:schemeClr val="tx2"/>
                </a:solidFill>
                <a:latin typeface="Segoe UI Semibold" charset="0"/>
                <a:cs typeface="Segoe UI Semibold" charset="0"/>
              </a:rPr>
              <a:t>Are your customers interested in moving to cloud?</a:t>
            </a:r>
          </a:p>
          <a:p>
            <a:pPr marL="778602" lvl="2" indent="-342900">
              <a:lnSpc>
                <a:spcPct val="120000"/>
              </a:lnSpc>
              <a:spcBef>
                <a:spcPts val="588"/>
              </a:spcBef>
            </a:pPr>
            <a:r>
              <a:rPr lang="en-US" sz="1863" kern="0" dirty="0">
                <a:solidFill>
                  <a:srgbClr val="0078D7"/>
                </a:solidFill>
                <a:latin typeface="Segoe UI Semilight" panose="020B0402040204020203" pitchFamily="34" charset="0"/>
                <a:cs typeface="Segoe UI Semilight" panose="020B0402040204020203" pitchFamily="34" charset="0"/>
              </a:rPr>
              <a:t>Want to close your data center</a:t>
            </a:r>
          </a:p>
          <a:p>
            <a:pPr marL="778602" lvl="2" indent="-342900">
              <a:lnSpc>
                <a:spcPct val="120000"/>
              </a:lnSpc>
              <a:spcBef>
                <a:spcPts val="588"/>
              </a:spcBef>
            </a:pPr>
            <a:r>
              <a:rPr lang="en-US" sz="1863" kern="0" dirty="0">
                <a:solidFill>
                  <a:srgbClr val="0078D7"/>
                </a:solidFill>
                <a:latin typeface="Segoe UI Semilight" panose="020B0402040204020203" pitchFamily="34" charset="0"/>
                <a:cs typeface="Segoe UI Semilight" panose="020B0402040204020203" pitchFamily="34" charset="0"/>
              </a:rPr>
              <a:t>Current hosting solution is high maintenance</a:t>
            </a:r>
          </a:p>
          <a:p>
            <a:pPr marL="778602" lvl="2" indent="-342900">
              <a:lnSpc>
                <a:spcPct val="120000"/>
              </a:lnSpc>
              <a:spcBef>
                <a:spcPts val="588"/>
              </a:spcBef>
            </a:pPr>
            <a:r>
              <a:rPr lang="en-US" sz="1863" kern="0" dirty="0">
                <a:solidFill>
                  <a:srgbClr val="0078D7"/>
                </a:solidFill>
                <a:latin typeface="Segoe UI Semilight" panose="020B0402040204020203" pitchFamily="34" charset="0"/>
                <a:cs typeface="Segoe UI Semilight" panose="020B0402040204020203" pitchFamily="34" charset="0"/>
              </a:rPr>
              <a:t>You’re asked to do more with less</a:t>
            </a:r>
          </a:p>
          <a:p>
            <a:pPr marL="778602" lvl="2" indent="-342900">
              <a:lnSpc>
                <a:spcPct val="120000"/>
              </a:lnSpc>
              <a:spcBef>
                <a:spcPts val="588"/>
              </a:spcBef>
            </a:pPr>
            <a:r>
              <a:rPr lang="en-US" sz="1863" kern="0" dirty="0">
                <a:solidFill>
                  <a:srgbClr val="0078D7"/>
                </a:solidFill>
                <a:latin typeface="Segoe UI Semilight" panose="020B0402040204020203" pitchFamily="34" charset="0"/>
                <a:cs typeface="Segoe UI Semilight" panose="020B0402040204020203" pitchFamily="34" charset="0"/>
              </a:rPr>
              <a:t>Want to expand your reach globally</a:t>
            </a:r>
          </a:p>
        </p:txBody>
      </p:sp>
      <p:pic>
        <p:nvPicPr>
          <p:cNvPr id="19" name="Picture 18">
            <a:extLst>
              <a:ext uri="{FF2B5EF4-FFF2-40B4-BE49-F238E27FC236}">
                <a16:creationId xmlns:a16="http://schemas.microsoft.com/office/drawing/2014/main" id="{33D9B5BA-0D5E-44A5-A8E4-882109E2F9E4}"/>
              </a:ext>
            </a:extLst>
          </p:cNvPr>
          <p:cNvPicPr>
            <a:picLocks noChangeAspect="1"/>
          </p:cNvPicPr>
          <p:nvPr/>
        </p:nvPicPr>
        <p:blipFill>
          <a:blip r:embed="rId4"/>
          <a:stretch>
            <a:fillRect/>
          </a:stretch>
        </p:blipFill>
        <p:spPr>
          <a:xfrm>
            <a:off x="4613473" y="2834526"/>
            <a:ext cx="969593" cy="2873413"/>
          </a:xfrm>
          <a:prstGeom prst="rect">
            <a:avLst/>
          </a:prstGeom>
        </p:spPr>
      </p:pic>
      <p:sp>
        <p:nvSpPr>
          <p:cNvPr id="20" name="TextBox 19"/>
          <p:cNvSpPr txBox="1"/>
          <p:nvPr/>
        </p:nvSpPr>
        <p:spPr>
          <a:xfrm>
            <a:off x="1479099" y="2669083"/>
            <a:ext cx="2939318" cy="778454"/>
          </a:xfrm>
          <a:prstGeom prst="rect">
            <a:avLst/>
          </a:prstGeom>
          <a:noFill/>
        </p:spPr>
        <p:txBody>
          <a:bodyPr wrap="none" lIns="179285" tIns="143428" rIns="179285" bIns="143428" rtlCol="0">
            <a:spAutoFit/>
          </a:bodyPr>
          <a:lstStyle/>
          <a:p>
            <a:pPr algn="ctr" defTabSz="914367">
              <a:lnSpc>
                <a:spcPct val="90000"/>
              </a:lnSpc>
              <a:spcAft>
                <a:spcPts val="588"/>
              </a:spcAft>
            </a:pPr>
            <a:r>
              <a:rPr lang="en-US" sz="1765" dirty="0">
                <a:solidFill>
                  <a:srgbClr val="737373"/>
                </a:solidFill>
                <a:latin typeface="Segoe UI"/>
              </a:rPr>
              <a:t>Managed Instance brings </a:t>
            </a:r>
            <a:br>
              <a:rPr lang="en-US" sz="1765" dirty="0">
                <a:solidFill>
                  <a:srgbClr val="737373"/>
                </a:solidFill>
                <a:latin typeface="Segoe UI"/>
              </a:rPr>
            </a:br>
            <a:r>
              <a:rPr lang="en-US" sz="1765" dirty="0">
                <a:solidFill>
                  <a:srgbClr val="737373"/>
                </a:solidFill>
                <a:latin typeface="Segoe UI"/>
              </a:rPr>
              <a:t>PaaS closer to you!</a:t>
            </a:r>
          </a:p>
        </p:txBody>
      </p:sp>
      <p:graphicFrame>
        <p:nvGraphicFramePr>
          <p:cNvPr id="4" name="Object 3">
            <a:extLst>
              <a:ext uri="{FF2B5EF4-FFF2-40B4-BE49-F238E27FC236}">
                <a16:creationId xmlns:a16="http://schemas.microsoft.com/office/drawing/2014/main" id="{8072A3D8-B8E6-4657-A60E-4C852C1B52B6}"/>
              </a:ext>
            </a:extLst>
          </p:cNvPr>
          <p:cNvGraphicFramePr>
            <a:graphicFrameLocks noChangeAspect="1"/>
          </p:cNvGraphicFramePr>
          <p:nvPr>
            <p:extLst/>
          </p:nvPr>
        </p:nvGraphicFramePr>
        <p:xfrm>
          <a:off x="3991304" y="1486746"/>
          <a:ext cx="2056869" cy="1236758"/>
        </p:xfrm>
        <a:graphic>
          <a:graphicData uri="http://schemas.openxmlformats.org/presentationml/2006/ole">
            <mc:AlternateContent xmlns:mc="http://schemas.openxmlformats.org/markup-compatibility/2006">
              <mc:Choice xmlns:v="urn:schemas-microsoft-com:vml" Requires="v">
                <p:oleObj spid="_x0000_s3158" name="CorelDRAW" r:id="rId5" imgW="1657458" imgH="1046661" progId="CorelDraw.Graphic.17">
                  <p:embed/>
                </p:oleObj>
              </mc:Choice>
              <mc:Fallback>
                <p:oleObj name="CorelDRAW" r:id="rId5" imgW="1657458" imgH="1046661" progId="CorelDraw.Graphic.17">
                  <p:embed/>
                  <p:pic>
                    <p:nvPicPr>
                      <p:cNvPr id="4" name="Object 3">
                        <a:extLst>
                          <a:ext uri="{FF2B5EF4-FFF2-40B4-BE49-F238E27FC236}">
                            <a16:creationId xmlns:a16="http://schemas.microsoft.com/office/drawing/2014/main" id="{8072A3D8-B8E6-4657-A60E-4C852C1B52B6}"/>
                          </a:ext>
                        </a:extLst>
                      </p:cNvPr>
                      <p:cNvPicPr/>
                      <p:nvPr/>
                    </p:nvPicPr>
                    <p:blipFill>
                      <a:blip r:embed="rId6"/>
                      <a:stretch>
                        <a:fillRect/>
                      </a:stretch>
                    </p:blipFill>
                    <p:spPr>
                      <a:xfrm>
                        <a:off x="3991304" y="1486746"/>
                        <a:ext cx="2056869" cy="1236758"/>
                      </a:xfrm>
                      <a:prstGeom prst="rect">
                        <a:avLst/>
                      </a:prstGeom>
                    </p:spPr>
                  </p:pic>
                </p:oleObj>
              </mc:Fallback>
            </mc:AlternateContent>
          </a:graphicData>
        </a:graphic>
      </p:graphicFrame>
      <p:pic>
        <p:nvPicPr>
          <p:cNvPr id="13" name="Picture 12">
            <a:extLst>
              <a:ext uri="{FF2B5EF4-FFF2-40B4-BE49-F238E27FC236}">
                <a16:creationId xmlns:a16="http://schemas.microsoft.com/office/drawing/2014/main" id="{523A6D5A-A98A-4915-A800-2BC16EA722EF}"/>
              </a:ext>
            </a:extLst>
          </p:cNvPr>
          <p:cNvPicPr>
            <a:picLocks noChangeAspect="1"/>
          </p:cNvPicPr>
          <p:nvPr/>
        </p:nvPicPr>
        <p:blipFill>
          <a:blip r:embed="rId7"/>
          <a:stretch>
            <a:fillRect/>
          </a:stretch>
        </p:blipFill>
        <p:spPr>
          <a:xfrm>
            <a:off x="4740670" y="4539272"/>
            <a:ext cx="742643" cy="1130532"/>
          </a:xfrm>
          <a:prstGeom prst="rect">
            <a:avLst/>
          </a:prstGeom>
        </p:spPr>
      </p:pic>
      <p:graphicFrame>
        <p:nvGraphicFramePr>
          <p:cNvPr id="7" name="Object 6">
            <a:extLst>
              <a:ext uri="{FF2B5EF4-FFF2-40B4-BE49-F238E27FC236}">
                <a16:creationId xmlns:a16="http://schemas.microsoft.com/office/drawing/2014/main" id="{EE423D0C-FC71-4235-96BC-E6FADA7A3D5C}"/>
              </a:ext>
            </a:extLst>
          </p:cNvPr>
          <p:cNvGraphicFramePr>
            <a:graphicFrameLocks noChangeAspect="1"/>
          </p:cNvGraphicFramePr>
          <p:nvPr>
            <p:extLst/>
          </p:nvPr>
        </p:nvGraphicFramePr>
        <p:xfrm>
          <a:off x="4647474" y="5716772"/>
          <a:ext cx="1027707" cy="1004386"/>
        </p:xfrm>
        <a:graphic>
          <a:graphicData uri="http://schemas.openxmlformats.org/presentationml/2006/ole">
            <mc:AlternateContent xmlns:mc="http://schemas.openxmlformats.org/markup-compatibility/2006">
              <mc:Choice xmlns:v="urn:schemas-microsoft-com:vml" Requires="v">
                <p:oleObj spid="_x0000_s3159" name="CorelDRAW" r:id="rId8" imgW="365964" imgH="376374" progId="CorelDraw.Graphic.17">
                  <p:embed/>
                </p:oleObj>
              </mc:Choice>
              <mc:Fallback>
                <p:oleObj name="CorelDRAW" r:id="rId8" imgW="365964" imgH="376374" progId="CorelDraw.Graphic.17">
                  <p:embed/>
                  <p:pic>
                    <p:nvPicPr>
                      <p:cNvPr id="7" name="Object 6">
                        <a:extLst>
                          <a:ext uri="{FF2B5EF4-FFF2-40B4-BE49-F238E27FC236}">
                            <a16:creationId xmlns:a16="http://schemas.microsoft.com/office/drawing/2014/main" id="{EE423D0C-FC71-4235-96BC-E6FADA7A3D5C}"/>
                          </a:ext>
                        </a:extLst>
                      </p:cNvPr>
                      <p:cNvPicPr/>
                      <p:nvPr/>
                    </p:nvPicPr>
                    <p:blipFill>
                      <a:blip r:embed="rId9"/>
                      <a:stretch>
                        <a:fillRect/>
                      </a:stretch>
                    </p:blipFill>
                    <p:spPr>
                      <a:xfrm>
                        <a:off x="4647474" y="5716772"/>
                        <a:ext cx="1027707" cy="1004386"/>
                      </a:xfrm>
                      <a:prstGeom prst="rect">
                        <a:avLst/>
                      </a:prstGeom>
                    </p:spPr>
                  </p:pic>
                </p:oleObj>
              </mc:Fallback>
            </mc:AlternateContent>
          </a:graphicData>
        </a:graphic>
      </p:graphicFrame>
      <p:sp>
        <p:nvSpPr>
          <p:cNvPr id="25" name="Speech Bubble: Oval 24">
            <a:extLst>
              <a:ext uri="{FF2B5EF4-FFF2-40B4-BE49-F238E27FC236}">
                <a16:creationId xmlns:a16="http://schemas.microsoft.com/office/drawing/2014/main" id="{C2C0B106-A98A-4777-B209-029CB4732618}"/>
              </a:ext>
            </a:extLst>
          </p:cNvPr>
          <p:cNvSpPr/>
          <p:nvPr/>
        </p:nvSpPr>
        <p:spPr bwMode="auto">
          <a:xfrm flipH="1">
            <a:off x="1335378" y="3628092"/>
            <a:ext cx="1632463" cy="1329907"/>
          </a:xfrm>
          <a:prstGeom prst="wedgeEllipseCallout">
            <a:avLst>
              <a:gd name="adj1" fmla="val -40665"/>
              <a:gd name="adj2" fmla="val 59601"/>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ctr" anchorCtr="0" forceAA="0" compatLnSpc="1">
            <a:prstTxWarp prst="textNoShape">
              <a:avLst/>
            </a:prstTxWarp>
            <a:noAutofit/>
          </a:bodyPr>
          <a:lstStyle/>
          <a:p>
            <a:pPr algn="ctr" defTabSz="914102" fontAlgn="base">
              <a:lnSpc>
                <a:spcPct val="90000"/>
              </a:lnSpc>
              <a:spcBef>
                <a:spcPct val="0"/>
              </a:spcBef>
              <a:spcAft>
                <a:spcPct val="0"/>
              </a:spcAft>
            </a:pPr>
            <a:r>
              <a:rPr lang="en-US" sz="5294" b="1" dirty="0">
                <a:solidFill>
                  <a:srgbClr val="BAD80A"/>
                </a:solidFill>
                <a:latin typeface="Segoe UI" panose="020B0502040204020203" pitchFamily="34" charset="0"/>
                <a:ea typeface="Segoe UI" panose="020B0502040204020203" pitchFamily="34" charset="0"/>
                <a:cs typeface="Segoe UI" panose="020B0502040204020203" pitchFamily="34" charset="0"/>
              </a:rPr>
              <a:t>???</a:t>
            </a:r>
          </a:p>
        </p:txBody>
      </p:sp>
      <p:graphicFrame>
        <p:nvGraphicFramePr>
          <p:cNvPr id="14" name="Object 13">
            <a:extLst>
              <a:ext uri="{FF2B5EF4-FFF2-40B4-BE49-F238E27FC236}">
                <a16:creationId xmlns:a16="http://schemas.microsoft.com/office/drawing/2014/main" id="{CF7C7770-E331-4DC8-9B6A-B25CA9F839B2}"/>
              </a:ext>
            </a:extLst>
          </p:cNvPr>
          <p:cNvGraphicFramePr>
            <a:graphicFrameLocks noChangeAspect="1"/>
          </p:cNvGraphicFramePr>
          <p:nvPr>
            <p:extLst/>
          </p:nvPr>
        </p:nvGraphicFramePr>
        <p:xfrm>
          <a:off x="2311278" y="5138554"/>
          <a:ext cx="1544088" cy="1467957"/>
        </p:xfrm>
        <a:graphic>
          <a:graphicData uri="http://schemas.openxmlformats.org/presentationml/2006/ole">
            <mc:AlternateContent xmlns:mc="http://schemas.openxmlformats.org/markup-compatibility/2006">
              <mc:Choice xmlns:v="urn:schemas-microsoft-com:vml" Requires="v">
                <p:oleObj spid="_x0000_s3160" name="CorelDRAW" r:id="rId10" imgW="809124" imgH="808672" progId="CorelDraw.Graphic.17">
                  <p:embed/>
                </p:oleObj>
              </mc:Choice>
              <mc:Fallback>
                <p:oleObj name="CorelDRAW" r:id="rId10" imgW="809124" imgH="808672" progId="CorelDraw.Graphic.17">
                  <p:embed/>
                  <p:pic>
                    <p:nvPicPr>
                      <p:cNvPr id="14" name="Object 13">
                        <a:extLst>
                          <a:ext uri="{FF2B5EF4-FFF2-40B4-BE49-F238E27FC236}">
                            <a16:creationId xmlns:a16="http://schemas.microsoft.com/office/drawing/2014/main" id="{CF7C7770-E331-4DC8-9B6A-B25CA9F839B2}"/>
                          </a:ext>
                        </a:extLst>
                      </p:cNvPr>
                      <p:cNvPicPr/>
                      <p:nvPr/>
                    </p:nvPicPr>
                    <p:blipFill>
                      <a:blip r:embed="rId11"/>
                      <a:stretch>
                        <a:fillRect/>
                      </a:stretch>
                    </p:blipFill>
                    <p:spPr>
                      <a:xfrm>
                        <a:off x="2311278" y="5138554"/>
                        <a:ext cx="1544088" cy="1467957"/>
                      </a:xfrm>
                      <a:prstGeom prst="rect">
                        <a:avLst/>
                      </a:prstGeom>
                    </p:spPr>
                  </p:pic>
                </p:oleObj>
              </mc:Fallback>
            </mc:AlternateContent>
          </a:graphicData>
        </a:graphic>
      </p:graphicFrame>
      <p:sp>
        <p:nvSpPr>
          <p:cNvPr id="10" name="Text Placeholder 5">
            <a:extLst>
              <a:ext uri="{FF2B5EF4-FFF2-40B4-BE49-F238E27FC236}">
                <a16:creationId xmlns:a16="http://schemas.microsoft.com/office/drawing/2014/main" id="{C3454694-1495-4237-9484-F5F0D385C65A}"/>
              </a:ext>
            </a:extLst>
          </p:cNvPr>
          <p:cNvSpPr txBox="1">
            <a:spLocks/>
          </p:cNvSpPr>
          <p:nvPr/>
        </p:nvSpPr>
        <p:spPr>
          <a:xfrm>
            <a:off x="4268631" y="1896674"/>
            <a:ext cx="4623182" cy="5588898"/>
          </a:xfrm>
          <a:prstGeom prst="rect">
            <a:avLst/>
          </a:prstGeom>
        </p:spPr>
        <p:txBody>
          <a:bodyPr vert="horz" wrap="square" lIns="143428" tIns="89642" rIns="143428" bIns="89642" rtlCol="0">
            <a:normAutofit/>
          </a:bodyPr>
          <a:lstStyle>
            <a:lvl1pPr marL="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3600" kern="1200" spc="0" baseline="0">
                <a:gradFill>
                  <a:gsLst>
                    <a:gs pos="1250">
                      <a:schemeClr val="tx1"/>
                    </a:gs>
                    <a:gs pos="100000">
                      <a:schemeClr val="tx1"/>
                    </a:gs>
                  </a:gsLst>
                  <a:lin ang="5400000" scaled="0"/>
                </a:gradFill>
                <a:latin typeface="+mj-lt"/>
                <a:ea typeface="+mn-ea"/>
                <a:cs typeface="+mn-cs"/>
              </a:defRPr>
            </a:lvl1pPr>
            <a:lvl2pPr marL="2286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mn-cs"/>
              </a:defRPr>
            </a:lvl2pPr>
            <a:lvl3pPr marL="4572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400" kern="1200" spc="0" baseline="0">
                <a:gradFill>
                  <a:gsLst>
                    <a:gs pos="1250">
                      <a:schemeClr val="tx1"/>
                    </a:gs>
                    <a:gs pos="100000">
                      <a:schemeClr val="tx1"/>
                    </a:gs>
                  </a:gsLst>
                  <a:lin ang="5400000" scaled="0"/>
                </a:gradFill>
                <a:latin typeface="+mn-lt"/>
                <a:ea typeface="+mn-ea"/>
                <a:cs typeface="+mn-cs"/>
              </a:defRPr>
            </a:lvl3pPr>
            <a:lvl4pPr marL="6858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4pPr>
            <a:lvl5pPr marL="914400" marR="0" indent="0" algn="l" defTabSz="932742" rtl="0" eaLnBrk="1" fontAlgn="auto" latinLnBrk="0" hangingPunct="1">
              <a:lnSpc>
                <a:spcPct val="90000"/>
              </a:lnSpc>
              <a:spcBef>
                <a:spcPct val="20000"/>
              </a:spcBef>
              <a:spcAft>
                <a:spcPts val="0"/>
              </a:spcAft>
              <a:buClrTx/>
              <a:buSzPct val="90000"/>
              <a:buFont typeface="Wingdings" panose="05000000000000000000" pitchFamily="2" charset="2"/>
              <a:buNone/>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defTabSz="914367">
              <a:lnSpc>
                <a:spcPct val="150000"/>
              </a:lnSpc>
            </a:pPr>
            <a:r>
              <a:rPr lang="en-US" sz="3529" dirty="0">
                <a:solidFill>
                  <a:srgbClr val="D2D2D2">
                    <a:lumMod val="50000"/>
                  </a:srgbClr>
                </a:solidFill>
                <a:latin typeface="Segoe UI Light"/>
              </a:rPr>
              <a:t> </a:t>
            </a:r>
          </a:p>
          <a:p>
            <a:pPr defTabSz="914367">
              <a:lnSpc>
                <a:spcPct val="150000"/>
              </a:lnSpc>
            </a:pPr>
            <a:endParaRPr lang="en-US" sz="3529" dirty="0">
              <a:solidFill>
                <a:srgbClr val="D2D2D2">
                  <a:lumMod val="50000"/>
                </a:srgbClr>
              </a:solidFill>
              <a:latin typeface="Segoe UI Light"/>
            </a:endParaRPr>
          </a:p>
        </p:txBody>
      </p:sp>
      <p:sp>
        <p:nvSpPr>
          <p:cNvPr id="12" name="Text Placeholder 5">
            <a:extLst>
              <a:ext uri="{FF2B5EF4-FFF2-40B4-BE49-F238E27FC236}">
                <a16:creationId xmlns:a16="http://schemas.microsoft.com/office/drawing/2014/main" id="{7EA598A8-505D-415D-9306-3C2DD519DC1A}"/>
              </a:ext>
            </a:extLst>
          </p:cNvPr>
          <p:cNvSpPr txBox="1">
            <a:spLocks/>
          </p:cNvSpPr>
          <p:nvPr/>
        </p:nvSpPr>
        <p:spPr>
          <a:xfrm>
            <a:off x="7307924" y="4792206"/>
            <a:ext cx="4931465" cy="1535596"/>
          </a:xfrm>
          <a:prstGeom prst="rect">
            <a:avLst/>
          </a:prstGeom>
        </p:spPr>
        <p:txBody>
          <a:bodyPr vert="horz" wrap="square" lIns="146304" tIns="91440" rIns="146304" bIns="91440" rtlCol="0">
            <a:normAutofit fontScale="85000" lnSpcReduction="20000"/>
          </a:bodyPr>
          <a:lstStyle>
            <a:lvl1pPr marL="336080" marR="0" indent="-336080"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
                <a:srgbClr val="0078D7"/>
              </a:buClr>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a:lnSpc>
                <a:spcPct val="150000"/>
              </a:lnSpc>
            </a:pPr>
            <a:r>
              <a:rPr lang="en-US" sz="2600" kern="0" spc="100" dirty="0">
                <a:solidFill>
                  <a:schemeClr val="tx2"/>
                </a:solidFill>
                <a:latin typeface="Segoe UI Semibold" charset="0"/>
                <a:cs typeface="Segoe UI Semibold" charset="0"/>
              </a:rPr>
              <a:t>Do your customer want to avoid app rewrites but still benefit from PaaS?</a:t>
            </a:r>
          </a:p>
        </p:txBody>
      </p:sp>
    </p:spTree>
    <p:extLst>
      <p:ext uri="{BB962C8B-B14F-4D97-AF65-F5344CB8AC3E}">
        <p14:creationId xmlns:p14="http://schemas.microsoft.com/office/powerpoint/2010/main" val="388756234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42" presetClass="path" presetSubtype="0" accel="50000" decel="50000" fill="hold" nodeType="withEffect">
                                  <p:stCondLst>
                                    <p:cond delay="0"/>
                                  </p:stCondLst>
                                  <p:childTnLst>
                                    <p:animMotion origin="layout" path="M 0 0 L 0 0.25 E" pathEditMode="relative" ptsTypes="">
                                      <p:cBhvr>
                                        <p:cTn id="14" dur="2000" fill="hold"/>
                                        <p:tgtEl>
                                          <p:spTgt spid="4"/>
                                        </p:tgtEl>
                                        <p:attrNameLst>
                                          <p:attrName>ppt_x</p:attrName>
                                          <p:attrName>ppt_y</p:attrName>
                                        </p:attrNameLst>
                                      </p:cBhvr>
                                    </p:animMotion>
                                  </p:childTnLst>
                                </p:cTn>
                              </p:par>
                              <p:par>
                                <p:cTn id="15" presetID="1" presetClass="exit" presetSubtype="0" fill="hold" nodeType="withEffect">
                                  <p:stCondLst>
                                    <p:cond delay="0"/>
                                  </p:stCondLst>
                                  <p:childTnLst>
                                    <p:set>
                                      <p:cBhvr>
                                        <p:cTn id="16" dur="1" fill="hold">
                                          <p:stCondLst>
                                            <p:cond delay="0"/>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1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8643" y="130987"/>
            <a:ext cx="11655840" cy="899537"/>
          </a:xfrm>
        </p:spPr>
        <p:txBody>
          <a:bodyPr/>
          <a:lstStyle/>
          <a:p>
            <a:r>
              <a:rPr lang="en-US" sz="3137" cap="all" spc="500" dirty="0">
                <a:solidFill>
                  <a:schemeClr val="bg1"/>
                </a:solidFill>
                <a:latin typeface="Segoe UI Semilight" charset="0"/>
                <a:cs typeface="Segoe UI Semilight" charset="0"/>
              </a:rPr>
              <a:t>What is SQL Database Managed Instance?</a:t>
            </a:r>
          </a:p>
        </p:txBody>
      </p:sp>
      <p:grpSp>
        <p:nvGrpSpPr>
          <p:cNvPr id="17" name="Group 16"/>
          <p:cNvGrpSpPr/>
          <p:nvPr/>
        </p:nvGrpSpPr>
        <p:grpSpPr>
          <a:xfrm>
            <a:off x="1863057" y="3297802"/>
            <a:ext cx="2669186" cy="3207359"/>
            <a:chOff x="244978" y="3482920"/>
            <a:chExt cx="2722709" cy="3271674"/>
          </a:xfrm>
        </p:grpSpPr>
        <p:sp>
          <p:nvSpPr>
            <p:cNvPr id="11" name="Freeform: Shape 10"/>
            <p:cNvSpPr/>
            <p:nvPr/>
          </p:nvSpPr>
          <p:spPr>
            <a:xfrm>
              <a:off x="244978" y="3482920"/>
              <a:ext cx="2722709" cy="874544"/>
            </a:xfrm>
            <a:custGeom>
              <a:avLst/>
              <a:gdLst>
                <a:gd name="connsiteX0" fmla="*/ 0 w 2526158"/>
                <a:gd name="connsiteY0" fmla="*/ 0 h 930647"/>
                <a:gd name="connsiteX1" fmla="*/ 2526158 w 2526158"/>
                <a:gd name="connsiteY1" fmla="*/ 0 h 930647"/>
                <a:gd name="connsiteX2" fmla="*/ 2526158 w 2526158"/>
                <a:gd name="connsiteY2" fmla="*/ 930647 h 930647"/>
                <a:gd name="connsiteX3" fmla="*/ 0 w 2526158"/>
                <a:gd name="connsiteY3" fmla="*/ 930647 h 930647"/>
                <a:gd name="connsiteX4" fmla="*/ 0 w 2526158"/>
                <a:gd name="connsiteY4" fmla="*/ 0 h 93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6158" h="930647">
                  <a:moveTo>
                    <a:pt x="0" y="0"/>
                  </a:moveTo>
                  <a:lnTo>
                    <a:pt x="2526158" y="0"/>
                  </a:lnTo>
                  <a:lnTo>
                    <a:pt x="2526158" y="930647"/>
                  </a:lnTo>
                  <a:lnTo>
                    <a:pt x="0" y="930647"/>
                  </a:lnTo>
                  <a:lnTo>
                    <a:pt x="0" y="0"/>
                  </a:lnTo>
                  <a:close/>
                </a:path>
              </a:pathLst>
            </a:custGeom>
            <a:ln>
              <a:noFill/>
            </a:ln>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67333" tIns="95619" rIns="167333" bIns="95619" numCol="1" spcCol="1270" anchor="ctr" anchorCtr="0">
              <a:noAutofit/>
            </a:bodyPr>
            <a:lstStyle/>
            <a:p>
              <a:pPr algn="ctr" defTabSz="1045784">
                <a:lnSpc>
                  <a:spcPct val="90000"/>
                </a:lnSpc>
                <a:spcBef>
                  <a:spcPct val="0"/>
                </a:spcBef>
                <a:spcAft>
                  <a:spcPct val="35000"/>
                </a:spcAft>
              </a:pPr>
              <a:r>
                <a:rPr lang="en-US" sz="1961" dirty="0">
                  <a:solidFill>
                    <a:srgbClr val="FFFFFF"/>
                  </a:solidFill>
                  <a:latin typeface="Segoe UI"/>
                </a:rPr>
                <a:t>Unmatched app compatibility</a:t>
              </a:r>
            </a:p>
          </p:txBody>
        </p:sp>
        <p:sp>
          <p:nvSpPr>
            <p:cNvPr id="12" name="Freeform: Shape 11"/>
            <p:cNvSpPr/>
            <p:nvPr/>
          </p:nvSpPr>
          <p:spPr>
            <a:xfrm>
              <a:off x="244978" y="4413567"/>
              <a:ext cx="2722709" cy="2341027"/>
            </a:xfrm>
            <a:custGeom>
              <a:avLst/>
              <a:gdLst>
                <a:gd name="connsiteX0" fmla="*/ 0 w 2526158"/>
                <a:gd name="connsiteY0" fmla="*/ 0 h 2174040"/>
                <a:gd name="connsiteX1" fmla="*/ 2526158 w 2526158"/>
                <a:gd name="connsiteY1" fmla="*/ 0 h 2174040"/>
                <a:gd name="connsiteX2" fmla="*/ 2526158 w 2526158"/>
                <a:gd name="connsiteY2" fmla="*/ 2174040 h 2174040"/>
                <a:gd name="connsiteX3" fmla="*/ 0 w 2526158"/>
                <a:gd name="connsiteY3" fmla="*/ 2174040 h 2174040"/>
                <a:gd name="connsiteX4" fmla="*/ 0 w 2526158"/>
                <a:gd name="connsiteY4" fmla="*/ 0 h 2174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6158" h="2174040">
                  <a:moveTo>
                    <a:pt x="0" y="0"/>
                  </a:moveTo>
                  <a:lnTo>
                    <a:pt x="2526158" y="0"/>
                  </a:lnTo>
                  <a:lnTo>
                    <a:pt x="2526158" y="2174040"/>
                  </a:lnTo>
                  <a:lnTo>
                    <a:pt x="0" y="2174040"/>
                  </a:lnTo>
                  <a:lnTo>
                    <a:pt x="0" y="0"/>
                  </a:lnTo>
                  <a:close/>
                </a:path>
              </a:pathLst>
            </a:custGeom>
            <a:noFill/>
            <a:ln>
              <a:solidFill>
                <a:schemeClr val="tx2"/>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25499" tIns="125499" rIns="167333" bIns="188249" numCol="1" spcCol="1270" anchor="t" anchorCtr="0">
              <a:noAutofit/>
            </a:bodyPr>
            <a:lstStyle/>
            <a:p>
              <a:pPr marL="0" lvl="1" defTabSz="1045784">
                <a:lnSpc>
                  <a:spcPct val="150000"/>
                </a:lnSpc>
                <a:spcBef>
                  <a:spcPct val="0"/>
                </a:spcBef>
                <a:spcAft>
                  <a:spcPct val="15000"/>
                </a:spcAft>
              </a:pPr>
              <a:r>
                <a:rPr lang="en-US" sz="1765" dirty="0">
                  <a:solidFill>
                    <a:srgbClr val="0078D7"/>
                  </a:solidFill>
                  <a:latin typeface="Segoe UI"/>
                </a:rPr>
                <a:t>Fully-fledged SQL instance with nearly 100% compat with on-prem</a:t>
              </a:r>
            </a:p>
          </p:txBody>
        </p:sp>
      </p:grpSp>
      <p:grpSp>
        <p:nvGrpSpPr>
          <p:cNvPr id="18" name="Group 17"/>
          <p:cNvGrpSpPr/>
          <p:nvPr/>
        </p:nvGrpSpPr>
        <p:grpSpPr>
          <a:xfrm>
            <a:off x="4567030" y="3297802"/>
            <a:ext cx="2792896" cy="3207359"/>
            <a:chOff x="3124800" y="3482920"/>
            <a:chExt cx="2526158" cy="3104687"/>
          </a:xfrm>
        </p:grpSpPr>
        <p:sp>
          <p:nvSpPr>
            <p:cNvPr id="13" name="Freeform: Shape 12"/>
            <p:cNvSpPr/>
            <p:nvPr/>
          </p:nvSpPr>
          <p:spPr>
            <a:xfrm>
              <a:off x="3124800" y="3482920"/>
              <a:ext cx="2526158" cy="829907"/>
            </a:xfrm>
            <a:custGeom>
              <a:avLst/>
              <a:gdLst>
                <a:gd name="connsiteX0" fmla="*/ 0 w 2526158"/>
                <a:gd name="connsiteY0" fmla="*/ 0 h 930647"/>
                <a:gd name="connsiteX1" fmla="*/ 2526158 w 2526158"/>
                <a:gd name="connsiteY1" fmla="*/ 0 h 930647"/>
                <a:gd name="connsiteX2" fmla="*/ 2526158 w 2526158"/>
                <a:gd name="connsiteY2" fmla="*/ 930647 h 930647"/>
                <a:gd name="connsiteX3" fmla="*/ 0 w 2526158"/>
                <a:gd name="connsiteY3" fmla="*/ 930647 h 930647"/>
                <a:gd name="connsiteX4" fmla="*/ 0 w 2526158"/>
                <a:gd name="connsiteY4" fmla="*/ 0 h 93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6158" h="930647">
                  <a:moveTo>
                    <a:pt x="0" y="0"/>
                  </a:moveTo>
                  <a:lnTo>
                    <a:pt x="2526158" y="0"/>
                  </a:lnTo>
                  <a:lnTo>
                    <a:pt x="2526158" y="930647"/>
                  </a:lnTo>
                  <a:lnTo>
                    <a:pt x="0" y="930647"/>
                  </a:lnTo>
                  <a:lnTo>
                    <a:pt x="0" y="0"/>
                  </a:lnTo>
                  <a:close/>
                </a:path>
              </a:pathLst>
            </a:custGeom>
            <a:solidFill>
              <a:schemeClr val="accent2"/>
            </a:solidFill>
            <a:ln>
              <a:noFill/>
            </a:ln>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167333" tIns="95619" rIns="167333" bIns="95619" numCol="1" spcCol="1270" anchor="ctr" anchorCtr="0">
              <a:noAutofit/>
            </a:bodyPr>
            <a:lstStyle/>
            <a:p>
              <a:pPr algn="ctr" defTabSz="1045784">
                <a:lnSpc>
                  <a:spcPct val="90000"/>
                </a:lnSpc>
                <a:spcBef>
                  <a:spcPct val="0"/>
                </a:spcBef>
                <a:spcAft>
                  <a:spcPct val="35000"/>
                </a:spcAft>
              </a:pPr>
              <a:r>
                <a:rPr lang="en-US" sz="1961" dirty="0">
                  <a:solidFill>
                    <a:srgbClr val="FFFFFF"/>
                  </a:solidFill>
                  <a:latin typeface="Segoe UI"/>
                </a:rPr>
                <a:t>Unmatched PaaS capabilities</a:t>
              </a:r>
            </a:p>
          </p:txBody>
        </p:sp>
        <p:sp>
          <p:nvSpPr>
            <p:cNvPr id="14" name="Freeform: Shape 13"/>
            <p:cNvSpPr/>
            <p:nvPr/>
          </p:nvSpPr>
          <p:spPr>
            <a:xfrm>
              <a:off x="3124800" y="4352591"/>
              <a:ext cx="2526158" cy="2235016"/>
            </a:xfrm>
            <a:custGeom>
              <a:avLst/>
              <a:gdLst>
                <a:gd name="connsiteX0" fmla="*/ 0 w 2526158"/>
                <a:gd name="connsiteY0" fmla="*/ 0 h 2174040"/>
                <a:gd name="connsiteX1" fmla="*/ 2526158 w 2526158"/>
                <a:gd name="connsiteY1" fmla="*/ 0 h 2174040"/>
                <a:gd name="connsiteX2" fmla="*/ 2526158 w 2526158"/>
                <a:gd name="connsiteY2" fmla="*/ 2174040 h 2174040"/>
                <a:gd name="connsiteX3" fmla="*/ 0 w 2526158"/>
                <a:gd name="connsiteY3" fmla="*/ 2174040 h 2174040"/>
                <a:gd name="connsiteX4" fmla="*/ 0 w 2526158"/>
                <a:gd name="connsiteY4" fmla="*/ 0 h 2174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6158" h="2174040">
                  <a:moveTo>
                    <a:pt x="0" y="0"/>
                  </a:moveTo>
                  <a:lnTo>
                    <a:pt x="2526158" y="0"/>
                  </a:lnTo>
                  <a:lnTo>
                    <a:pt x="2526158" y="2174040"/>
                  </a:lnTo>
                  <a:lnTo>
                    <a:pt x="0" y="2174040"/>
                  </a:lnTo>
                  <a:lnTo>
                    <a:pt x="0" y="0"/>
                  </a:lnTo>
                  <a:close/>
                </a:path>
              </a:pathLst>
            </a:custGeom>
            <a:noFill/>
            <a:ln>
              <a:solidFill>
                <a:srgbClr val="0078D7"/>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25499" tIns="125499" rIns="167333" bIns="188249" numCol="1" spcCol="1270" anchor="t" anchorCtr="0">
              <a:noAutofit/>
            </a:bodyPr>
            <a:lstStyle/>
            <a:p>
              <a:pPr marL="0" lvl="1" defTabSz="1045784">
                <a:lnSpc>
                  <a:spcPct val="150000"/>
                </a:lnSpc>
                <a:spcBef>
                  <a:spcPct val="0"/>
                </a:spcBef>
                <a:spcAft>
                  <a:spcPct val="15000"/>
                </a:spcAft>
              </a:pPr>
              <a:r>
                <a:rPr lang="en-US" sz="1765" dirty="0">
                  <a:solidFill>
                    <a:srgbClr val="0078D7"/>
                  </a:solidFill>
                  <a:latin typeface="Segoe UI"/>
                </a:rPr>
                <a:t>Lowest TCO + rich Azure ecosystem</a:t>
              </a:r>
            </a:p>
            <a:p>
              <a:pPr marL="0" lvl="1" defTabSz="1045784">
                <a:lnSpc>
                  <a:spcPct val="150000"/>
                </a:lnSpc>
                <a:spcBef>
                  <a:spcPct val="0"/>
                </a:spcBef>
                <a:spcAft>
                  <a:spcPct val="15000"/>
                </a:spcAft>
              </a:pPr>
              <a:r>
                <a:rPr lang="en-US" sz="1765" dirty="0">
                  <a:solidFill>
                    <a:srgbClr val="0078D7"/>
                  </a:solidFill>
                  <a:latin typeface="Segoe UI"/>
                </a:rPr>
                <a:t>Built-in automatic management</a:t>
              </a:r>
            </a:p>
            <a:p>
              <a:pPr marL="0" lvl="1" defTabSz="1045784">
                <a:lnSpc>
                  <a:spcPct val="150000"/>
                </a:lnSpc>
                <a:spcBef>
                  <a:spcPct val="0"/>
                </a:spcBef>
                <a:spcAft>
                  <a:spcPct val="15000"/>
                </a:spcAft>
              </a:pPr>
              <a:r>
                <a:rPr lang="en-US" sz="1765" dirty="0">
                  <a:solidFill>
                    <a:srgbClr val="0078D7"/>
                  </a:solidFill>
                  <a:latin typeface="Segoe UI"/>
                </a:rPr>
                <a:t>Compliance certifications</a:t>
              </a:r>
            </a:p>
          </p:txBody>
        </p:sp>
      </p:grpSp>
      <p:grpSp>
        <p:nvGrpSpPr>
          <p:cNvPr id="19" name="Group 18"/>
          <p:cNvGrpSpPr/>
          <p:nvPr/>
        </p:nvGrpSpPr>
        <p:grpSpPr>
          <a:xfrm>
            <a:off x="7434470" y="3279596"/>
            <a:ext cx="2551507" cy="3225566"/>
            <a:chOff x="6004621" y="3464349"/>
            <a:chExt cx="2526158" cy="3075869"/>
          </a:xfrm>
        </p:grpSpPr>
        <p:sp>
          <p:nvSpPr>
            <p:cNvPr id="15" name="Freeform: Shape 14"/>
            <p:cNvSpPr/>
            <p:nvPr/>
          </p:nvSpPr>
          <p:spPr>
            <a:xfrm>
              <a:off x="6004621" y="3464349"/>
              <a:ext cx="2526158" cy="834924"/>
            </a:xfrm>
            <a:custGeom>
              <a:avLst/>
              <a:gdLst>
                <a:gd name="connsiteX0" fmla="*/ 0 w 2526158"/>
                <a:gd name="connsiteY0" fmla="*/ 0 h 930647"/>
                <a:gd name="connsiteX1" fmla="*/ 2526158 w 2526158"/>
                <a:gd name="connsiteY1" fmla="*/ 0 h 930647"/>
                <a:gd name="connsiteX2" fmla="*/ 2526158 w 2526158"/>
                <a:gd name="connsiteY2" fmla="*/ 930647 h 930647"/>
                <a:gd name="connsiteX3" fmla="*/ 0 w 2526158"/>
                <a:gd name="connsiteY3" fmla="*/ 930647 h 930647"/>
                <a:gd name="connsiteX4" fmla="*/ 0 w 2526158"/>
                <a:gd name="connsiteY4" fmla="*/ 0 h 93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6158" h="930647">
                  <a:moveTo>
                    <a:pt x="0" y="0"/>
                  </a:moveTo>
                  <a:lnTo>
                    <a:pt x="2526158" y="0"/>
                  </a:lnTo>
                  <a:lnTo>
                    <a:pt x="2526158" y="930647"/>
                  </a:lnTo>
                  <a:lnTo>
                    <a:pt x="0" y="930647"/>
                  </a:lnTo>
                  <a:lnTo>
                    <a:pt x="0" y="0"/>
                  </a:lnTo>
                  <a:close/>
                </a:path>
              </a:pathLst>
            </a:custGeom>
            <a:solidFill>
              <a:schemeClr val="accent3"/>
            </a:solidFill>
            <a:ln>
              <a:noFill/>
            </a:ln>
          </p:spPr>
          <p:style>
            <a:lnRef idx="2">
              <a:schemeClr val="accen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txBody>
            <a:bodyPr spcFirstLastPara="0" vert="horz" wrap="square" lIns="167333" tIns="95619" rIns="167333" bIns="95619" numCol="1" spcCol="1270" anchor="ctr" anchorCtr="0">
              <a:noAutofit/>
            </a:bodyPr>
            <a:lstStyle/>
            <a:p>
              <a:pPr algn="ctr" defTabSz="1045784">
                <a:lnSpc>
                  <a:spcPct val="90000"/>
                </a:lnSpc>
                <a:spcBef>
                  <a:spcPct val="0"/>
                </a:spcBef>
                <a:spcAft>
                  <a:spcPct val="35000"/>
                </a:spcAft>
              </a:pPr>
              <a:r>
                <a:rPr lang="en-US" sz="1961" dirty="0">
                  <a:solidFill>
                    <a:srgbClr val="FFFFFF"/>
                  </a:solidFill>
                  <a:latin typeface="Segoe UI"/>
                </a:rPr>
                <a:t>Favorable business model</a:t>
              </a:r>
            </a:p>
          </p:txBody>
        </p:sp>
        <p:sp>
          <p:nvSpPr>
            <p:cNvPr id="16" name="Freeform: Shape 15"/>
            <p:cNvSpPr/>
            <p:nvPr/>
          </p:nvSpPr>
          <p:spPr>
            <a:xfrm>
              <a:off x="6004621" y="4338446"/>
              <a:ext cx="2526158" cy="2201772"/>
            </a:xfrm>
            <a:custGeom>
              <a:avLst/>
              <a:gdLst>
                <a:gd name="connsiteX0" fmla="*/ 0 w 2526158"/>
                <a:gd name="connsiteY0" fmla="*/ 0 h 2174040"/>
                <a:gd name="connsiteX1" fmla="*/ 2526158 w 2526158"/>
                <a:gd name="connsiteY1" fmla="*/ 0 h 2174040"/>
                <a:gd name="connsiteX2" fmla="*/ 2526158 w 2526158"/>
                <a:gd name="connsiteY2" fmla="*/ 2174040 h 2174040"/>
                <a:gd name="connsiteX3" fmla="*/ 0 w 2526158"/>
                <a:gd name="connsiteY3" fmla="*/ 2174040 h 2174040"/>
                <a:gd name="connsiteX4" fmla="*/ 0 w 2526158"/>
                <a:gd name="connsiteY4" fmla="*/ 0 h 2174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6158" h="2174040">
                  <a:moveTo>
                    <a:pt x="0" y="0"/>
                  </a:moveTo>
                  <a:lnTo>
                    <a:pt x="2526158" y="0"/>
                  </a:lnTo>
                  <a:lnTo>
                    <a:pt x="2526158" y="2174040"/>
                  </a:lnTo>
                  <a:lnTo>
                    <a:pt x="0" y="2174040"/>
                  </a:lnTo>
                  <a:lnTo>
                    <a:pt x="0" y="0"/>
                  </a:lnTo>
                  <a:close/>
                </a:path>
              </a:pathLst>
            </a:custGeom>
            <a:noFill/>
            <a:ln>
              <a:solidFill>
                <a:srgbClr val="0078D7"/>
              </a:solidFill>
            </a:ln>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25499" tIns="125499" rIns="167333" bIns="188249" numCol="1" spcCol="1270" anchor="t" anchorCtr="0">
              <a:noAutofit/>
            </a:bodyPr>
            <a:lstStyle/>
            <a:p>
              <a:pPr marL="0" lvl="1" defTabSz="1045784">
                <a:lnSpc>
                  <a:spcPct val="150000"/>
                </a:lnSpc>
                <a:spcBef>
                  <a:spcPct val="0"/>
                </a:spcBef>
                <a:spcAft>
                  <a:spcPct val="15000"/>
                </a:spcAft>
              </a:pPr>
              <a:r>
                <a:rPr lang="en-US" sz="1765" dirty="0">
                  <a:solidFill>
                    <a:srgbClr val="0078D7"/>
                  </a:solidFill>
                  <a:latin typeface="Segoe UI"/>
                </a:rPr>
                <a:t>Competitive</a:t>
              </a:r>
            </a:p>
            <a:p>
              <a:pPr marL="0" lvl="1" defTabSz="1045784">
                <a:lnSpc>
                  <a:spcPct val="150000"/>
                </a:lnSpc>
                <a:spcBef>
                  <a:spcPct val="0"/>
                </a:spcBef>
                <a:spcAft>
                  <a:spcPct val="15000"/>
                </a:spcAft>
              </a:pPr>
              <a:r>
                <a:rPr lang="en-US" sz="1765" dirty="0">
                  <a:solidFill>
                    <a:srgbClr val="0078D7"/>
                  </a:solidFill>
                  <a:latin typeface="Segoe UI"/>
                </a:rPr>
                <a:t>Transparent </a:t>
              </a:r>
            </a:p>
            <a:p>
              <a:pPr marL="457183" lvl="2" defTabSz="1045784">
                <a:lnSpc>
                  <a:spcPct val="150000"/>
                </a:lnSpc>
                <a:spcBef>
                  <a:spcPct val="0"/>
                </a:spcBef>
                <a:spcAft>
                  <a:spcPct val="15000"/>
                </a:spcAft>
              </a:pPr>
              <a:r>
                <a:rPr lang="en-US" sz="1176" cap="all" dirty="0">
                  <a:solidFill>
                    <a:srgbClr val="000000"/>
                  </a:solidFill>
                  <a:latin typeface="Segoe UI"/>
                </a:rPr>
                <a:t>Core and storage</a:t>
              </a:r>
            </a:p>
            <a:p>
              <a:pPr marL="0" lvl="1" defTabSz="1045784">
                <a:lnSpc>
                  <a:spcPct val="150000"/>
                </a:lnSpc>
                <a:spcBef>
                  <a:spcPct val="0"/>
                </a:spcBef>
                <a:spcAft>
                  <a:spcPct val="15000"/>
                </a:spcAft>
              </a:pPr>
              <a:r>
                <a:rPr lang="en-US" sz="1765" dirty="0">
                  <a:solidFill>
                    <a:srgbClr val="0078D7"/>
                  </a:solidFill>
                  <a:latin typeface="Segoe UI"/>
                </a:rPr>
                <a:t>Frictionless</a:t>
              </a:r>
            </a:p>
          </p:txBody>
        </p:sp>
      </p:grpSp>
      <p:sp>
        <p:nvSpPr>
          <p:cNvPr id="21" name="Freeform: Shape 20">
            <a:extLst>
              <a:ext uri="{FF2B5EF4-FFF2-40B4-BE49-F238E27FC236}">
                <a16:creationId xmlns:a16="http://schemas.microsoft.com/office/drawing/2014/main" id="{377C2CD8-3C53-49DA-8116-D6AF5B9D6005}"/>
              </a:ext>
            </a:extLst>
          </p:cNvPr>
          <p:cNvSpPr/>
          <p:nvPr/>
        </p:nvSpPr>
        <p:spPr>
          <a:xfrm>
            <a:off x="1853079" y="1427941"/>
            <a:ext cx="8122919" cy="1653555"/>
          </a:xfrm>
          <a:custGeom>
            <a:avLst/>
            <a:gdLst>
              <a:gd name="connsiteX0" fmla="*/ 0 w 1996484"/>
              <a:gd name="connsiteY0" fmla="*/ 0 h 638875"/>
              <a:gd name="connsiteX1" fmla="*/ 1996484 w 1996484"/>
              <a:gd name="connsiteY1" fmla="*/ 0 h 638875"/>
              <a:gd name="connsiteX2" fmla="*/ 1996484 w 1996484"/>
              <a:gd name="connsiteY2" fmla="*/ 638875 h 638875"/>
              <a:gd name="connsiteX3" fmla="*/ 0 w 1996484"/>
              <a:gd name="connsiteY3" fmla="*/ 638875 h 638875"/>
              <a:gd name="connsiteX4" fmla="*/ 0 w 1996484"/>
              <a:gd name="connsiteY4" fmla="*/ 0 h 638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6484" h="638875">
                <a:moveTo>
                  <a:pt x="0" y="0"/>
                </a:moveTo>
                <a:lnTo>
                  <a:pt x="1996484" y="0"/>
                </a:lnTo>
                <a:lnTo>
                  <a:pt x="1996484" y="638875"/>
                </a:lnTo>
                <a:lnTo>
                  <a:pt x="0" y="638875"/>
                </a:lnTo>
                <a:lnTo>
                  <a:pt x="0" y="0"/>
                </a:lnTo>
                <a:close/>
              </a:path>
            </a:pathLst>
          </a:custGeom>
          <a:solidFill>
            <a:srgbClr val="00BBF2"/>
          </a:solidFill>
          <a:ln>
            <a:solidFill>
              <a:srgbClr val="0078D7"/>
            </a:solidFill>
          </a:ln>
          <a:sp3d/>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450" tIns="12450" rIns="12450" bIns="12450" numCol="1" spcCol="1270" anchor="ctr" anchorCtr="0">
            <a:noAutofit/>
          </a:bodyPr>
          <a:lstStyle/>
          <a:p>
            <a:pPr algn="ctr" defTabSz="871487">
              <a:lnSpc>
                <a:spcPct val="90000"/>
              </a:lnSpc>
              <a:spcBef>
                <a:spcPct val="0"/>
              </a:spcBef>
              <a:spcAft>
                <a:spcPct val="35000"/>
              </a:spcAft>
            </a:pPr>
            <a:endParaRPr lang="en-US" sz="1961" b="1" dirty="0">
              <a:solidFill>
                <a:srgbClr val="000000">
                  <a:hueOff val="0"/>
                  <a:satOff val="0"/>
                  <a:lumOff val="0"/>
                  <a:alphaOff val="0"/>
                </a:srgbClr>
              </a:solidFill>
              <a:latin typeface="Segoe UI"/>
            </a:endParaRPr>
          </a:p>
        </p:txBody>
      </p:sp>
      <p:sp>
        <p:nvSpPr>
          <p:cNvPr id="3" name="Flowchart: Manual Input 2">
            <a:extLst>
              <a:ext uri="{FF2B5EF4-FFF2-40B4-BE49-F238E27FC236}">
                <a16:creationId xmlns:a16="http://schemas.microsoft.com/office/drawing/2014/main" id="{11FF146D-2CEF-4E50-AC3D-14204EA68BD0}"/>
              </a:ext>
            </a:extLst>
          </p:cNvPr>
          <p:cNvSpPr/>
          <p:nvPr/>
        </p:nvSpPr>
        <p:spPr bwMode="auto">
          <a:xfrm rot="16200000" flipH="1">
            <a:off x="3629128" y="1209050"/>
            <a:ext cx="665316" cy="1429009"/>
          </a:xfrm>
          <a:prstGeom prst="flowChartManualInput">
            <a:avLst/>
          </a:prstGeom>
          <a:solidFill>
            <a:srgbClr val="66D6F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31" name="Freeform: Shape 30">
            <a:extLst>
              <a:ext uri="{FF2B5EF4-FFF2-40B4-BE49-F238E27FC236}">
                <a16:creationId xmlns:a16="http://schemas.microsoft.com/office/drawing/2014/main" id="{EFF1B302-24FD-453D-BB86-8122F09EFF0A}"/>
              </a:ext>
            </a:extLst>
          </p:cNvPr>
          <p:cNvSpPr/>
          <p:nvPr/>
        </p:nvSpPr>
        <p:spPr>
          <a:xfrm>
            <a:off x="5009341" y="1590896"/>
            <a:ext cx="3738387" cy="665316"/>
          </a:xfrm>
          <a:custGeom>
            <a:avLst/>
            <a:gdLst>
              <a:gd name="connsiteX0" fmla="*/ 0 w 1996484"/>
              <a:gd name="connsiteY0" fmla="*/ 0 h 638875"/>
              <a:gd name="connsiteX1" fmla="*/ 1996484 w 1996484"/>
              <a:gd name="connsiteY1" fmla="*/ 0 h 638875"/>
              <a:gd name="connsiteX2" fmla="*/ 1996484 w 1996484"/>
              <a:gd name="connsiteY2" fmla="*/ 638875 h 638875"/>
              <a:gd name="connsiteX3" fmla="*/ 0 w 1996484"/>
              <a:gd name="connsiteY3" fmla="*/ 638875 h 638875"/>
              <a:gd name="connsiteX4" fmla="*/ 0 w 1996484"/>
              <a:gd name="connsiteY4" fmla="*/ 0 h 638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6484" h="638875">
                <a:moveTo>
                  <a:pt x="0" y="0"/>
                </a:moveTo>
                <a:lnTo>
                  <a:pt x="1996484" y="0"/>
                </a:lnTo>
                <a:lnTo>
                  <a:pt x="1996484" y="638875"/>
                </a:lnTo>
                <a:lnTo>
                  <a:pt x="0" y="638875"/>
                </a:lnTo>
                <a:lnTo>
                  <a:pt x="0" y="0"/>
                </a:lnTo>
                <a:close/>
              </a:path>
            </a:pathLst>
          </a:custGeom>
          <a:noFill/>
          <a:ln>
            <a:noFill/>
          </a:ln>
          <a:sp3d/>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450" tIns="12450" rIns="12450" bIns="12450" numCol="1" spcCol="1270" anchor="ctr" anchorCtr="0">
            <a:noAutofit/>
          </a:bodyPr>
          <a:lstStyle/>
          <a:p>
            <a:pPr defTabSz="871487">
              <a:lnSpc>
                <a:spcPct val="90000"/>
              </a:lnSpc>
              <a:spcBef>
                <a:spcPct val="0"/>
              </a:spcBef>
              <a:spcAft>
                <a:spcPct val="35000"/>
              </a:spcAft>
            </a:pPr>
            <a:r>
              <a:rPr lang="en-US" sz="1765" b="1" dirty="0">
                <a:solidFill>
                  <a:srgbClr val="FFFFFF"/>
                </a:solidFill>
                <a:latin typeface="Segoe UI" panose="020B0502040204020203" pitchFamily="34" charset="0"/>
                <a:cs typeface="Segoe UI" panose="020B0502040204020203" pitchFamily="34" charset="0"/>
              </a:rPr>
              <a:t>SQL Database </a:t>
            </a:r>
            <a:r>
              <a:rPr lang="en-US" sz="1765" dirty="0">
                <a:solidFill>
                  <a:srgbClr val="FFFFFF"/>
                </a:solidFill>
                <a:latin typeface="Segoe UI" panose="020B0502040204020203" pitchFamily="34" charset="0"/>
                <a:cs typeface="Segoe UI" panose="020B0502040204020203" pitchFamily="34" charset="0"/>
              </a:rPr>
              <a:t>(PaaS)</a:t>
            </a:r>
          </a:p>
        </p:txBody>
      </p:sp>
      <p:graphicFrame>
        <p:nvGraphicFramePr>
          <p:cNvPr id="34" name="Object 33">
            <a:extLst>
              <a:ext uri="{FF2B5EF4-FFF2-40B4-BE49-F238E27FC236}">
                <a16:creationId xmlns:a16="http://schemas.microsoft.com/office/drawing/2014/main" id="{653EA2F9-490A-4EAB-BD5C-5E63E3B50C5F}"/>
              </a:ext>
            </a:extLst>
          </p:cNvPr>
          <p:cNvGraphicFramePr>
            <a:graphicFrameLocks noChangeAspect="1"/>
          </p:cNvGraphicFramePr>
          <p:nvPr>
            <p:extLst/>
          </p:nvPr>
        </p:nvGraphicFramePr>
        <p:xfrm>
          <a:off x="3770470" y="1613957"/>
          <a:ext cx="466487" cy="601412"/>
        </p:xfrm>
        <a:graphic>
          <a:graphicData uri="http://schemas.openxmlformats.org/presentationml/2006/ole">
            <mc:AlternateContent xmlns:mc="http://schemas.openxmlformats.org/markup-compatibility/2006">
              <mc:Choice xmlns:v="urn:schemas-microsoft-com:vml" Requires="v">
                <p:oleObj spid="_x0000_s4198" name="CorelDRAW" r:id="rId4" imgW="160518" imgH="214312" progId="CorelDraw.Graphic.17">
                  <p:embed/>
                </p:oleObj>
              </mc:Choice>
              <mc:Fallback>
                <p:oleObj name="CorelDRAW" r:id="rId4" imgW="160518" imgH="214312" progId="CorelDraw.Graphic.17">
                  <p:embed/>
                  <p:pic>
                    <p:nvPicPr>
                      <p:cNvPr id="34" name="Object 33">
                        <a:extLst>
                          <a:ext uri="{FF2B5EF4-FFF2-40B4-BE49-F238E27FC236}">
                            <a16:creationId xmlns:a16="http://schemas.microsoft.com/office/drawing/2014/main" id="{653EA2F9-490A-4EAB-BD5C-5E63E3B50C5F}"/>
                          </a:ext>
                        </a:extLst>
                      </p:cNvPr>
                      <p:cNvPicPr/>
                      <p:nvPr/>
                    </p:nvPicPr>
                    <p:blipFill>
                      <a:blip r:embed="rId5"/>
                      <a:stretch>
                        <a:fillRect/>
                      </a:stretch>
                    </p:blipFill>
                    <p:spPr>
                      <a:xfrm>
                        <a:off x="3770470" y="1613957"/>
                        <a:ext cx="466487" cy="601412"/>
                      </a:xfrm>
                      <a:prstGeom prst="rect">
                        <a:avLst/>
                      </a:prstGeom>
                    </p:spPr>
                  </p:pic>
                </p:oleObj>
              </mc:Fallback>
            </mc:AlternateContent>
          </a:graphicData>
        </a:graphic>
      </p:graphicFrame>
      <p:grpSp>
        <p:nvGrpSpPr>
          <p:cNvPr id="54" name="Group 53">
            <a:extLst>
              <a:ext uri="{FF2B5EF4-FFF2-40B4-BE49-F238E27FC236}">
                <a16:creationId xmlns:a16="http://schemas.microsoft.com/office/drawing/2014/main" id="{231F6C02-27DD-4267-8430-32FAACF3B6E7}"/>
              </a:ext>
            </a:extLst>
          </p:cNvPr>
          <p:cNvGrpSpPr/>
          <p:nvPr/>
        </p:nvGrpSpPr>
        <p:grpSpPr>
          <a:xfrm>
            <a:off x="4046341" y="2350955"/>
            <a:ext cx="1761429" cy="626317"/>
            <a:chOff x="9231076" y="4542176"/>
            <a:chExt cx="1541399" cy="638876"/>
          </a:xfrm>
        </p:grpSpPr>
        <p:sp>
          <p:nvSpPr>
            <p:cNvPr id="55" name="Freeform: Shape 54">
              <a:extLst>
                <a:ext uri="{FF2B5EF4-FFF2-40B4-BE49-F238E27FC236}">
                  <a16:creationId xmlns:a16="http://schemas.microsoft.com/office/drawing/2014/main" id="{60705766-D494-40A8-910D-42F0A7A3172B}"/>
                </a:ext>
              </a:extLst>
            </p:cNvPr>
            <p:cNvSpPr/>
            <p:nvPr/>
          </p:nvSpPr>
          <p:spPr>
            <a:xfrm>
              <a:off x="9231076" y="4542176"/>
              <a:ext cx="1541399" cy="638875"/>
            </a:xfrm>
            <a:custGeom>
              <a:avLst/>
              <a:gdLst>
                <a:gd name="connsiteX0" fmla="*/ 0 w 1996484"/>
                <a:gd name="connsiteY0" fmla="*/ 0 h 638875"/>
                <a:gd name="connsiteX1" fmla="*/ 1996484 w 1996484"/>
                <a:gd name="connsiteY1" fmla="*/ 0 h 638875"/>
                <a:gd name="connsiteX2" fmla="*/ 1996484 w 1996484"/>
                <a:gd name="connsiteY2" fmla="*/ 638875 h 638875"/>
                <a:gd name="connsiteX3" fmla="*/ 0 w 1996484"/>
                <a:gd name="connsiteY3" fmla="*/ 638875 h 638875"/>
                <a:gd name="connsiteX4" fmla="*/ 0 w 1996484"/>
                <a:gd name="connsiteY4" fmla="*/ 0 h 638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6484" h="638875">
                  <a:moveTo>
                    <a:pt x="0" y="0"/>
                  </a:moveTo>
                  <a:lnTo>
                    <a:pt x="1996484" y="0"/>
                  </a:lnTo>
                  <a:lnTo>
                    <a:pt x="1996484" y="638875"/>
                  </a:lnTo>
                  <a:lnTo>
                    <a:pt x="0" y="638875"/>
                  </a:lnTo>
                  <a:lnTo>
                    <a:pt x="0" y="0"/>
                  </a:lnTo>
                  <a:close/>
                </a:path>
              </a:pathLst>
            </a:custGeom>
            <a:solidFill>
              <a:srgbClr val="B9D712"/>
            </a:solidFill>
            <a:ln>
              <a:noFill/>
            </a:ln>
            <a:sp3d/>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450" tIns="12450" rIns="12450" bIns="12450" numCol="1" spcCol="1270" anchor="ctr" anchorCtr="0">
              <a:noAutofit/>
            </a:bodyPr>
            <a:lstStyle/>
            <a:p>
              <a:pPr algn="ctr" defTabSz="871487">
                <a:lnSpc>
                  <a:spcPct val="90000"/>
                </a:lnSpc>
                <a:spcBef>
                  <a:spcPct val="0"/>
                </a:spcBef>
                <a:spcAft>
                  <a:spcPct val="35000"/>
                </a:spcAft>
              </a:pPr>
              <a:endParaRPr lang="en-US" sz="1961" b="1" dirty="0">
                <a:solidFill>
                  <a:srgbClr val="000000">
                    <a:hueOff val="0"/>
                    <a:satOff val="0"/>
                    <a:lumOff val="0"/>
                    <a:alphaOff val="0"/>
                  </a:srgbClr>
                </a:solidFill>
                <a:latin typeface="Segoe UI"/>
              </a:endParaRPr>
            </a:p>
          </p:txBody>
        </p:sp>
        <p:sp>
          <p:nvSpPr>
            <p:cNvPr id="56" name="Flowchart: Manual Input 55">
              <a:extLst>
                <a:ext uri="{FF2B5EF4-FFF2-40B4-BE49-F238E27FC236}">
                  <a16:creationId xmlns:a16="http://schemas.microsoft.com/office/drawing/2014/main" id="{B159995D-7582-47B7-829E-17F75FF5D803}"/>
                </a:ext>
              </a:extLst>
            </p:cNvPr>
            <p:cNvSpPr/>
            <p:nvPr/>
          </p:nvSpPr>
          <p:spPr bwMode="auto">
            <a:xfrm rot="16200000" flipH="1">
              <a:off x="9995838" y="4404415"/>
              <a:ext cx="638875" cy="914399"/>
            </a:xfrm>
            <a:prstGeom prst="flowChartManualInput">
              <a:avLst/>
            </a:prstGeom>
            <a:solidFill>
              <a:srgbClr val="D5E86B"/>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7" name="Freeform: Shape 56">
              <a:extLst>
                <a:ext uri="{FF2B5EF4-FFF2-40B4-BE49-F238E27FC236}">
                  <a16:creationId xmlns:a16="http://schemas.microsoft.com/office/drawing/2014/main" id="{CBE8E591-2C91-4940-81C1-52317CD122F3}"/>
                </a:ext>
              </a:extLst>
            </p:cNvPr>
            <p:cNvSpPr/>
            <p:nvPr/>
          </p:nvSpPr>
          <p:spPr>
            <a:xfrm>
              <a:off x="9936116" y="4542176"/>
              <a:ext cx="760159" cy="638875"/>
            </a:xfrm>
            <a:custGeom>
              <a:avLst/>
              <a:gdLst>
                <a:gd name="connsiteX0" fmla="*/ 0 w 1996484"/>
                <a:gd name="connsiteY0" fmla="*/ 0 h 638875"/>
                <a:gd name="connsiteX1" fmla="*/ 1996484 w 1996484"/>
                <a:gd name="connsiteY1" fmla="*/ 0 h 638875"/>
                <a:gd name="connsiteX2" fmla="*/ 1996484 w 1996484"/>
                <a:gd name="connsiteY2" fmla="*/ 638875 h 638875"/>
                <a:gd name="connsiteX3" fmla="*/ 0 w 1996484"/>
                <a:gd name="connsiteY3" fmla="*/ 638875 h 638875"/>
                <a:gd name="connsiteX4" fmla="*/ 0 w 1996484"/>
                <a:gd name="connsiteY4" fmla="*/ 0 h 638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6484" h="638875">
                  <a:moveTo>
                    <a:pt x="0" y="0"/>
                  </a:moveTo>
                  <a:lnTo>
                    <a:pt x="1996484" y="0"/>
                  </a:lnTo>
                  <a:lnTo>
                    <a:pt x="1996484" y="638875"/>
                  </a:lnTo>
                  <a:lnTo>
                    <a:pt x="0" y="638875"/>
                  </a:lnTo>
                  <a:lnTo>
                    <a:pt x="0" y="0"/>
                  </a:lnTo>
                  <a:close/>
                </a:path>
              </a:pathLst>
            </a:custGeom>
            <a:noFill/>
            <a:ln>
              <a:noFill/>
            </a:ln>
            <a:sp3d/>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450" tIns="12450" rIns="12450" bIns="12450" numCol="1" spcCol="1270" anchor="ctr" anchorCtr="0">
              <a:noAutofit/>
            </a:bodyPr>
            <a:lstStyle/>
            <a:p>
              <a:pPr defTabSz="871487">
                <a:lnSpc>
                  <a:spcPct val="90000"/>
                </a:lnSpc>
                <a:spcBef>
                  <a:spcPct val="0"/>
                </a:spcBef>
                <a:spcAft>
                  <a:spcPct val="35000"/>
                </a:spcAft>
              </a:pPr>
              <a:r>
                <a:rPr lang="en-US" sz="1765" b="1" dirty="0">
                  <a:solidFill>
                    <a:srgbClr val="8AA10F"/>
                  </a:solidFill>
                  <a:latin typeface="Segoe UI" panose="020B0502040204020203" pitchFamily="34" charset="0"/>
                  <a:cs typeface="Segoe UI" panose="020B0502040204020203" pitchFamily="34" charset="0"/>
                </a:rPr>
                <a:t>Elastic Pool</a:t>
              </a:r>
            </a:p>
          </p:txBody>
        </p:sp>
        <p:graphicFrame>
          <p:nvGraphicFramePr>
            <p:cNvPr id="58" name="Object 57">
              <a:extLst>
                <a:ext uri="{FF2B5EF4-FFF2-40B4-BE49-F238E27FC236}">
                  <a16:creationId xmlns:a16="http://schemas.microsoft.com/office/drawing/2014/main" id="{3797D1F3-E88B-48A4-80B7-70678886768F}"/>
                </a:ext>
              </a:extLst>
            </p:cNvPr>
            <p:cNvGraphicFramePr>
              <a:graphicFrameLocks noChangeAspect="1"/>
            </p:cNvGraphicFramePr>
            <p:nvPr>
              <p:extLst/>
            </p:nvPr>
          </p:nvGraphicFramePr>
          <p:xfrm>
            <a:off x="9291716" y="4616716"/>
            <a:ext cx="489794" cy="489794"/>
          </p:xfrm>
          <a:graphic>
            <a:graphicData uri="http://schemas.openxmlformats.org/presentationml/2006/ole">
              <mc:AlternateContent xmlns:mc="http://schemas.openxmlformats.org/markup-compatibility/2006">
                <mc:Choice xmlns:v="urn:schemas-microsoft-com:vml" Requires="v">
                  <p:oleObj spid="_x0000_s4199" name="CorelDRAW" r:id="rId6" imgW="376175" imgH="375965" progId="CorelDraw.Graphic.17">
                    <p:embed/>
                  </p:oleObj>
                </mc:Choice>
                <mc:Fallback>
                  <p:oleObj name="CorelDRAW" r:id="rId6" imgW="376175" imgH="375965" progId="CorelDraw.Graphic.17">
                    <p:embed/>
                    <p:pic>
                      <p:nvPicPr>
                        <p:cNvPr id="58" name="Object 57">
                          <a:extLst>
                            <a:ext uri="{FF2B5EF4-FFF2-40B4-BE49-F238E27FC236}">
                              <a16:creationId xmlns:a16="http://schemas.microsoft.com/office/drawing/2014/main" id="{3797D1F3-E88B-48A4-80B7-70678886768F}"/>
                            </a:ext>
                          </a:extLst>
                        </p:cNvPr>
                        <p:cNvPicPr/>
                        <p:nvPr/>
                      </p:nvPicPr>
                      <p:blipFill>
                        <a:blip r:embed="rId7"/>
                        <a:stretch>
                          <a:fillRect/>
                        </a:stretch>
                      </p:blipFill>
                      <p:spPr>
                        <a:xfrm>
                          <a:off x="9291716" y="4616716"/>
                          <a:ext cx="489794" cy="489794"/>
                        </a:xfrm>
                        <a:prstGeom prst="rect">
                          <a:avLst/>
                        </a:prstGeom>
                      </p:spPr>
                    </p:pic>
                  </p:oleObj>
                </mc:Fallback>
              </mc:AlternateContent>
            </a:graphicData>
          </a:graphic>
        </p:graphicFrame>
      </p:grpSp>
      <p:grpSp>
        <p:nvGrpSpPr>
          <p:cNvPr id="59" name="Group 58">
            <a:extLst>
              <a:ext uri="{FF2B5EF4-FFF2-40B4-BE49-F238E27FC236}">
                <a16:creationId xmlns:a16="http://schemas.microsoft.com/office/drawing/2014/main" id="{46D3ED8D-1420-4C82-80E8-219F94DA76A3}"/>
              </a:ext>
            </a:extLst>
          </p:cNvPr>
          <p:cNvGrpSpPr/>
          <p:nvPr/>
        </p:nvGrpSpPr>
        <p:grpSpPr>
          <a:xfrm>
            <a:off x="6404201" y="2349495"/>
            <a:ext cx="2190598" cy="635419"/>
            <a:chOff x="8994588" y="5097462"/>
            <a:chExt cx="2234524" cy="648160"/>
          </a:xfrm>
        </p:grpSpPr>
        <p:grpSp>
          <p:nvGrpSpPr>
            <p:cNvPr id="60" name="Group 59">
              <a:extLst>
                <a:ext uri="{FF2B5EF4-FFF2-40B4-BE49-F238E27FC236}">
                  <a16:creationId xmlns:a16="http://schemas.microsoft.com/office/drawing/2014/main" id="{AEE0A10F-3764-4FFC-A2F5-8282BDAA962C}"/>
                </a:ext>
              </a:extLst>
            </p:cNvPr>
            <p:cNvGrpSpPr/>
            <p:nvPr/>
          </p:nvGrpSpPr>
          <p:grpSpPr>
            <a:xfrm>
              <a:off x="8994588" y="5097462"/>
              <a:ext cx="2234524" cy="648160"/>
              <a:chOff x="7329370" y="1151663"/>
              <a:chExt cx="2234524" cy="648160"/>
            </a:xfrm>
          </p:grpSpPr>
          <p:sp>
            <p:nvSpPr>
              <p:cNvPr id="62" name="Freeform: Shape 61">
                <a:extLst>
                  <a:ext uri="{FF2B5EF4-FFF2-40B4-BE49-F238E27FC236}">
                    <a16:creationId xmlns:a16="http://schemas.microsoft.com/office/drawing/2014/main" id="{9EB29745-F340-426A-A3C5-39E8A5D24ED3}"/>
                  </a:ext>
                </a:extLst>
              </p:cNvPr>
              <p:cNvSpPr/>
              <p:nvPr/>
            </p:nvSpPr>
            <p:spPr>
              <a:xfrm>
                <a:off x="7329370" y="1151663"/>
                <a:ext cx="2165468" cy="638875"/>
              </a:xfrm>
              <a:custGeom>
                <a:avLst/>
                <a:gdLst>
                  <a:gd name="connsiteX0" fmla="*/ 0 w 1996484"/>
                  <a:gd name="connsiteY0" fmla="*/ 0 h 638875"/>
                  <a:gd name="connsiteX1" fmla="*/ 1996484 w 1996484"/>
                  <a:gd name="connsiteY1" fmla="*/ 0 h 638875"/>
                  <a:gd name="connsiteX2" fmla="*/ 1996484 w 1996484"/>
                  <a:gd name="connsiteY2" fmla="*/ 638875 h 638875"/>
                  <a:gd name="connsiteX3" fmla="*/ 0 w 1996484"/>
                  <a:gd name="connsiteY3" fmla="*/ 638875 h 638875"/>
                  <a:gd name="connsiteX4" fmla="*/ 0 w 1996484"/>
                  <a:gd name="connsiteY4" fmla="*/ 0 h 638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6484" h="638875">
                    <a:moveTo>
                      <a:pt x="0" y="0"/>
                    </a:moveTo>
                    <a:lnTo>
                      <a:pt x="1996484" y="0"/>
                    </a:lnTo>
                    <a:lnTo>
                      <a:pt x="1996484" y="638875"/>
                    </a:lnTo>
                    <a:lnTo>
                      <a:pt x="0" y="638875"/>
                    </a:lnTo>
                    <a:lnTo>
                      <a:pt x="0" y="0"/>
                    </a:lnTo>
                    <a:close/>
                  </a:path>
                </a:pathLst>
              </a:custGeom>
              <a:solidFill>
                <a:srgbClr val="9A5095"/>
              </a:solidFill>
              <a:ln>
                <a:noFill/>
              </a:ln>
              <a:sp3d/>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450" tIns="12450" rIns="12450" bIns="12450" numCol="1" spcCol="1270" anchor="ctr" anchorCtr="0">
                <a:noAutofit/>
              </a:bodyPr>
              <a:lstStyle/>
              <a:p>
                <a:pPr algn="ctr" defTabSz="871487">
                  <a:lnSpc>
                    <a:spcPct val="90000"/>
                  </a:lnSpc>
                  <a:spcBef>
                    <a:spcPct val="0"/>
                  </a:spcBef>
                  <a:spcAft>
                    <a:spcPct val="35000"/>
                  </a:spcAft>
                </a:pPr>
                <a:endParaRPr lang="en-US" sz="1961" b="1" dirty="0">
                  <a:solidFill>
                    <a:srgbClr val="000000">
                      <a:hueOff val="0"/>
                      <a:satOff val="0"/>
                      <a:lumOff val="0"/>
                      <a:alphaOff val="0"/>
                    </a:srgbClr>
                  </a:solidFill>
                  <a:latin typeface="Segoe UI"/>
                </a:endParaRPr>
              </a:p>
            </p:txBody>
          </p:sp>
          <p:sp>
            <p:nvSpPr>
              <p:cNvPr id="63" name="Flowchart: Manual Input 62">
                <a:extLst>
                  <a:ext uri="{FF2B5EF4-FFF2-40B4-BE49-F238E27FC236}">
                    <a16:creationId xmlns:a16="http://schemas.microsoft.com/office/drawing/2014/main" id="{E68017CE-3E61-41A9-91E2-289AAE222896}"/>
                  </a:ext>
                </a:extLst>
              </p:cNvPr>
              <p:cNvSpPr/>
              <p:nvPr/>
            </p:nvSpPr>
            <p:spPr bwMode="auto">
              <a:xfrm rot="16200000" flipH="1">
                <a:off x="8551151" y="846851"/>
                <a:ext cx="638875" cy="1248499"/>
              </a:xfrm>
              <a:prstGeom prst="flowChartManualInput">
                <a:avLst/>
              </a:prstGeom>
              <a:solidFill>
                <a:srgbClr val="A379AE"/>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4" name="Freeform: Shape 63">
                <a:extLst>
                  <a:ext uri="{FF2B5EF4-FFF2-40B4-BE49-F238E27FC236}">
                    <a16:creationId xmlns:a16="http://schemas.microsoft.com/office/drawing/2014/main" id="{931803B3-26A5-4558-923B-8C6D8F0F11BC}"/>
                  </a:ext>
                </a:extLst>
              </p:cNvPr>
              <p:cNvSpPr/>
              <p:nvPr/>
            </p:nvSpPr>
            <p:spPr>
              <a:xfrm>
                <a:off x="8103466" y="1160948"/>
                <a:ext cx="1460428" cy="638875"/>
              </a:xfrm>
              <a:custGeom>
                <a:avLst/>
                <a:gdLst>
                  <a:gd name="connsiteX0" fmla="*/ 0 w 1996484"/>
                  <a:gd name="connsiteY0" fmla="*/ 0 h 638875"/>
                  <a:gd name="connsiteX1" fmla="*/ 1996484 w 1996484"/>
                  <a:gd name="connsiteY1" fmla="*/ 0 h 638875"/>
                  <a:gd name="connsiteX2" fmla="*/ 1996484 w 1996484"/>
                  <a:gd name="connsiteY2" fmla="*/ 638875 h 638875"/>
                  <a:gd name="connsiteX3" fmla="*/ 0 w 1996484"/>
                  <a:gd name="connsiteY3" fmla="*/ 638875 h 638875"/>
                  <a:gd name="connsiteX4" fmla="*/ 0 w 1996484"/>
                  <a:gd name="connsiteY4" fmla="*/ 0 h 638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6484" h="638875">
                    <a:moveTo>
                      <a:pt x="0" y="0"/>
                    </a:moveTo>
                    <a:lnTo>
                      <a:pt x="1996484" y="0"/>
                    </a:lnTo>
                    <a:lnTo>
                      <a:pt x="1996484" y="638875"/>
                    </a:lnTo>
                    <a:lnTo>
                      <a:pt x="0" y="638875"/>
                    </a:lnTo>
                    <a:lnTo>
                      <a:pt x="0" y="0"/>
                    </a:lnTo>
                    <a:close/>
                  </a:path>
                </a:pathLst>
              </a:custGeom>
              <a:noFill/>
              <a:ln>
                <a:noFill/>
              </a:ln>
              <a:sp3d/>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450" tIns="12450" rIns="12450" bIns="12450" numCol="1" spcCol="1270" anchor="ctr" anchorCtr="0">
                <a:noAutofit/>
              </a:bodyPr>
              <a:lstStyle/>
              <a:p>
                <a:pPr defTabSz="871487">
                  <a:lnSpc>
                    <a:spcPct val="90000"/>
                  </a:lnSpc>
                  <a:spcBef>
                    <a:spcPct val="0"/>
                  </a:spcBef>
                  <a:spcAft>
                    <a:spcPct val="35000"/>
                  </a:spcAft>
                </a:pPr>
                <a:r>
                  <a:rPr lang="en-US" sz="1765" b="1" dirty="0">
                    <a:solidFill>
                      <a:srgbClr val="FFFFFF"/>
                    </a:solidFill>
                    <a:latin typeface="Segoe UI" panose="020B0502040204020203" pitchFamily="34" charset="0"/>
                    <a:cs typeface="Segoe UI" panose="020B0502040204020203" pitchFamily="34" charset="0"/>
                  </a:rPr>
                  <a:t>Managed Instance</a:t>
                </a:r>
              </a:p>
            </p:txBody>
          </p:sp>
        </p:grpSp>
        <p:graphicFrame>
          <p:nvGraphicFramePr>
            <p:cNvPr id="61" name="Object 60">
              <a:extLst>
                <a:ext uri="{FF2B5EF4-FFF2-40B4-BE49-F238E27FC236}">
                  <a16:creationId xmlns:a16="http://schemas.microsoft.com/office/drawing/2014/main" id="{2B289A2F-5045-4410-B7F4-97D821C5FDC7}"/>
                </a:ext>
              </a:extLst>
            </p:cNvPr>
            <p:cNvGraphicFramePr>
              <a:graphicFrameLocks noChangeAspect="1"/>
            </p:cNvGraphicFramePr>
            <p:nvPr>
              <p:extLst/>
            </p:nvPr>
          </p:nvGraphicFramePr>
          <p:xfrm>
            <a:off x="9063644" y="5136995"/>
            <a:ext cx="566928" cy="524815"/>
          </p:xfrm>
          <a:graphic>
            <a:graphicData uri="http://schemas.openxmlformats.org/presentationml/2006/ole">
              <mc:AlternateContent xmlns:mc="http://schemas.openxmlformats.org/markup-compatibility/2006">
                <mc:Choice xmlns:v="urn:schemas-microsoft-com:vml" Requires="v">
                  <p:oleObj spid="_x0000_s4200" name="CorelDRAW" r:id="rId8" imgW="277332" imgH="257583" progId="CorelDraw.Graphic.17">
                    <p:embed/>
                  </p:oleObj>
                </mc:Choice>
                <mc:Fallback>
                  <p:oleObj name="CorelDRAW" r:id="rId8" imgW="277332" imgH="257583" progId="CorelDraw.Graphic.17">
                    <p:embed/>
                    <p:pic>
                      <p:nvPicPr>
                        <p:cNvPr id="61" name="Object 60">
                          <a:extLst>
                            <a:ext uri="{FF2B5EF4-FFF2-40B4-BE49-F238E27FC236}">
                              <a16:creationId xmlns:a16="http://schemas.microsoft.com/office/drawing/2014/main" id="{2B289A2F-5045-4410-B7F4-97D821C5FDC7}"/>
                            </a:ext>
                          </a:extLst>
                        </p:cNvPr>
                        <p:cNvPicPr/>
                        <p:nvPr/>
                      </p:nvPicPr>
                      <p:blipFill>
                        <a:blip r:embed="rId9"/>
                        <a:stretch>
                          <a:fillRect/>
                        </a:stretch>
                      </p:blipFill>
                      <p:spPr>
                        <a:xfrm>
                          <a:off x="9063644" y="5136995"/>
                          <a:ext cx="566928" cy="524815"/>
                        </a:xfrm>
                        <a:prstGeom prst="rect">
                          <a:avLst/>
                        </a:prstGeom>
                      </p:spPr>
                    </p:pic>
                  </p:oleObj>
                </mc:Fallback>
              </mc:AlternateContent>
            </a:graphicData>
          </a:graphic>
        </p:graphicFrame>
      </p:grpSp>
      <p:grpSp>
        <p:nvGrpSpPr>
          <p:cNvPr id="71" name="Group 70">
            <a:extLst>
              <a:ext uri="{FF2B5EF4-FFF2-40B4-BE49-F238E27FC236}">
                <a16:creationId xmlns:a16="http://schemas.microsoft.com/office/drawing/2014/main" id="{C8793458-822B-4E11-BD4D-FA4AAD52CD2B}"/>
              </a:ext>
            </a:extLst>
          </p:cNvPr>
          <p:cNvGrpSpPr/>
          <p:nvPr/>
        </p:nvGrpSpPr>
        <p:grpSpPr>
          <a:xfrm>
            <a:off x="2165882" y="2350956"/>
            <a:ext cx="1812761" cy="626317"/>
            <a:chOff x="8482461" y="2568848"/>
            <a:chExt cx="1849111" cy="638876"/>
          </a:xfrm>
        </p:grpSpPr>
        <p:sp>
          <p:nvSpPr>
            <p:cNvPr id="66" name="Freeform: Shape 65">
              <a:extLst>
                <a:ext uri="{FF2B5EF4-FFF2-40B4-BE49-F238E27FC236}">
                  <a16:creationId xmlns:a16="http://schemas.microsoft.com/office/drawing/2014/main" id="{75409C29-D719-4847-9CF2-F95BB1697AC9}"/>
                </a:ext>
              </a:extLst>
            </p:cNvPr>
            <p:cNvSpPr/>
            <p:nvPr/>
          </p:nvSpPr>
          <p:spPr>
            <a:xfrm>
              <a:off x="8482461" y="2568848"/>
              <a:ext cx="1849111" cy="638875"/>
            </a:xfrm>
            <a:custGeom>
              <a:avLst/>
              <a:gdLst>
                <a:gd name="connsiteX0" fmla="*/ 0 w 1996484"/>
                <a:gd name="connsiteY0" fmla="*/ 0 h 638875"/>
                <a:gd name="connsiteX1" fmla="*/ 1996484 w 1996484"/>
                <a:gd name="connsiteY1" fmla="*/ 0 h 638875"/>
                <a:gd name="connsiteX2" fmla="*/ 1996484 w 1996484"/>
                <a:gd name="connsiteY2" fmla="*/ 638875 h 638875"/>
                <a:gd name="connsiteX3" fmla="*/ 0 w 1996484"/>
                <a:gd name="connsiteY3" fmla="*/ 638875 h 638875"/>
                <a:gd name="connsiteX4" fmla="*/ 0 w 1996484"/>
                <a:gd name="connsiteY4" fmla="*/ 0 h 638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6484" h="638875">
                  <a:moveTo>
                    <a:pt x="0" y="0"/>
                  </a:moveTo>
                  <a:lnTo>
                    <a:pt x="1996484" y="0"/>
                  </a:lnTo>
                  <a:lnTo>
                    <a:pt x="1996484" y="638875"/>
                  </a:lnTo>
                  <a:lnTo>
                    <a:pt x="0" y="638875"/>
                  </a:lnTo>
                  <a:lnTo>
                    <a:pt x="0" y="0"/>
                  </a:lnTo>
                  <a:close/>
                </a:path>
              </a:pathLst>
            </a:custGeom>
            <a:solidFill>
              <a:srgbClr val="FFB800"/>
            </a:solidFill>
            <a:ln>
              <a:noFill/>
            </a:ln>
            <a:sp3d/>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450" tIns="12450" rIns="12450" bIns="12450" numCol="1" spcCol="1270" anchor="ctr" anchorCtr="0">
              <a:noAutofit/>
            </a:bodyPr>
            <a:lstStyle/>
            <a:p>
              <a:pPr algn="ctr" defTabSz="871487">
                <a:lnSpc>
                  <a:spcPct val="90000"/>
                </a:lnSpc>
                <a:spcBef>
                  <a:spcPct val="0"/>
                </a:spcBef>
                <a:spcAft>
                  <a:spcPct val="35000"/>
                </a:spcAft>
              </a:pPr>
              <a:endParaRPr lang="en-US" sz="1961" b="1" dirty="0">
                <a:solidFill>
                  <a:srgbClr val="000000">
                    <a:hueOff val="0"/>
                    <a:satOff val="0"/>
                    <a:lumOff val="0"/>
                    <a:alphaOff val="0"/>
                  </a:srgbClr>
                </a:solidFill>
                <a:latin typeface="Segoe UI"/>
              </a:endParaRPr>
            </a:p>
          </p:txBody>
        </p:sp>
        <p:sp>
          <p:nvSpPr>
            <p:cNvPr id="67" name="Flowchart: Manual Input 66">
              <a:extLst>
                <a:ext uri="{FF2B5EF4-FFF2-40B4-BE49-F238E27FC236}">
                  <a16:creationId xmlns:a16="http://schemas.microsoft.com/office/drawing/2014/main" id="{6AC964BE-E6C8-472B-A9FE-2C3FE24BED10}"/>
                </a:ext>
              </a:extLst>
            </p:cNvPr>
            <p:cNvSpPr/>
            <p:nvPr/>
          </p:nvSpPr>
          <p:spPr bwMode="auto">
            <a:xfrm rot="16200000" flipH="1">
              <a:off x="9492206" y="2368359"/>
              <a:ext cx="638875" cy="1039856"/>
            </a:xfrm>
            <a:prstGeom prst="flowChartManualInput">
              <a:avLst/>
            </a:prstGeom>
            <a:solidFill>
              <a:srgbClr val="FDD01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8" name="Freeform: Shape 67">
              <a:extLst>
                <a:ext uri="{FF2B5EF4-FFF2-40B4-BE49-F238E27FC236}">
                  <a16:creationId xmlns:a16="http://schemas.microsoft.com/office/drawing/2014/main" id="{642BFE26-9677-4DF8-92F2-77B9F51D477F}"/>
                </a:ext>
              </a:extLst>
            </p:cNvPr>
            <p:cNvSpPr/>
            <p:nvPr/>
          </p:nvSpPr>
          <p:spPr>
            <a:xfrm>
              <a:off x="9187501" y="2568848"/>
              <a:ext cx="1121120" cy="638875"/>
            </a:xfrm>
            <a:custGeom>
              <a:avLst/>
              <a:gdLst>
                <a:gd name="connsiteX0" fmla="*/ 0 w 1996484"/>
                <a:gd name="connsiteY0" fmla="*/ 0 h 638875"/>
                <a:gd name="connsiteX1" fmla="*/ 1996484 w 1996484"/>
                <a:gd name="connsiteY1" fmla="*/ 0 h 638875"/>
                <a:gd name="connsiteX2" fmla="*/ 1996484 w 1996484"/>
                <a:gd name="connsiteY2" fmla="*/ 638875 h 638875"/>
                <a:gd name="connsiteX3" fmla="*/ 0 w 1996484"/>
                <a:gd name="connsiteY3" fmla="*/ 638875 h 638875"/>
                <a:gd name="connsiteX4" fmla="*/ 0 w 1996484"/>
                <a:gd name="connsiteY4" fmla="*/ 0 h 638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96484" h="638875">
                  <a:moveTo>
                    <a:pt x="0" y="0"/>
                  </a:moveTo>
                  <a:lnTo>
                    <a:pt x="1996484" y="0"/>
                  </a:lnTo>
                  <a:lnTo>
                    <a:pt x="1996484" y="638875"/>
                  </a:lnTo>
                  <a:lnTo>
                    <a:pt x="0" y="638875"/>
                  </a:lnTo>
                  <a:lnTo>
                    <a:pt x="0" y="0"/>
                  </a:lnTo>
                  <a:close/>
                </a:path>
              </a:pathLst>
            </a:custGeom>
            <a:noFill/>
            <a:ln>
              <a:noFill/>
            </a:ln>
            <a:sp3d/>
          </p:spPr>
          <p:style>
            <a:lnRef idx="2">
              <a:scrgbClr r="0" g="0" b="0"/>
            </a:lnRef>
            <a:fillRef idx="1">
              <a:scrgbClr r="0" g="0" b="0"/>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12450" tIns="12450" rIns="12450" bIns="12450" numCol="1" spcCol="1270" anchor="ctr" anchorCtr="0">
              <a:noAutofit/>
            </a:bodyPr>
            <a:lstStyle/>
            <a:p>
              <a:pPr defTabSz="871487">
                <a:lnSpc>
                  <a:spcPct val="90000"/>
                </a:lnSpc>
                <a:spcBef>
                  <a:spcPct val="0"/>
                </a:spcBef>
                <a:spcAft>
                  <a:spcPct val="35000"/>
                </a:spcAft>
              </a:pPr>
              <a:r>
                <a:rPr lang="en-US" sz="1765" b="1" dirty="0">
                  <a:solidFill>
                    <a:srgbClr val="BE6800"/>
                  </a:solidFill>
                  <a:latin typeface="Segoe UI" panose="020B0502040204020203" pitchFamily="34" charset="0"/>
                  <a:cs typeface="Segoe UI" panose="020B0502040204020203" pitchFamily="34" charset="0"/>
                </a:rPr>
                <a:t>Singleton</a:t>
              </a:r>
            </a:p>
          </p:txBody>
        </p:sp>
        <p:graphicFrame>
          <p:nvGraphicFramePr>
            <p:cNvPr id="70" name="Object 69">
              <a:extLst>
                <a:ext uri="{FF2B5EF4-FFF2-40B4-BE49-F238E27FC236}">
                  <a16:creationId xmlns:a16="http://schemas.microsoft.com/office/drawing/2014/main" id="{CDB5BBBE-D80C-4371-A202-B905E1DA70C5}"/>
                </a:ext>
              </a:extLst>
            </p:cNvPr>
            <p:cNvGraphicFramePr>
              <a:graphicFrameLocks noChangeAspect="1"/>
            </p:cNvGraphicFramePr>
            <p:nvPr>
              <p:extLst/>
            </p:nvPr>
          </p:nvGraphicFramePr>
          <p:xfrm>
            <a:off x="8629520" y="2607679"/>
            <a:ext cx="393156" cy="525503"/>
          </p:xfrm>
          <a:graphic>
            <a:graphicData uri="http://schemas.openxmlformats.org/presentationml/2006/ole">
              <mc:AlternateContent xmlns:mc="http://schemas.openxmlformats.org/markup-compatibility/2006">
                <mc:Choice xmlns:v="urn:schemas-microsoft-com:vml" Requires="v">
                  <p:oleObj spid="_x0000_s4201" name="CorelDRAW" r:id="rId10" imgW="160518" imgH="214312" progId="CorelDraw.Graphic.17">
                    <p:embed/>
                  </p:oleObj>
                </mc:Choice>
                <mc:Fallback>
                  <p:oleObj name="CorelDRAW" r:id="rId10" imgW="160518" imgH="214312" progId="CorelDraw.Graphic.17">
                    <p:embed/>
                    <p:pic>
                      <p:nvPicPr>
                        <p:cNvPr id="70" name="Object 69">
                          <a:extLst>
                            <a:ext uri="{FF2B5EF4-FFF2-40B4-BE49-F238E27FC236}">
                              <a16:creationId xmlns:a16="http://schemas.microsoft.com/office/drawing/2014/main" id="{CDB5BBBE-D80C-4371-A202-B905E1DA70C5}"/>
                            </a:ext>
                          </a:extLst>
                        </p:cNvPr>
                        <p:cNvPicPr/>
                        <p:nvPr/>
                      </p:nvPicPr>
                      <p:blipFill>
                        <a:blip r:embed="rId11"/>
                        <a:stretch>
                          <a:fillRect/>
                        </a:stretch>
                      </p:blipFill>
                      <p:spPr>
                        <a:xfrm>
                          <a:off x="8629520" y="2607679"/>
                          <a:ext cx="393156" cy="525503"/>
                        </a:xfrm>
                        <a:prstGeom prst="rect">
                          <a:avLst/>
                        </a:prstGeom>
                      </p:spPr>
                    </p:pic>
                  </p:oleObj>
                </mc:Fallback>
              </mc:AlternateContent>
            </a:graphicData>
          </a:graphic>
        </p:graphicFrame>
      </p:grpSp>
      <p:sp>
        <p:nvSpPr>
          <p:cNvPr id="4" name="Rectangle 3"/>
          <p:cNvSpPr/>
          <p:nvPr/>
        </p:nvSpPr>
        <p:spPr>
          <a:xfrm>
            <a:off x="941558" y="651009"/>
            <a:ext cx="9379124" cy="452590"/>
          </a:xfrm>
          <a:prstGeom prst="rect">
            <a:avLst/>
          </a:prstGeom>
        </p:spPr>
        <p:txBody>
          <a:bodyPr wrap="square">
            <a:spAutoFit/>
          </a:bodyPr>
          <a:lstStyle/>
          <a:p>
            <a:pPr defTabSz="914367"/>
            <a:r>
              <a:rPr lang="en-US" sz="2353" kern="0" spc="100" dirty="0">
                <a:solidFill>
                  <a:srgbClr val="FFFFFF"/>
                </a:solidFill>
                <a:latin typeface="Segoe UI Semibold" charset="0"/>
                <a:cs typeface="Segoe UI Semibold" charset="0"/>
              </a:rPr>
              <a:t>DBaaS designed to for all SQL Server applications</a:t>
            </a:r>
          </a:p>
        </p:txBody>
      </p:sp>
    </p:spTree>
    <p:extLst>
      <p:ext uri="{BB962C8B-B14F-4D97-AF65-F5344CB8AC3E}">
        <p14:creationId xmlns:p14="http://schemas.microsoft.com/office/powerpoint/2010/main" val="138257756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300"/>
                                  </p:stCondLst>
                                  <p:childTnLst>
                                    <p:set>
                                      <p:cBhvr>
                                        <p:cTn id="9" dur="1" fill="hold">
                                          <p:stCondLst>
                                            <p:cond delay="0"/>
                                          </p:stCondLst>
                                        </p:cTn>
                                        <p:tgtEl>
                                          <p:spTgt spid="71"/>
                                        </p:tgtEl>
                                        <p:attrNameLst>
                                          <p:attrName>style.visibility</p:attrName>
                                        </p:attrNameLst>
                                      </p:cBhvr>
                                      <p:to>
                                        <p:strVal val="visible"/>
                                      </p:to>
                                    </p:set>
                                    <p:animEffect transition="in" filter="fade">
                                      <p:cBhvr>
                                        <p:cTn id="10" dur="500"/>
                                        <p:tgtEl>
                                          <p:spTgt spid="71"/>
                                        </p:tgtEl>
                                      </p:cBhvr>
                                    </p:animEffect>
                                  </p:childTnLst>
                                </p:cTn>
                              </p:par>
                              <p:par>
                                <p:cTn id="11" presetID="10" presetClass="entr" presetSubtype="0" fill="hold" nodeType="withEffect">
                                  <p:stCondLst>
                                    <p:cond delay="300"/>
                                  </p:stCondLst>
                                  <p:childTnLst>
                                    <p:set>
                                      <p:cBhvr>
                                        <p:cTn id="12" dur="1" fill="hold">
                                          <p:stCondLst>
                                            <p:cond delay="0"/>
                                          </p:stCondLst>
                                        </p:cTn>
                                        <p:tgtEl>
                                          <p:spTgt spid="54"/>
                                        </p:tgtEl>
                                        <p:attrNameLst>
                                          <p:attrName>style.visibility</p:attrName>
                                        </p:attrNameLst>
                                      </p:cBhvr>
                                      <p:to>
                                        <p:strVal val="visible"/>
                                      </p:to>
                                    </p:set>
                                    <p:animEffect transition="in" filter="fade">
                                      <p:cBhvr>
                                        <p:cTn id="13" dur="500"/>
                                        <p:tgtEl>
                                          <p:spTgt spid="54"/>
                                        </p:tgtEl>
                                      </p:cBhvr>
                                    </p:animEffec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17"/>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nodeType="click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wipe(up)">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wipe(up)">
                                      <p:cBhvr>
                                        <p:cTn id="2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36378" y="2198472"/>
            <a:ext cx="11653523" cy="1015663"/>
          </a:xfrm>
        </p:spPr>
        <p:txBody>
          <a:bodyPr/>
          <a:lstStyle/>
          <a:p>
            <a:r>
              <a:rPr lang="en-US" sz="6000" dirty="0">
                <a:latin typeface="Segoe UI Semibold" panose="020B0702040204020203" pitchFamily="34" charset="0"/>
                <a:cs typeface="Segoe UI Semibold" panose="020B0702040204020203" pitchFamily="34" charset="0"/>
              </a:rPr>
              <a:t>What can PaaS do for you?</a:t>
            </a:r>
          </a:p>
        </p:txBody>
      </p:sp>
    </p:spTree>
    <p:extLst>
      <p:ext uri="{BB962C8B-B14F-4D97-AF65-F5344CB8AC3E}">
        <p14:creationId xmlns:p14="http://schemas.microsoft.com/office/powerpoint/2010/main" val="3351075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000" cap="all" spc="500" dirty="0">
                <a:solidFill>
                  <a:schemeClr val="tx1"/>
                </a:solidFill>
                <a:latin typeface="Segoe UI Semilight" charset="0"/>
                <a:cs typeface="Segoe UI Semilight" charset="0"/>
              </a:rPr>
              <a:t>How does PaaS help you?</a:t>
            </a:r>
          </a:p>
        </p:txBody>
      </p:sp>
      <p:graphicFrame>
        <p:nvGraphicFramePr>
          <p:cNvPr id="4" name="Table 3"/>
          <p:cNvGraphicFramePr>
            <a:graphicFrameLocks noGrp="1"/>
          </p:cNvGraphicFramePr>
          <p:nvPr>
            <p:extLst>
              <p:ext uri="{D42A27DB-BD31-4B8C-83A1-F6EECF244321}">
                <p14:modId xmlns:p14="http://schemas.microsoft.com/office/powerpoint/2010/main" val="3818186186"/>
              </p:ext>
            </p:extLst>
          </p:nvPr>
        </p:nvGraphicFramePr>
        <p:xfrm>
          <a:off x="493345" y="1486746"/>
          <a:ext cx="11205310" cy="4877298"/>
        </p:xfrm>
        <a:graphic>
          <a:graphicData uri="http://schemas.openxmlformats.org/drawingml/2006/table">
            <a:tbl>
              <a:tblPr firstRow="1" bandRow="1">
                <a:tableStyleId>{00A15C55-8517-42AA-B614-E9B94910E393}</a:tableStyleId>
              </a:tblPr>
              <a:tblGrid>
                <a:gridCol w="8740142">
                  <a:extLst>
                    <a:ext uri="{9D8B030D-6E8A-4147-A177-3AD203B41FA5}">
                      <a16:colId xmlns:a16="http://schemas.microsoft.com/office/drawing/2014/main" val="1690209004"/>
                    </a:ext>
                  </a:extLst>
                </a:gridCol>
                <a:gridCol w="2465168">
                  <a:extLst>
                    <a:ext uri="{9D8B030D-6E8A-4147-A177-3AD203B41FA5}">
                      <a16:colId xmlns:a16="http://schemas.microsoft.com/office/drawing/2014/main" val="3441464615"/>
                    </a:ext>
                  </a:extLst>
                </a:gridCol>
              </a:tblGrid>
              <a:tr h="363550">
                <a:tc>
                  <a:txBody>
                    <a:bodyPr/>
                    <a:lstStyle/>
                    <a:p>
                      <a:r>
                        <a:rPr lang="en-US" sz="1700" dirty="0"/>
                        <a:t>On-prem database management tasks</a:t>
                      </a:r>
                    </a:p>
                  </a:txBody>
                  <a:tcPr marL="89642" marR="89642" marT="44821" marB="44821"/>
                </a:tc>
                <a:tc>
                  <a:txBody>
                    <a:bodyPr/>
                    <a:lstStyle/>
                    <a:p>
                      <a:r>
                        <a:rPr lang="en-US" sz="1700" dirty="0"/>
                        <a:t>How</a:t>
                      </a:r>
                      <a:r>
                        <a:rPr lang="en-US" sz="1700" baseline="0" dirty="0"/>
                        <a:t> PaaS helps?</a:t>
                      </a:r>
                      <a:endParaRPr lang="en-US" sz="1700" dirty="0"/>
                    </a:p>
                  </a:txBody>
                  <a:tcPr marL="89642" marR="89642" marT="44821" marB="44821"/>
                </a:tc>
                <a:extLst>
                  <a:ext uri="{0D108BD9-81ED-4DB2-BD59-A6C34878D82A}">
                    <a16:rowId xmlns:a16="http://schemas.microsoft.com/office/drawing/2014/main" val="270054449"/>
                  </a:ext>
                </a:extLst>
              </a:tr>
              <a:tr h="617039">
                <a:tc>
                  <a:txBody>
                    <a:bodyPr/>
                    <a:lstStyle/>
                    <a:p>
                      <a:r>
                        <a:rPr lang="en-US" sz="1700" dirty="0"/>
                        <a:t>Data</a:t>
                      </a:r>
                      <a:r>
                        <a:rPr lang="en-US" sz="1700" baseline="0" dirty="0"/>
                        <a:t> protection</a:t>
                      </a:r>
                      <a:endParaRPr lang="en-US" sz="1700" dirty="0"/>
                    </a:p>
                    <a:p>
                      <a:pPr marL="752121" lvl="1" indent="-285750">
                        <a:buFont typeface="Arial" panose="020B0604020202020204" pitchFamily="34" charset="0"/>
                        <a:buChar char="•"/>
                      </a:pPr>
                      <a:r>
                        <a:rPr lang="en-US" sz="1700" dirty="0"/>
                        <a:t>Backups </a:t>
                      </a:r>
                      <a:r>
                        <a:rPr lang="en-US" sz="1700" baseline="0" dirty="0"/>
                        <a:t>(with health checks and retention)</a:t>
                      </a:r>
                    </a:p>
                  </a:txBody>
                  <a:tcPr marL="89642" marR="89642" marT="44821" marB="44821"/>
                </a:tc>
                <a:tc>
                  <a:txBody>
                    <a:bodyPr/>
                    <a:lstStyle/>
                    <a:p>
                      <a:r>
                        <a:rPr lang="en-US" sz="1700" dirty="0"/>
                        <a:t>Built-in</a:t>
                      </a:r>
                    </a:p>
                  </a:txBody>
                  <a:tcPr marL="89642" marR="89642" marT="44821" marB="44821"/>
                </a:tc>
                <a:extLst>
                  <a:ext uri="{0D108BD9-81ED-4DB2-BD59-A6C34878D82A}">
                    <a16:rowId xmlns:a16="http://schemas.microsoft.com/office/drawing/2014/main" val="2688854763"/>
                  </a:ext>
                </a:extLst>
              </a:tr>
              <a:tr h="1144436">
                <a:tc>
                  <a:txBody>
                    <a:bodyPr/>
                    <a:lstStyle/>
                    <a:p>
                      <a:r>
                        <a:rPr lang="en-US" sz="1700" dirty="0"/>
                        <a:t>High availability / disaster recovery implementation</a:t>
                      </a:r>
                    </a:p>
                    <a:p>
                      <a:pPr marL="752121" lvl="1" indent="-285750">
                        <a:buFont typeface="Arial" panose="020B0604020202020204" pitchFamily="34" charset="0"/>
                        <a:buChar char="•"/>
                      </a:pPr>
                      <a:r>
                        <a:rPr lang="en-US" sz="1700" dirty="0"/>
                        <a:t>Always On</a:t>
                      </a:r>
                    </a:p>
                    <a:p>
                      <a:pPr marL="752121" lvl="1" indent="-285750">
                        <a:buFont typeface="Arial" panose="020B0604020202020204" pitchFamily="34" charset="0"/>
                        <a:buChar char="•"/>
                      </a:pPr>
                      <a:r>
                        <a:rPr lang="en-US" sz="1700" dirty="0"/>
                        <a:t>Database Mirroring</a:t>
                      </a:r>
                    </a:p>
                    <a:p>
                      <a:pPr marL="752121" lvl="1" indent="-285750">
                        <a:buFont typeface="Arial" panose="020B0604020202020204" pitchFamily="34" charset="0"/>
                        <a:buChar char="•"/>
                      </a:pPr>
                      <a:r>
                        <a:rPr lang="en-US" sz="1700" dirty="0"/>
                        <a:t>Log shipping</a:t>
                      </a:r>
                    </a:p>
                  </a:txBody>
                  <a:tcPr marL="89642" marR="89642" marT="44821" marB="44821"/>
                </a:tc>
                <a:tc>
                  <a:txBody>
                    <a:bodyPr/>
                    <a:lstStyle/>
                    <a:p>
                      <a:r>
                        <a:rPr lang="en-US" sz="1700" dirty="0"/>
                        <a:t>Built-in</a:t>
                      </a:r>
                    </a:p>
                  </a:txBody>
                  <a:tcPr marL="89642" marR="89642" marT="44821" marB="44821"/>
                </a:tc>
                <a:extLst>
                  <a:ext uri="{0D108BD9-81ED-4DB2-BD59-A6C34878D82A}">
                    <a16:rowId xmlns:a16="http://schemas.microsoft.com/office/drawing/2014/main" val="4255915566"/>
                  </a:ext>
                </a:extLst>
              </a:tr>
              <a:tr h="363550">
                <a:tc>
                  <a:txBody>
                    <a:bodyPr/>
                    <a:lstStyle/>
                    <a:p>
                      <a:pPr marL="0" lvl="0" indent="0">
                        <a:buFont typeface="Arial" panose="020B0604020202020204" pitchFamily="34" charset="0"/>
                        <a:buNone/>
                      </a:pPr>
                      <a:r>
                        <a:rPr lang="en-US" sz="1700" dirty="0"/>
                        <a:t>Compliance with standards</a:t>
                      </a:r>
                    </a:p>
                  </a:txBody>
                  <a:tcPr marL="89642" marR="89642" marT="44821" marB="44821"/>
                </a:tc>
                <a:tc>
                  <a:txBody>
                    <a:bodyPr/>
                    <a:lstStyle/>
                    <a:p>
                      <a:r>
                        <a:rPr lang="en-US" sz="1700" dirty="0"/>
                        <a:t>Built-in</a:t>
                      </a:r>
                    </a:p>
                  </a:txBody>
                  <a:tcPr marL="89642" marR="89642" marT="44821" marB="44821"/>
                </a:tc>
                <a:extLst>
                  <a:ext uri="{0D108BD9-81ED-4DB2-BD59-A6C34878D82A}">
                    <a16:rowId xmlns:a16="http://schemas.microsoft.com/office/drawing/2014/main" val="1926842925"/>
                  </a:ext>
                </a:extLst>
              </a:tr>
              <a:tr h="1144436">
                <a:tc>
                  <a:txBody>
                    <a:bodyPr/>
                    <a:lstStyle/>
                    <a:p>
                      <a:pPr marL="0" lvl="0" indent="0">
                        <a:buFont typeface="Arial" panose="020B0604020202020204" pitchFamily="34" charset="0"/>
                        <a:buNone/>
                      </a:pPr>
                      <a:r>
                        <a:rPr lang="en-US" sz="1700" dirty="0"/>
                        <a:t>Security</a:t>
                      </a:r>
                      <a:endParaRPr lang="en-US" sz="1700" baseline="0" dirty="0"/>
                    </a:p>
                    <a:p>
                      <a:pPr marL="752121" lvl="1" indent="-285750">
                        <a:buFont typeface="Arial" panose="020B0604020202020204" pitchFamily="34" charset="0"/>
                        <a:buChar char="•"/>
                      </a:pPr>
                      <a:r>
                        <a:rPr lang="en-US" sz="1700" baseline="0" dirty="0"/>
                        <a:t>Data access</a:t>
                      </a:r>
                    </a:p>
                    <a:p>
                      <a:pPr marL="752121" lvl="1" indent="-285750">
                        <a:buFont typeface="Arial" panose="020B0604020202020204" pitchFamily="34" charset="0"/>
                        <a:buChar char="•"/>
                      </a:pPr>
                      <a:r>
                        <a:rPr lang="en-US" sz="1700" baseline="0" dirty="0"/>
                        <a:t>Defense in depth</a:t>
                      </a:r>
                    </a:p>
                    <a:p>
                      <a:pPr marL="752121" lvl="1" indent="-285750">
                        <a:buFont typeface="Arial" panose="020B0604020202020204" pitchFamily="34" charset="0"/>
                        <a:buChar char="•"/>
                      </a:pPr>
                      <a:r>
                        <a:rPr lang="en-US" sz="1700" baseline="0" dirty="0"/>
                        <a:t>Breach detection</a:t>
                      </a:r>
                    </a:p>
                  </a:txBody>
                  <a:tcPr marL="89642" marR="89642" marT="44821" marB="44821"/>
                </a:tc>
                <a:tc>
                  <a:txBody>
                    <a:bodyPr/>
                    <a:lstStyle/>
                    <a:p>
                      <a:r>
                        <a:rPr lang="en-US" sz="1700" dirty="0"/>
                        <a:t>Easy</a:t>
                      </a:r>
                      <a:r>
                        <a:rPr lang="en-US" sz="1700" baseline="0" dirty="0"/>
                        <a:t> to use tools</a:t>
                      </a:r>
                      <a:endParaRPr lang="en-US" sz="1700" dirty="0"/>
                    </a:p>
                  </a:txBody>
                  <a:tcPr marL="89642" marR="89642" marT="44821" marB="44821"/>
                </a:tc>
                <a:extLst>
                  <a:ext uri="{0D108BD9-81ED-4DB2-BD59-A6C34878D82A}">
                    <a16:rowId xmlns:a16="http://schemas.microsoft.com/office/drawing/2014/main" val="3424592129"/>
                  </a:ext>
                </a:extLst>
              </a:tr>
              <a:tr h="363550">
                <a:tc>
                  <a:txBody>
                    <a:bodyPr/>
                    <a:lstStyle/>
                    <a:p>
                      <a:pPr marL="0" lvl="0" indent="0">
                        <a:buFont typeface="Arial" panose="020B0604020202020204" pitchFamily="34" charset="0"/>
                        <a:buNone/>
                      </a:pPr>
                      <a:r>
                        <a:rPr lang="en-US" sz="1700" baseline="0" dirty="0"/>
                        <a:t>Monitoring</a:t>
                      </a:r>
                    </a:p>
                  </a:txBody>
                  <a:tcPr marL="89642" marR="89642" marT="44821" marB="44821"/>
                </a:tc>
                <a:tc>
                  <a:txBody>
                    <a:bodyPr/>
                    <a:lstStyle/>
                    <a:p>
                      <a:r>
                        <a:rPr lang="en-US" sz="1700" dirty="0"/>
                        <a:t>Easy to use tools</a:t>
                      </a:r>
                    </a:p>
                  </a:txBody>
                  <a:tcPr marL="89642" marR="89642" marT="44821" marB="44821"/>
                </a:tc>
                <a:extLst>
                  <a:ext uri="{0D108BD9-81ED-4DB2-BD59-A6C34878D82A}">
                    <a16:rowId xmlns:a16="http://schemas.microsoft.com/office/drawing/2014/main" val="569042410"/>
                  </a:ext>
                </a:extLst>
              </a:tr>
              <a:tr h="880737">
                <a:tc>
                  <a:txBody>
                    <a:bodyPr/>
                    <a:lstStyle/>
                    <a:p>
                      <a:pPr marL="0" lvl="0" indent="0">
                        <a:buFont typeface="Arial" panose="020B0604020202020204" pitchFamily="34" charset="0"/>
                        <a:buNone/>
                      </a:pPr>
                      <a:r>
                        <a:rPr lang="en-US" sz="1700" dirty="0"/>
                        <a:t>Performance</a:t>
                      </a:r>
                      <a:r>
                        <a:rPr lang="en-US" sz="1700" baseline="0" dirty="0"/>
                        <a:t> tuning and maintenance</a:t>
                      </a:r>
                      <a:endParaRPr lang="en-US" sz="1700" dirty="0"/>
                    </a:p>
                    <a:p>
                      <a:pPr marL="752121" lvl="1" indent="-285750">
                        <a:buFont typeface="Arial" panose="020B0604020202020204" pitchFamily="34" charset="0"/>
                        <a:buChar char="•"/>
                      </a:pPr>
                      <a:r>
                        <a:rPr lang="en-US" sz="1700" baseline="0" dirty="0"/>
                        <a:t>Query plan regressions – detection and prevention</a:t>
                      </a:r>
                      <a:endParaRPr lang="en-US" sz="1700" dirty="0"/>
                    </a:p>
                    <a:p>
                      <a:pPr marL="752121" lvl="1" indent="-285750">
                        <a:buFont typeface="Arial" panose="020B0604020202020204" pitchFamily="34" charset="0"/>
                        <a:buChar char="•"/>
                      </a:pPr>
                      <a:r>
                        <a:rPr lang="en-US" sz="1700" dirty="0"/>
                        <a:t>Index optimization</a:t>
                      </a:r>
                      <a:r>
                        <a:rPr lang="en-US" sz="1700" baseline="0" dirty="0"/>
                        <a:t> and maintenance</a:t>
                      </a:r>
                      <a:endParaRPr lang="en-US" sz="1700" dirty="0"/>
                    </a:p>
                  </a:txBody>
                  <a:tcPr marL="89642" marR="89642" marT="44821" marB="44821"/>
                </a:tc>
                <a:tc>
                  <a:txBody>
                    <a:bodyPr/>
                    <a:lstStyle/>
                    <a:p>
                      <a:r>
                        <a:rPr lang="en-US" sz="1700" dirty="0"/>
                        <a:t>Built-in</a:t>
                      </a:r>
                    </a:p>
                  </a:txBody>
                  <a:tcPr marL="89642" marR="89642" marT="44821" marB="44821"/>
                </a:tc>
                <a:extLst>
                  <a:ext uri="{0D108BD9-81ED-4DB2-BD59-A6C34878D82A}">
                    <a16:rowId xmlns:a16="http://schemas.microsoft.com/office/drawing/2014/main" val="3055770248"/>
                  </a:ext>
                </a:extLst>
              </a:tr>
            </a:tbl>
          </a:graphicData>
        </a:graphic>
      </p:graphicFrame>
    </p:spTree>
    <p:extLst>
      <p:ext uri="{BB962C8B-B14F-4D97-AF65-F5344CB8AC3E}">
        <p14:creationId xmlns:p14="http://schemas.microsoft.com/office/powerpoint/2010/main" val="3602043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200" cap="small" spc="500" dirty="0">
                <a:solidFill>
                  <a:schemeClr val="tx1"/>
                </a:solidFill>
                <a:latin typeface="Segoe UI Semilight" charset="0"/>
                <a:cs typeface="Segoe UI Semilight" charset="0"/>
              </a:rPr>
              <a:t>Managed Instance: Unmatched PaaS capabilities</a:t>
            </a:r>
          </a:p>
        </p:txBody>
      </p:sp>
      <p:sp>
        <p:nvSpPr>
          <p:cNvPr id="4" name="Text Placeholder 3"/>
          <p:cNvSpPr>
            <a:spLocks noGrp="1"/>
          </p:cNvSpPr>
          <p:nvPr>
            <p:ph type="body" sz="quarter" idx="10"/>
          </p:nvPr>
        </p:nvSpPr>
        <p:spPr>
          <a:xfrm>
            <a:off x="731408" y="1301683"/>
            <a:ext cx="9863705" cy="5176802"/>
          </a:xfrm>
        </p:spPr>
        <p:txBody>
          <a:bodyPr/>
          <a:lstStyle/>
          <a:p>
            <a:r>
              <a:rPr lang="en-US" sz="2800" dirty="0">
                <a:solidFill>
                  <a:schemeClr val="bg2"/>
                </a:solidFill>
                <a:latin typeface="+mn-lt"/>
                <a:cs typeface="+mn-cs"/>
              </a:rPr>
              <a:t>On-demand resources &amp; elasticity </a:t>
            </a:r>
          </a:p>
          <a:p>
            <a:pPr marL="224097" lvl="1"/>
            <a:r>
              <a:rPr lang="en-US" sz="2000" cap="small" dirty="0">
                <a:solidFill>
                  <a:schemeClr val="bg1"/>
                </a:solidFill>
                <a:latin typeface="+mn-lt"/>
                <a:cs typeface="+mn-cs"/>
              </a:rPr>
              <a:t>No need to provision for that monthly / yearly peak</a:t>
            </a:r>
          </a:p>
          <a:p>
            <a:r>
              <a:rPr lang="en-US" sz="2800" dirty="0">
                <a:solidFill>
                  <a:schemeClr val="bg2"/>
                </a:solidFill>
                <a:latin typeface="+mn-lt"/>
                <a:cs typeface="+mn-cs"/>
              </a:rPr>
              <a:t>Built-in high availability</a:t>
            </a:r>
          </a:p>
          <a:p>
            <a:pPr marL="224097" lvl="1"/>
            <a:r>
              <a:rPr lang="en-US" sz="2000" cap="small" dirty="0">
                <a:solidFill>
                  <a:schemeClr val="bg1"/>
                </a:solidFill>
                <a:latin typeface="+mn-lt"/>
                <a:cs typeface="+mn-cs"/>
              </a:rPr>
              <a:t>99.99% SLA with automatic failover</a:t>
            </a:r>
          </a:p>
          <a:p>
            <a:r>
              <a:rPr lang="en-US" sz="2800" dirty="0">
                <a:solidFill>
                  <a:schemeClr val="bg2"/>
                </a:solidFill>
                <a:latin typeface="+mn-lt"/>
                <a:cs typeface="+mn-cs"/>
              </a:rPr>
              <a:t>Business continuity</a:t>
            </a:r>
          </a:p>
          <a:p>
            <a:pPr marL="224097" lvl="1"/>
            <a:r>
              <a:rPr lang="en-US" sz="2000" cap="small" dirty="0">
                <a:solidFill>
                  <a:schemeClr val="bg1"/>
                </a:solidFill>
                <a:latin typeface="+mn-lt"/>
                <a:cs typeface="+mn-cs"/>
              </a:rPr>
              <a:t>Automatic backups, point-in-time restore, long term retention</a:t>
            </a:r>
          </a:p>
          <a:p>
            <a:pPr marL="224097" lvl="1"/>
            <a:r>
              <a:rPr lang="en-US" sz="2000" cap="small" dirty="0">
                <a:solidFill>
                  <a:schemeClr val="bg1"/>
                </a:solidFill>
                <a:latin typeface="+mn-lt"/>
                <a:cs typeface="+mn-cs"/>
              </a:rPr>
              <a:t>Backups kept in geo-redundant storage</a:t>
            </a:r>
          </a:p>
          <a:p>
            <a:pPr marL="224097" lvl="1"/>
            <a:r>
              <a:rPr lang="en-US" sz="2000" cap="small" dirty="0">
                <a:solidFill>
                  <a:schemeClr val="bg1"/>
                </a:solidFill>
                <a:latin typeface="+mn-lt"/>
                <a:cs typeface="+mn-cs"/>
              </a:rPr>
              <a:t>Active geo-replication (&lt;5 sec RPO)</a:t>
            </a:r>
          </a:p>
          <a:p>
            <a:r>
              <a:rPr lang="en-US" sz="2800" dirty="0">
                <a:solidFill>
                  <a:schemeClr val="bg2"/>
                </a:solidFill>
                <a:latin typeface="+mn-lt"/>
                <a:cs typeface="+mn-cs"/>
              </a:rPr>
              <a:t>Automatic patching / version updates</a:t>
            </a:r>
          </a:p>
          <a:p>
            <a:pPr marL="224097" lvl="1"/>
            <a:r>
              <a:rPr lang="en-US" sz="2000" cap="small" dirty="0">
                <a:solidFill>
                  <a:schemeClr val="bg1"/>
                </a:solidFill>
                <a:latin typeface="+mn-lt"/>
                <a:cs typeface="+mn-cs"/>
              </a:rPr>
              <a:t>The service guarantees availability and no regression in experience</a:t>
            </a:r>
          </a:p>
          <a:p>
            <a:r>
              <a:rPr lang="en-US" sz="2800" dirty="0">
                <a:solidFill>
                  <a:schemeClr val="bg2"/>
                </a:solidFill>
                <a:latin typeface="+mn-lt"/>
                <a:cs typeface="+mn-cs"/>
              </a:rPr>
              <a:t>Built-in intelligence</a:t>
            </a:r>
          </a:p>
          <a:p>
            <a:pPr marL="224097" lvl="1"/>
            <a:r>
              <a:rPr lang="en-US" sz="2000" cap="small" dirty="0">
                <a:solidFill>
                  <a:schemeClr val="bg1"/>
                </a:solidFill>
                <a:latin typeface="+mn-lt"/>
                <a:cs typeface="+mn-cs"/>
              </a:rPr>
              <a:t>Threat Detection</a:t>
            </a:r>
          </a:p>
          <a:p>
            <a:pPr marL="224097" lvl="1"/>
            <a:r>
              <a:rPr lang="en-US" sz="2000" cap="small" dirty="0">
                <a:solidFill>
                  <a:schemeClr val="bg1"/>
                </a:solidFill>
                <a:latin typeface="+mn-lt"/>
                <a:cs typeface="+mn-cs"/>
              </a:rPr>
              <a:t>Automatic performance tuning &amp; Intelligent Insights</a:t>
            </a:r>
          </a:p>
        </p:txBody>
      </p:sp>
    </p:spTree>
    <p:extLst>
      <p:ext uri="{BB962C8B-B14F-4D97-AF65-F5344CB8AC3E}">
        <p14:creationId xmlns:p14="http://schemas.microsoft.com/office/powerpoint/2010/main" val="4055345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200" cap="small" spc="500" dirty="0">
                <a:solidFill>
                  <a:schemeClr val="tx1"/>
                </a:solidFill>
                <a:latin typeface="Segoe UI Semilight" charset="0"/>
                <a:cs typeface="Segoe UI Semilight" charset="0"/>
              </a:rPr>
              <a:t>How to choose between PaaS and IaaS?</a:t>
            </a:r>
          </a:p>
        </p:txBody>
      </p:sp>
      <p:sp>
        <p:nvSpPr>
          <p:cNvPr id="4" name="Text Placeholder 3"/>
          <p:cNvSpPr>
            <a:spLocks noGrp="1"/>
          </p:cNvSpPr>
          <p:nvPr>
            <p:ph type="body" sz="quarter" idx="10"/>
          </p:nvPr>
        </p:nvSpPr>
        <p:spPr>
          <a:xfrm>
            <a:off x="947032" y="1570039"/>
            <a:ext cx="9863705" cy="4284250"/>
          </a:xfrm>
        </p:spPr>
        <p:txBody>
          <a:bodyPr/>
          <a:lstStyle/>
          <a:p>
            <a:r>
              <a:rPr lang="en-US" sz="3200" dirty="0">
                <a:solidFill>
                  <a:schemeClr val="bg2"/>
                </a:solidFill>
                <a:latin typeface="+mn-lt"/>
                <a:cs typeface="+mn-cs"/>
              </a:rPr>
              <a:t>If you:</a:t>
            </a:r>
          </a:p>
          <a:p>
            <a:pPr marL="784338" lvl="1" indent="-560241">
              <a:buFont typeface="Arial" panose="020B0604020202020204" pitchFamily="34" charset="0"/>
              <a:buChar char="•"/>
            </a:pPr>
            <a:r>
              <a:rPr lang="en-US" sz="2400" cap="small" dirty="0">
                <a:solidFill>
                  <a:schemeClr val="bg1"/>
                </a:solidFill>
                <a:latin typeface="+mn-lt"/>
                <a:cs typeface="+mn-cs"/>
              </a:rPr>
              <a:t>Need control over / access to the operating system</a:t>
            </a:r>
          </a:p>
          <a:p>
            <a:pPr marL="784338" lvl="1" indent="-560241">
              <a:buFont typeface="Arial" panose="020B0604020202020204" pitchFamily="34" charset="0"/>
              <a:buChar char="•"/>
            </a:pPr>
            <a:r>
              <a:rPr lang="en-US" sz="2400" cap="small" dirty="0">
                <a:solidFill>
                  <a:schemeClr val="bg1"/>
                </a:solidFill>
                <a:latin typeface="+mn-lt"/>
                <a:cs typeface="+mn-cs"/>
              </a:rPr>
              <a:t>Have to run your app or agents side-by-side with the database</a:t>
            </a:r>
          </a:p>
          <a:p>
            <a:pPr marL="784338" lvl="1" indent="-560241">
              <a:buFont typeface="Arial" panose="020B0604020202020204" pitchFamily="34" charset="0"/>
              <a:buChar char="•"/>
            </a:pPr>
            <a:r>
              <a:rPr lang="en-US" sz="2400" cap="small" dirty="0">
                <a:solidFill>
                  <a:schemeClr val="bg1"/>
                </a:solidFill>
                <a:latin typeface="+mn-lt"/>
                <a:cs typeface="+mn-cs"/>
              </a:rPr>
              <a:t>Want to continue to manage all aspects of your solution</a:t>
            </a:r>
          </a:p>
          <a:p>
            <a:r>
              <a:rPr lang="en-US" sz="3200" dirty="0">
                <a:solidFill>
                  <a:schemeClr val="bg2"/>
                </a:solidFill>
                <a:latin typeface="+mn-lt"/>
                <a:cs typeface="+mn-cs"/>
              </a:rPr>
              <a:t>…then IaaS is the right solution for you</a:t>
            </a:r>
          </a:p>
          <a:p>
            <a:endParaRPr lang="en-US" sz="3200" dirty="0">
              <a:solidFill>
                <a:schemeClr val="bg2"/>
              </a:solidFill>
              <a:latin typeface="+mn-lt"/>
              <a:cs typeface="+mn-cs"/>
            </a:endParaRPr>
          </a:p>
          <a:p>
            <a:r>
              <a:rPr lang="en-US" sz="3200" dirty="0">
                <a:solidFill>
                  <a:schemeClr val="bg2"/>
                </a:solidFill>
                <a:latin typeface="+mn-lt"/>
                <a:cs typeface="+mn-cs"/>
              </a:rPr>
              <a:t>Otherwise, we recommend PaaS</a:t>
            </a:r>
          </a:p>
          <a:p>
            <a:pPr marL="784338" lvl="1" indent="-560241">
              <a:buFont typeface="Arial" panose="020B0604020202020204" pitchFamily="34" charset="0"/>
              <a:buChar char="•"/>
            </a:pPr>
            <a:r>
              <a:rPr lang="en-US" sz="2400" cap="small" dirty="0">
                <a:solidFill>
                  <a:schemeClr val="bg1"/>
                </a:solidFill>
                <a:latin typeface="+mn-lt"/>
                <a:cs typeface="+mn-cs"/>
              </a:rPr>
              <a:t>Much better total cost of ownership</a:t>
            </a:r>
          </a:p>
          <a:p>
            <a:pPr marL="784338" lvl="1" indent="-560241">
              <a:buFont typeface="Arial" panose="020B0604020202020204" pitchFamily="34" charset="0"/>
              <a:buChar char="•"/>
            </a:pPr>
            <a:r>
              <a:rPr lang="en-US" sz="2400" cap="small" dirty="0">
                <a:solidFill>
                  <a:schemeClr val="bg1"/>
                </a:solidFill>
                <a:latin typeface="+mn-lt"/>
                <a:cs typeface="+mn-cs"/>
              </a:rPr>
              <a:t>You can focus on your business, and innovate</a:t>
            </a:r>
          </a:p>
        </p:txBody>
      </p:sp>
    </p:spTree>
    <p:extLst>
      <p:ext uri="{BB962C8B-B14F-4D97-AF65-F5344CB8AC3E}">
        <p14:creationId xmlns:p14="http://schemas.microsoft.com/office/powerpoint/2010/main" val="2523938909"/>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736378" y="2198472"/>
            <a:ext cx="11653523" cy="1015663"/>
          </a:xfrm>
        </p:spPr>
        <p:txBody>
          <a:bodyPr/>
          <a:lstStyle/>
          <a:p>
            <a:r>
              <a:rPr lang="en-US" sz="6000" dirty="0">
                <a:latin typeface="Segoe UI Semibold" panose="020B0702040204020203" pitchFamily="34" charset="0"/>
                <a:cs typeface="Segoe UI Semibold" panose="020B0702040204020203" pitchFamily="34" charset="0"/>
              </a:rPr>
              <a:t>Can you get to PaaS easily?</a:t>
            </a:r>
          </a:p>
        </p:txBody>
      </p:sp>
    </p:spTree>
    <p:extLst>
      <p:ext uri="{BB962C8B-B14F-4D97-AF65-F5344CB8AC3E}">
        <p14:creationId xmlns:p14="http://schemas.microsoft.com/office/powerpoint/2010/main" val="3322654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200" cap="small" spc="500" dirty="0">
                <a:solidFill>
                  <a:schemeClr val="tx1"/>
                </a:solidFill>
                <a:latin typeface="Segoe UI Semilight" charset="0"/>
                <a:cs typeface="Segoe UI Semilight" charset="0"/>
              </a:rPr>
              <a:t>Some apps don’t need Managed Instance</a:t>
            </a:r>
          </a:p>
        </p:txBody>
      </p:sp>
      <p:sp>
        <p:nvSpPr>
          <p:cNvPr id="4" name="Text Placeholder 3"/>
          <p:cNvSpPr>
            <a:spLocks noGrp="1"/>
          </p:cNvSpPr>
          <p:nvPr>
            <p:ph type="body" sz="quarter" idx="10"/>
          </p:nvPr>
        </p:nvSpPr>
        <p:spPr>
          <a:xfrm>
            <a:off x="521730" y="1373336"/>
            <a:ext cx="9863705" cy="2314480"/>
          </a:xfrm>
        </p:spPr>
        <p:txBody>
          <a:bodyPr/>
          <a:lstStyle/>
          <a:p>
            <a:r>
              <a:rPr lang="en-US" sz="3200" dirty="0">
                <a:solidFill>
                  <a:schemeClr val="bg2"/>
                </a:solidFill>
                <a:latin typeface="+mn-lt"/>
                <a:cs typeface="+mn-cs"/>
              </a:rPr>
              <a:t>You can migrate some apps w/o any changes, today</a:t>
            </a:r>
          </a:p>
          <a:p>
            <a:r>
              <a:rPr lang="en-US" sz="3200" dirty="0">
                <a:solidFill>
                  <a:schemeClr val="bg2"/>
                </a:solidFill>
                <a:latin typeface="+mn-lt"/>
                <a:cs typeface="+mn-cs"/>
              </a:rPr>
              <a:t>Starting migration now by</a:t>
            </a:r>
          </a:p>
          <a:p>
            <a:pPr marL="784338" lvl="1" indent="-560241">
              <a:buFont typeface="Arial" panose="020B0604020202020204" pitchFamily="34" charset="0"/>
              <a:buChar char="•"/>
            </a:pPr>
            <a:r>
              <a:rPr lang="en-US" sz="2400" cap="small" dirty="0">
                <a:solidFill>
                  <a:schemeClr val="bg1"/>
                </a:solidFill>
                <a:latin typeface="+mn-lt"/>
                <a:cs typeface="+mn-cs"/>
              </a:rPr>
              <a:t>Downloading and running Data Migration Assistant (DMA)</a:t>
            </a:r>
          </a:p>
          <a:p>
            <a:pPr marL="784338" lvl="1" indent="-560241">
              <a:buFont typeface="Arial" panose="020B0604020202020204" pitchFamily="34" charset="0"/>
              <a:buChar char="•"/>
            </a:pPr>
            <a:r>
              <a:rPr lang="en-US" sz="2400" cap="small" dirty="0">
                <a:solidFill>
                  <a:schemeClr val="bg1"/>
                </a:solidFill>
                <a:latin typeface="+mn-lt"/>
                <a:cs typeface="+mn-cs"/>
              </a:rPr>
              <a:t>Automated assessment will identify databases that are safe to move, w/o changes</a:t>
            </a:r>
          </a:p>
        </p:txBody>
      </p:sp>
      <p:pic>
        <p:nvPicPr>
          <p:cNvPr id="5" name="Picture 4">
            <a:extLst>
              <a:ext uri="{FF2B5EF4-FFF2-40B4-BE49-F238E27FC236}">
                <a16:creationId xmlns:a16="http://schemas.microsoft.com/office/drawing/2014/main" id="{1A5FCF3C-6037-4F65-B5C4-034EB1FCEC3C}"/>
              </a:ext>
            </a:extLst>
          </p:cNvPr>
          <p:cNvPicPr>
            <a:picLocks noChangeAspect="1"/>
          </p:cNvPicPr>
          <p:nvPr/>
        </p:nvPicPr>
        <p:blipFill>
          <a:blip r:embed="rId3"/>
          <a:stretch>
            <a:fillRect/>
          </a:stretch>
        </p:blipFill>
        <p:spPr>
          <a:xfrm>
            <a:off x="4876117" y="3516088"/>
            <a:ext cx="5293391" cy="3171791"/>
          </a:xfrm>
          <a:prstGeom prst="rect">
            <a:avLst/>
          </a:prstGeom>
        </p:spPr>
      </p:pic>
    </p:spTree>
    <p:extLst>
      <p:ext uri="{BB962C8B-B14F-4D97-AF65-F5344CB8AC3E}">
        <p14:creationId xmlns:p14="http://schemas.microsoft.com/office/powerpoint/2010/main" val="54276804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69240" y="119390"/>
            <a:ext cx="11655840" cy="899665"/>
          </a:xfrm>
        </p:spPr>
        <p:txBody>
          <a:bodyPr/>
          <a:lstStyle/>
          <a:p>
            <a:r>
              <a:rPr lang="en-US" sz="3200" b="1" cap="small" spc="500" dirty="0">
                <a:solidFill>
                  <a:srgbClr val="FFFF00"/>
                </a:solidFill>
                <a:latin typeface="Segoe UI Semilight" charset="0"/>
                <a:cs typeface="Segoe UI Semilight" charset="0"/>
              </a:rPr>
              <a:t>Managed Instance</a:t>
            </a:r>
            <a:r>
              <a:rPr lang="en-US" sz="3200" cap="small" spc="500" dirty="0">
                <a:solidFill>
                  <a:schemeClr val="tx1"/>
                </a:solidFill>
                <a:latin typeface="Segoe UI Semilight" charset="0"/>
                <a:cs typeface="Segoe UI Semilight" charset="0"/>
              </a:rPr>
              <a:t>: </a:t>
            </a:r>
            <a:r>
              <a:rPr lang="en-US" sz="3200" spc="500" dirty="0">
                <a:solidFill>
                  <a:schemeClr val="tx1"/>
                </a:solidFill>
                <a:latin typeface="Segoe UI Semilight" charset="0"/>
                <a:cs typeface="Segoe UI Semilight" charset="0"/>
              </a:rPr>
              <a:t>destination for even the most demanding applications</a:t>
            </a:r>
          </a:p>
        </p:txBody>
      </p:sp>
      <p:sp>
        <p:nvSpPr>
          <p:cNvPr id="4" name="Text Placeholder 3"/>
          <p:cNvSpPr>
            <a:spLocks noGrp="1"/>
          </p:cNvSpPr>
          <p:nvPr>
            <p:ph type="body" sz="quarter" idx="10"/>
          </p:nvPr>
        </p:nvSpPr>
        <p:spPr>
          <a:xfrm>
            <a:off x="947032" y="1570039"/>
            <a:ext cx="9863705" cy="4074962"/>
          </a:xfrm>
        </p:spPr>
        <p:txBody>
          <a:bodyPr/>
          <a:lstStyle/>
          <a:p>
            <a:r>
              <a:rPr lang="en-US" sz="3200" dirty="0">
                <a:solidFill>
                  <a:schemeClr val="bg2"/>
                </a:solidFill>
                <a:latin typeface="+mn-lt"/>
                <a:cs typeface="+mn-cs"/>
              </a:rPr>
              <a:t>Offers full security &amp; isolation</a:t>
            </a:r>
          </a:p>
          <a:p>
            <a:pPr marL="784338" lvl="1" indent="-560241">
              <a:buFont typeface="Arial" panose="020B0604020202020204" pitchFamily="34" charset="0"/>
              <a:buChar char="•"/>
            </a:pPr>
            <a:r>
              <a:rPr lang="en-US" sz="2400" cap="small" dirty="0">
                <a:solidFill>
                  <a:schemeClr val="bg1"/>
                </a:solidFill>
                <a:latin typeface="+mn-lt"/>
                <a:cs typeface="+mn-cs"/>
              </a:rPr>
              <a:t>VNET enables full isolation, without public IP addresses</a:t>
            </a:r>
          </a:p>
          <a:p>
            <a:pPr marL="784338" lvl="1" indent="-560241">
              <a:buFont typeface="Arial" panose="020B0604020202020204" pitchFamily="34" charset="0"/>
              <a:buChar char="•"/>
            </a:pPr>
            <a:r>
              <a:rPr lang="en-US" sz="2400" cap="small" dirty="0">
                <a:solidFill>
                  <a:schemeClr val="bg1"/>
                </a:solidFill>
                <a:latin typeface="+mn-lt"/>
                <a:cs typeface="+mn-cs"/>
              </a:rPr>
              <a:t>VPN can make it part of your enterprise network</a:t>
            </a:r>
          </a:p>
          <a:p>
            <a:r>
              <a:rPr lang="en-US" sz="3200" dirty="0">
                <a:solidFill>
                  <a:schemeClr val="bg2"/>
                </a:solidFill>
                <a:latin typeface="+mn-lt"/>
                <a:cs typeface="+mn-cs"/>
              </a:rPr>
              <a:t>Decreases cost and risk of migration</a:t>
            </a:r>
          </a:p>
          <a:p>
            <a:pPr marL="784338" lvl="1" indent="-560241">
              <a:buFont typeface="Arial" panose="020B0604020202020204" pitchFamily="34" charset="0"/>
              <a:buChar char="•"/>
            </a:pPr>
            <a:r>
              <a:rPr lang="en-US" sz="2400" cap="small" dirty="0">
                <a:solidFill>
                  <a:schemeClr val="bg1"/>
                </a:solidFill>
                <a:latin typeface="+mn-lt"/>
                <a:cs typeface="+mn-cs"/>
              </a:rPr>
              <a:t>Instance design increases compatibility with on-premise SQL Server</a:t>
            </a:r>
          </a:p>
          <a:p>
            <a:pPr marL="784338" lvl="1" indent="-560241">
              <a:buFont typeface="Arial" panose="020B0604020202020204" pitchFamily="34" charset="0"/>
              <a:buChar char="•"/>
            </a:pPr>
            <a:r>
              <a:rPr lang="en-US" sz="2400" cap="small" dirty="0">
                <a:solidFill>
                  <a:schemeClr val="bg1"/>
                </a:solidFill>
                <a:latin typeface="+mn-lt"/>
                <a:cs typeface="+mn-cs"/>
              </a:rPr>
              <a:t>Database Migration Service further simplifies and automates migration</a:t>
            </a:r>
          </a:p>
          <a:p>
            <a:r>
              <a:rPr lang="en-US" sz="3200" dirty="0">
                <a:solidFill>
                  <a:schemeClr val="bg2"/>
                </a:solidFill>
                <a:latin typeface="+mn-lt"/>
                <a:cs typeface="+mn-cs"/>
              </a:rPr>
              <a:t>Offers new business model and pricing</a:t>
            </a:r>
          </a:p>
          <a:p>
            <a:pPr marL="784338" lvl="1" indent="-560241">
              <a:buFont typeface="Arial" panose="020B0604020202020204" pitchFamily="34" charset="0"/>
              <a:buChar char="•"/>
            </a:pPr>
            <a:r>
              <a:rPr lang="en-US" sz="2400" cap="small" dirty="0">
                <a:solidFill>
                  <a:schemeClr val="bg1"/>
                </a:solidFill>
                <a:latin typeface="+mn-lt"/>
                <a:cs typeface="+mn-cs"/>
              </a:rPr>
              <a:t>Ability to use on-premise </a:t>
            </a:r>
            <a:r>
              <a:rPr lang="en-US" sz="2400" cap="small" dirty="0" err="1">
                <a:solidFill>
                  <a:schemeClr val="bg1"/>
                </a:solidFill>
                <a:latin typeface="+mn-lt"/>
                <a:cs typeface="+mn-cs"/>
              </a:rPr>
              <a:t>sql</a:t>
            </a:r>
            <a:r>
              <a:rPr lang="en-US" sz="2400" cap="small" dirty="0">
                <a:solidFill>
                  <a:schemeClr val="bg1"/>
                </a:solidFill>
                <a:latin typeface="+mn-lt"/>
                <a:cs typeface="+mn-cs"/>
              </a:rPr>
              <a:t> server licenses</a:t>
            </a:r>
          </a:p>
        </p:txBody>
      </p:sp>
    </p:spTree>
    <p:extLst>
      <p:ext uri="{BB962C8B-B14F-4D97-AF65-F5344CB8AC3E}">
        <p14:creationId xmlns:p14="http://schemas.microsoft.com/office/powerpoint/2010/main" val="2068631712"/>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79"/>
          <p:cNvSpPr/>
          <p:nvPr/>
        </p:nvSpPr>
        <p:spPr>
          <a:xfrm>
            <a:off x="5266598" y="487"/>
            <a:ext cx="6924537" cy="685702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srgbClr val="FFFFFF"/>
              </a:solidFill>
              <a:latin typeface="Segoe UI"/>
            </a:endParaRPr>
          </a:p>
        </p:txBody>
      </p:sp>
      <p:sp>
        <p:nvSpPr>
          <p:cNvPr id="104" name="Title 5"/>
          <p:cNvSpPr>
            <a:spLocks noGrp="1"/>
          </p:cNvSpPr>
          <p:nvPr>
            <p:ph type="title"/>
          </p:nvPr>
        </p:nvSpPr>
        <p:spPr>
          <a:xfrm>
            <a:off x="270067" y="2584650"/>
            <a:ext cx="4321358" cy="899537"/>
          </a:xfrm>
        </p:spPr>
        <p:txBody>
          <a:bodyPr>
            <a:noAutofit/>
          </a:bodyPr>
          <a:lstStyle/>
          <a:p>
            <a:pPr>
              <a:lnSpc>
                <a:spcPct val="100000"/>
              </a:lnSpc>
              <a:spcBef>
                <a:spcPts val="3000"/>
              </a:spcBef>
              <a:spcAft>
                <a:spcPts val="1200"/>
              </a:spcAft>
            </a:pPr>
            <a:r>
              <a:rPr lang="en-US" sz="2800" spc="500" dirty="0"/>
              <a:t>Microsoft </a:t>
            </a:r>
            <a:br>
              <a:rPr lang="en-US" sz="2800" spc="500" dirty="0"/>
            </a:br>
            <a:r>
              <a:rPr lang="en-US" sz="2800" spc="500" dirty="0"/>
              <a:t>Data Platform</a:t>
            </a:r>
            <a:br>
              <a:rPr lang="en-US" sz="2800" spc="500" dirty="0"/>
            </a:br>
            <a:endParaRPr lang="en-US" sz="2000" b="1" spc="100" dirty="0">
              <a:latin typeface="Segoe UI Semibold" charset="0"/>
              <a:ea typeface="Segoe UI Semibold" charset="0"/>
              <a:cs typeface="Segoe UI Semibold" charset="0"/>
            </a:endParaRPr>
          </a:p>
        </p:txBody>
      </p:sp>
      <p:sp>
        <p:nvSpPr>
          <p:cNvPr id="81" name="Title 5"/>
          <p:cNvSpPr txBox="1">
            <a:spLocks/>
          </p:cNvSpPr>
          <p:nvPr/>
        </p:nvSpPr>
        <p:spPr>
          <a:xfrm>
            <a:off x="293431" y="3605568"/>
            <a:ext cx="4927917" cy="892049"/>
          </a:xfrm>
          <a:prstGeom prst="rect">
            <a:avLst/>
          </a:prstGeom>
        </p:spPr>
        <p:txBody>
          <a:bodyPr vert="horz" lIns="91427" tIns="45713" rIns="91427" bIns="45713" rtlCol="0" anchor="t">
            <a:noAutofit/>
          </a:bodyPr>
          <a:lstStyle>
            <a:lvl1pPr algn="l" defTabSz="914400" rtl="0" eaLnBrk="1" latinLnBrk="0" hangingPunct="1">
              <a:lnSpc>
                <a:spcPct val="90000"/>
              </a:lnSpc>
              <a:spcBef>
                <a:spcPct val="0"/>
              </a:spcBef>
              <a:buNone/>
              <a:defRPr sz="5400" kern="1200">
                <a:solidFill>
                  <a:schemeClr val="bg1"/>
                </a:solidFill>
                <a:latin typeface="Segoe UI Light" panose="020B0502040204020203" pitchFamily="34" charset="0"/>
                <a:ea typeface="+mj-ea"/>
                <a:cs typeface="Segoe UI Light" panose="020B0502040204020203" pitchFamily="34" charset="0"/>
              </a:defRPr>
            </a:lvl1pPr>
          </a:lstStyle>
          <a:p>
            <a:pPr defTabSz="914225">
              <a:spcBef>
                <a:spcPts val="3000"/>
              </a:spcBef>
              <a:spcAft>
                <a:spcPts val="1200"/>
              </a:spcAft>
            </a:pPr>
            <a:r>
              <a:rPr lang="en-US" sz="1600" b="1" spc="100" dirty="0">
                <a:solidFill>
                  <a:srgbClr val="0078D7"/>
                </a:solidFill>
                <a:latin typeface="Segoe UI Semibold" charset="0"/>
                <a:ea typeface="Segoe UI Semibold" charset="0"/>
                <a:cs typeface="Segoe UI Semibold" charset="0"/>
              </a:rPr>
              <a:t>Consistent data platform for </a:t>
            </a:r>
            <a:br>
              <a:rPr lang="en-US" sz="1600" b="1" spc="100" dirty="0">
                <a:solidFill>
                  <a:srgbClr val="0078D7"/>
                </a:solidFill>
                <a:latin typeface="Segoe UI Semibold" charset="0"/>
                <a:ea typeface="Segoe UI Semibold" charset="0"/>
                <a:cs typeface="Segoe UI Semibold" charset="0"/>
              </a:rPr>
            </a:br>
            <a:r>
              <a:rPr lang="en-US" sz="1600" b="1" spc="100" dirty="0">
                <a:solidFill>
                  <a:srgbClr val="0078D7"/>
                </a:solidFill>
                <a:latin typeface="Segoe UI Semibold" charset="0"/>
                <a:ea typeface="Segoe UI Semibold" charset="0"/>
                <a:cs typeface="Segoe UI Semibold" charset="0"/>
              </a:rPr>
              <a:t>powerful hybrid scenarios</a:t>
            </a:r>
            <a:br>
              <a:rPr lang="en-US" sz="1600" b="1" spc="100" dirty="0">
                <a:solidFill>
                  <a:srgbClr val="0078D7"/>
                </a:solidFill>
                <a:latin typeface="Segoe UI Semibold" charset="0"/>
                <a:ea typeface="Segoe UI Semibold" charset="0"/>
                <a:cs typeface="Segoe UI Semibold" charset="0"/>
              </a:rPr>
            </a:br>
            <a:endParaRPr lang="en-US" sz="1600" b="1" spc="100" dirty="0">
              <a:solidFill>
                <a:srgbClr val="0078D7"/>
              </a:solidFill>
              <a:latin typeface="Segoe UI Semibold" charset="0"/>
              <a:ea typeface="Segoe UI Semibold" charset="0"/>
              <a:cs typeface="Segoe UI Semibold" charset="0"/>
            </a:endParaRPr>
          </a:p>
        </p:txBody>
      </p:sp>
      <p:grpSp>
        <p:nvGrpSpPr>
          <p:cNvPr id="3" name="Group 2"/>
          <p:cNvGrpSpPr/>
          <p:nvPr/>
        </p:nvGrpSpPr>
        <p:grpSpPr>
          <a:xfrm>
            <a:off x="5921952" y="1053678"/>
            <a:ext cx="5680290" cy="4966356"/>
            <a:chOff x="5165348" y="696111"/>
            <a:chExt cx="6496558" cy="5680032"/>
          </a:xfrm>
        </p:grpSpPr>
        <p:sp>
          <p:nvSpPr>
            <p:cNvPr id="105" name="Oval 104"/>
            <p:cNvSpPr/>
            <p:nvPr/>
          </p:nvSpPr>
          <p:spPr>
            <a:xfrm>
              <a:off x="5850907" y="971309"/>
              <a:ext cx="4885642" cy="4885642"/>
            </a:xfrm>
            <a:prstGeom prst="ellipse">
              <a:avLst/>
            </a:prstGeom>
            <a:noFill/>
            <a:ln w="25400">
              <a:solidFill>
                <a:schemeClr val="bg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defRPr/>
              </a:pPr>
              <a:endParaRPr lang="en-US">
                <a:solidFill>
                  <a:srgbClr val="FFFFFF"/>
                </a:solidFill>
                <a:latin typeface="Segoe UI"/>
              </a:endParaRPr>
            </a:p>
          </p:txBody>
        </p:sp>
        <p:grpSp>
          <p:nvGrpSpPr>
            <p:cNvPr id="178" name="Group 177"/>
            <p:cNvGrpSpPr/>
            <p:nvPr/>
          </p:nvGrpSpPr>
          <p:grpSpPr>
            <a:xfrm rot="21438796">
              <a:off x="5954195" y="696111"/>
              <a:ext cx="4681844" cy="5680032"/>
              <a:chOff x="5773116" y="946870"/>
              <a:chExt cx="4681844" cy="5680032"/>
            </a:xfrm>
          </p:grpSpPr>
          <p:sp>
            <p:nvSpPr>
              <p:cNvPr id="179" name="TextBox 178"/>
              <p:cNvSpPr txBox="1"/>
              <p:nvPr/>
            </p:nvSpPr>
            <p:spPr>
              <a:xfrm rot="60000">
                <a:off x="6279718" y="946870"/>
                <a:ext cx="3725057" cy="1998365"/>
              </a:xfrm>
              <a:prstGeom prst="rect">
                <a:avLst/>
              </a:prstGeom>
              <a:noFill/>
            </p:spPr>
            <p:txBody>
              <a:bodyPr spcFirstLastPara="1" wrap="square" lIns="91427" tIns="45713" rIns="91427" bIns="45713" numCol="1" rtlCol="0">
                <a:prstTxWarp prst="textArchUp">
                  <a:avLst>
                    <a:gd name="adj" fmla="val 11234093"/>
                  </a:avLst>
                </a:prstTxWarp>
                <a:spAutoFit/>
              </a:bodyPr>
              <a:lstStyle/>
              <a:p>
                <a:pPr algn="ctr" defTabSz="932563">
                  <a:lnSpc>
                    <a:spcPct val="90000"/>
                  </a:lnSpc>
                  <a:spcAft>
                    <a:spcPts val="600"/>
                  </a:spcAft>
                  <a:defRPr/>
                </a:pPr>
                <a:r>
                  <a:rPr lang="en-US" sz="2000" kern="0" spc="200" dirty="0">
                    <a:solidFill>
                      <a:srgbClr val="FFFFFF"/>
                    </a:solidFill>
                    <a:latin typeface="Segoe UI Semilight" panose="020B0402040204020203" pitchFamily="34" charset="0"/>
                    <a:cs typeface="Segoe UI Semilight" panose="020B0402040204020203" pitchFamily="34" charset="0"/>
                  </a:rPr>
                  <a:t>Most consistent experience</a:t>
                </a:r>
              </a:p>
            </p:txBody>
          </p:sp>
          <p:sp>
            <p:nvSpPr>
              <p:cNvPr id="180" name="TextBox 179"/>
              <p:cNvSpPr txBox="1"/>
              <p:nvPr/>
            </p:nvSpPr>
            <p:spPr>
              <a:xfrm rot="60000">
                <a:off x="5773116" y="3356909"/>
                <a:ext cx="4681844" cy="3269993"/>
              </a:xfrm>
              <a:prstGeom prst="rect">
                <a:avLst/>
              </a:prstGeom>
              <a:noFill/>
            </p:spPr>
            <p:txBody>
              <a:bodyPr spcFirstLastPara="1" wrap="square" lIns="91427" tIns="45713" rIns="91427" bIns="45713" numCol="1" rtlCol="0">
                <a:prstTxWarp prst="textArchDown">
                  <a:avLst>
                    <a:gd name="adj" fmla="val 146284"/>
                  </a:avLst>
                </a:prstTxWarp>
                <a:spAutoFit/>
              </a:bodyPr>
              <a:lstStyle/>
              <a:p>
                <a:pPr algn="ctr" defTabSz="932563">
                  <a:lnSpc>
                    <a:spcPct val="90000"/>
                  </a:lnSpc>
                  <a:spcAft>
                    <a:spcPts val="600"/>
                  </a:spcAft>
                  <a:defRPr/>
                </a:pPr>
                <a:r>
                  <a:rPr lang="en-US" sz="2000" kern="0" spc="200" dirty="0">
                    <a:solidFill>
                      <a:srgbClr val="FFFFFF"/>
                    </a:solidFill>
                    <a:latin typeface="Segoe UI Semilight" panose="020B0402040204020203" pitchFamily="34" charset="0"/>
                    <a:cs typeface="Segoe UI Semilight" panose="020B0402040204020203" pitchFamily="34" charset="0"/>
                  </a:rPr>
                  <a:t>across on-premises and cloud</a:t>
                </a:r>
              </a:p>
            </p:txBody>
          </p:sp>
        </p:grpSp>
        <p:sp>
          <p:nvSpPr>
            <p:cNvPr id="2" name="Rectangle 1"/>
            <p:cNvSpPr/>
            <p:nvPr/>
          </p:nvSpPr>
          <p:spPr>
            <a:xfrm rot="20256403">
              <a:off x="10054818" y="1617216"/>
              <a:ext cx="803563" cy="179789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srgbClr val="FFFFFF"/>
                </a:solidFill>
                <a:latin typeface="Segoe UI"/>
              </a:endParaRPr>
            </a:p>
          </p:txBody>
        </p:sp>
        <p:sp>
          <p:nvSpPr>
            <p:cNvPr id="177" name="Freeform 176"/>
            <p:cNvSpPr>
              <a:spLocks noChangeAspect="1"/>
            </p:cNvSpPr>
            <p:nvPr/>
          </p:nvSpPr>
          <p:spPr bwMode="auto">
            <a:xfrm flipH="1">
              <a:off x="9359936" y="1730176"/>
              <a:ext cx="2301970" cy="1457856"/>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rgbClr val="0078D7"/>
            </a:solidFill>
            <a:ln w="12700" cap="flat" cmpd="sng" algn="ctr">
              <a:solidFill>
                <a:schemeClr val="bg1"/>
              </a:solidFill>
              <a:prstDash val="solid"/>
              <a:headEnd type="none" w="med" len="med"/>
              <a:tailEnd type="none" w="med" len="med"/>
            </a:ln>
            <a:effectLst/>
          </p:spPr>
          <p:txBody>
            <a:bodyPr rot="0" spcFirstLastPara="0" vertOverflow="overflow" horzOverflow="overflow" vert="horz" wrap="square" lIns="182802" tIns="146242" rIns="182802" bIns="146242" numCol="1" spcCol="0" rtlCol="0" fromWordArt="0" anchor="t" anchorCtr="0" forceAA="0" compatLnSpc="1">
              <a:prstTxWarp prst="textNoShape">
                <a:avLst/>
              </a:prstTxWarp>
              <a:noAutofit/>
            </a:bodyPr>
            <a:lstStyle/>
            <a:p>
              <a:pPr algn="ctr" defTabSz="931935" fontAlgn="base">
                <a:lnSpc>
                  <a:spcPct val="90000"/>
                </a:lnSpc>
                <a:spcBef>
                  <a:spcPct val="0"/>
                </a:spcBef>
                <a:spcAft>
                  <a:spcPct val="0"/>
                </a:spcAft>
                <a:defRPr/>
              </a:pPr>
              <a:endParaRPr lang="en-IN" sz="2000" b="1" kern="0" dirty="0">
                <a:solidFill>
                  <a:srgbClr val="FFFFFF"/>
                </a:solidFill>
                <a:latin typeface="Segoe UI Light"/>
                <a:ea typeface="Segoe UI" pitchFamily="34" charset="0"/>
                <a:cs typeface="Segoe UI" pitchFamily="34" charset="0"/>
              </a:endParaRPr>
            </a:p>
          </p:txBody>
        </p:sp>
        <p:sp>
          <p:nvSpPr>
            <p:cNvPr id="83" name="Rectangle 82"/>
            <p:cNvSpPr/>
            <p:nvPr/>
          </p:nvSpPr>
          <p:spPr>
            <a:xfrm rot="20155169">
              <a:off x="5723529" y="3402659"/>
              <a:ext cx="803563" cy="176414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srgbClr val="FFFFFF"/>
                </a:solidFill>
                <a:latin typeface="Segoe UI"/>
              </a:endParaRPr>
            </a:p>
          </p:txBody>
        </p:sp>
        <p:sp>
          <p:nvSpPr>
            <p:cNvPr id="79" name="building_7">
              <a:extLst>
                <a:ext uri="{FF2B5EF4-FFF2-40B4-BE49-F238E27FC236}">
                  <a16:creationId xmlns:a16="http://schemas.microsoft.com/office/drawing/2014/main" id="{968144CD-445D-4231-9304-625F8EE407FE}"/>
                </a:ext>
              </a:extLst>
            </p:cNvPr>
            <p:cNvSpPr>
              <a:spLocks noChangeAspect="1" noEditPoints="1"/>
            </p:cNvSpPr>
            <p:nvPr/>
          </p:nvSpPr>
          <p:spPr bwMode="auto">
            <a:xfrm>
              <a:off x="5165348" y="3402726"/>
              <a:ext cx="1522351" cy="1588255"/>
            </a:xfrm>
            <a:custGeom>
              <a:avLst/>
              <a:gdLst>
                <a:gd name="T0" fmla="*/ 231 w 231"/>
                <a:gd name="T1" fmla="*/ 241 h 241"/>
                <a:gd name="T2" fmla="*/ 0 w 231"/>
                <a:gd name="T3" fmla="*/ 241 h 241"/>
                <a:gd name="T4" fmla="*/ 135 w 231"/>
                <a:gd name="T5" fmla="*/ 241 h 241"/>
                <a:gd name="T6" fmla="*/ 135 w 231"/>
                <a:gd name="T7" fmla="*/ 111 h 241"/>
                <a:gd name="T8" fmla="*/ 14 w 231"/>
                <a:gd name="T9" fmla="*/ 111 h 241"/>
                <a:gd name="T10" fmla="*/ 14 w 231"/>
                <a:gd name="T11" fmla="*/ 241 h 241"/>
                <a:gd name="T12" fmla="*/ 217 w 231"/>
                <a:gd name="T13" fmla="*/ 241 h 241"/>
                <a:gd name="T14" fmla="*/ 217 w 231"/>
                <a:gd name="T15" fmla="*/ 58 h 241"/>
                <a:gd name="T16" fmla="*/ 101 w 231"/>
                <a:gd name="T17" fmla="*/ 58 h 241"/>
                <a:gd name="T18" fmla="*/ 101 w 231"/>
                <a:gd name="T19" fmla="*/ 97 h 241"/>
                <a:gd name="T20" fmla="*/ 140 w 231"/>
                <a:gd name="T21" fmla="*/ 44 h 241"/>
                <a:gd name="T22" fmla="*/ 140 w 231"/>
                <a:gd name="T23" fmla="*/ 0 h 241"/>
                <a:gd name="T24" fmla="*/ 82 w 231"/>
                <a:gd name="T25" fmla="*/ 44 h 241"/>
                <a:gd name="T26" fmla="*/ 82 w 231"/>
                <a:gd name="T27" fmla="*/ 92 h 241"/>
                <a:gd name="T28" fmla="*/ 178 w 231"/>
                <a:gd name="T29" fmla="*/ 241 h 241"/>
                <a:gd name="T30" fmla="*/ 178 w 231"/>
                <a:gd name="T31" fmla="*/ 198 h 241"/>
                <a:gd name="T32" fmla="*/ 150 w 231"/>
                <a:gd name="T33" fmla="*/ 198 h 241"/>
                <a:gd name="T34" fmla="*/ 97 w 231"/>
                <a:gd name="T35" fmla="*/ 241 h 241"/>
                <a:gd name="T36" fmla="*/ 97 w 231"/>
                <a:gd name="T37" fmla="*/ 198 h 241"/>
                <a:gd name="T38" fmla="*/ 58 w 231"/>
                <a:gd name="T39" fmla="*/ 198 h 241"/>
                <a:gd name="T40" fmla="*/ 58 w 231"/>
                <a:gd name="T41" fmla="*/ 239 h 241"/>
                <a:gd name="T42" fmla="*/ 97 w 231"/>
                <a:gd name="T43" fmla="*/ 241 h 241"/>
                <a:gd name="T44" fmla="*/ 97 w 231"/>
                <a:gd name="T45" fmla="*/ 198 h 241"/>
                <a:gd name="T46" fmla="*/ 58 w 231"/>
                <a:gd name="T47" fmla="*/ 198 h 241"/>
                <a:gd name="T48" fmla="*/ 58 w 231"/>
                <a:gd name="T49" fmla="*/ 239 h 241"/>
                <a:gd name="T50" fmla="*/ 227 w 231"/>
                <a:gd name="T51" fmla="*/ 164 h 241"/>
                <a:gd name="T52" fmla="*/ 227 w 231"/>
                <a:gd name="T53" fmla="*/ 16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1" h="241">
                  <a:moveTo>
                    <a:pt x="231" y="241"/>
                  </a:moveTo>
                  <a:lnTo>
                    <a:pt x="0" y="241"/>
                  </a:lnTo>
                  <a:moveTo>
                    <a:pt x="135" y="241"/>
                  </a:moveTo>
                  <a:lnTo>
                    <a:pt x="135" y="111"/>
                  </a:lnTo>
                  <a:lnTo>
                    <a:pt x="14" y="111"/>
                  </a:lnTo>
                  <a:lnTo>
                    <a:pt x="14" y="241"/>
                  </a:lnTo>
                  <a:moveTo>
                    <a:pt x="217" y="241"/>
                  </a:moveTo>
                  <a:lnTo>
                    <a:pt x="217" y="58"/>
                  </a:lnTo>
                  <a:lnTo>
                    <a:pt x="101" y="58"/>
                  </a:lnTo>
                  <a:lnTo>
                    <a:pt x="101" y="97"/>
                  </a:lnTo>
                  <a:moveTo>
                    <a:pt x="140" y="44"/>
                  </a:moveTo>
                  <a:lnTo>
                    <a:pt x="140" y="0"/>
                  </a:lnTo>
                  <a:lnTo>
                    <a:pt x="82" y="44"/>
                  </a:lnTo>
                  <a:lnTo>
                    <a:pt x="82" y="92"/>
                  </a:lnTo>
                  <a:moveTo>
                    <a:pt x="178" y="241"/>
                  </a:moveTo>
                  <a:lnTo>
                    <a:pt x="178" y="198"/>
                  </a:lnTo>
                  <a:lnTo>
                    <a:pt x="150" y="198"/>
                  </a:lnTo>
                  <a:moveTo>
                    <a:pt x="97" y="241"/>
                  </a:moveTo>
                  <a:lnTo>
                    <a:pt x="97" y="198"/>
                  </a:lnTo>
                  <a:lnTo>
                    <a:pt x="58" y="198"/>
                  </a:lnTo>
                  <a:lnTo>
                    <a:pt x="58" y="239"/>
                  </a:lnTo>
                  <a:moveTo>
                    <a:pt x="97" y="241"/>
                  </a:moveTo>
                  <a:lnTo>
                    <a:pt x="97" y="198"/>
                  </a:lnTo>
                  <a:lnTo>
                    <a:pt x="58" y="198"/>
                  </a:lnTo>
                  <a:lnTo>
                    <a:pt x="58" y="239"/>
                  </a:lnTo>
                  <a:moveTo>
                    <a:pt x="227" y="164"/>
                  </a:moveTo>
                  <a:lnTo>
                    <a:pt x="227" y="164"/>
                  </a:lnTo>
                </a:path>
              </a:pathLst>
            </a:custGeom>
            <a:noFill/>
            <a:ln w="12700"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gradFill>
                  <a:gsLst>
                    <a:gs pos="0">
                      <a:srgbClr val="505050"/>
                    </a:gs>
                    <a:gs pos="100000">
                      <a:srgbClr val="505050"/>
                    </a:gs>
                  </a:gsLst>
                </a:gradFill>
                <a:latin typeface="Segoe UI"/>
              </a:endParaRPr>
            </a:p>
          </p:txBody>
        </p:sp>
      </p:grpSp>
    </p:spTree>
    <p:extLst>
      <p:ext uri="{BB962C8B-B14F-4D97-AF65-F5344CB8AC3E}">
        <p14:creationId xmlns:p14="http://schemas.microsoft.com/office/powerpoint/2010/main" val="1708507035"/>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2972" y="167803"/>
            <a:ext cx="11655840" cy="899537"/>
          </a:xfrm>
        </p:spPr>
        <p:txBody>
          <a:bodyPr/>
          <a:lstStyle/>
          <a:p>
            <a:r>
              <a:rPr lang="en-US" sz="3137" cap="all" spc="500" dirty="0">
                <a:solidFill>
                  <a:schemeClr val="bg1"/>
                </a:solidFill>
                <a:latin typeface="Segoe UI Semilight" charset="0"/>
                <a:cs typeface="Segoe UI Semilight" charset="0"/>
              </a:rPr>
              <a:t>Full security &amp; isolation</a:t>
            </a:r>
          </a:p>
        </p:txBody>
      </p:sp>
      <p:sp>
        <p:nvSpPr>
          <p:cNvPr id="4" name="Rectangle 3">
            <a:extLst/>
          </p:cNvPr>
          <p:cNvSpPr/>
          <p:nvPr/>
        </p:nvSpPr>
        <p:spPr bwMode="auto">
          <a:xfrm>
            <a:off x="553246" y="1896288"/>
            <a:ext cx="4168375" cy="3213861"/>
          </a:xfrm>
          <a:prstGeom prst="rect">
            <a:avLst/>
          </a:prstGeom>
          <a:solidFill>
            <a:srgbClr val="CBECDA"/>
          </a:solidFill>
          <a:ln w="19050">
            <a:solidFill>
              <a:srgbClr val="66C491"/>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5" name="Rectangle 4">
            <a:extLst/>
          </p:cNvPr>
          <p:cNvSpPr/>
          <p:nvPr/>
        </p:nvSpPr>
        <p:spPr bwMode="auto">
          <a:xfrm>
            <a:off x="823275" y="2167917"/>
            <a:ext cx="3628318" cy="2645025"/>
          </a:xfrm>
          <a:prstGeom prst="rect">
            <a:avLst/>
          </a:prstGeom>
          <a:solidFill>
            <a:srgbClr val="E1D2E4"/>
          </a:solidFill>
          <a:ln w="19050">
            <a:solidFill>
              <a:srgbClr val="A379AE"/>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6" name="Callout: Line with Accent Bar 5">
            <a:extLst/>
          </p:cNvPr>
          <p:cNvSpPr/>
          <p:nvPr/>
        </p:nvSpPr>
        <p:spPr bwMode="auto">
          <a:xfrm rot="5400000">
            <a:off x="9359375" y="1708911"/>
            <a:ext cx="808631" cy="4353603"/>
          </a:xfrm>
          <a:prstGeom prst="accentCallout1">
            <a:avLst>
              <a:gd name="adj1" fmla="val 49897"/>
              <a:gd name="adj2" fmla="val -6282"/>
              <a:gd name="adj3" fmla="val 49731"/>
              <a:gd name="adj4" fmla="val -69121"/>
            </a:avLst>
          </a:prstGeom>
          <a:solidFill>
            <a:schemeClr val="bg1"/>
          </a:solidFill>
          <a:ln w="19050">
            <a:solidFill>
              <a:srgbClr val="59B3D8"/>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7" name="TextBox 6"/>
          <p:cNvSpPr txBox="1"/>
          <p:nvPr/>
        </p:nvSpPr>
        <p:spPr>
          <a:xfrm>
            <a:off x="984113" y="3150114"/>
            <a:ext cx="1311578" cy="273280"/>
          </a:xfrm>
          <a:prstGeom prst="rect">
            <a:avLst/>
          </a:prstGeom>
          <a:noFill/>
        </p:spPr>
        <p:txBody>
          <a:bodyPr wrap="none" rtlCol="0">
            <a:spAutoFit/>
          </a:bodyPr>
          <a:lstStyle/>
          <a:p>
            <a:pPr algn="ctr" defTabSz="914367"/>
            <a:r>
              <a:rPr lang="en-US" sz="1176" b="1" dirty="0">
                <a:solidFill>
                  <a:srgbClr val="007DA4"/>
                </a:solidFill>
                <a:latin typeface="Segoe UI"/>
              </a:rPr>
              <a:t>SQL Instance #1</a:t>
            </a:r>
          </a:p>
        </p:txBody>
      </p:sp>
      <p:sp>
        <p:nvSpPr>
          <p:cNvPr id="8" name="TextBox 7"/>
          <p:cNvSpPr txBox="1"/>
          <p:nvPr/>
        </p:nvSpPr>
        <p:spPr>
          <a:xfrm>
            <a:off x="3009297" y="3150114"/>
            <a:ext cx="1311578" cy="273280"/>
          </a:xfrm>
          <a:prstGeom prst="rect">
            <a:avLst/>
          </a:prstGeom>
          <a:noFill/>
        </p:spPr>
        <p:txBody>
          <a:bodyPr wrap="none" rtlCol="0">
            <a:spAutoFit/>
          </a:bodyPr>
          <a:lstStyle/>
          <a:p>
            <a:pPr algn="ctr" defTabSz="914367"/>
            <a:r>
              <a:rPr lang="en-US" sz="1176" b="1" dirty="0">
                <a:solidFill>
                  <a:srgbClr val="007DA4"/>
                </a:solidFill>
                <a:latin typeface="Segoe UI"/>
              </a:rPr>
              <a:t>SQL Instance #2</a:t>
            </a:r>
          </a:p>
        </p:txBody>
      </p:sp>
      <p:graphicFrame>
        <p:nvGraphicFramePr>
          <p:cNvPr id="9" name="Object 8">
            <a:extLst/>
          </p:cNvPr>
          <p:cNvGraphicFramePr>
            <a:graphicFrameLocks noChangeAspect="1"/>
          </p:cNvGraphicFramePr>
          <p:nvPr>
            <p:extLst/>
          </p:nvPr>
        </p:nvGraphicFramePr>
        <p:xfrm>
          <a:off x="11175815" y="3580051"/>
          <a:ext cx="602028" cy="601593"/>
        </p:xfrm>
        <a:graphic>
          <a:graphicData uri="http://schemas.openxmlformats.org/presentationml/2006/ole">
            <mc:AlternateContent xmlns:mc="http://schemas.openxmlformats.org/markup-compatibility/2006">
              <mc:Choice xmlns:v="urn:schemas-microsoft-com:vml" Requires="v">
                <p:oleObj spid="_x0000_s5422" name="CorelDRAW" r:id="rId4" imgW="2192109" imgH="2190886" progId="CorelDraw.Graphic.17">
                  <p:embed/>
                </p:oleObj>
              </mc:Choice>
              <mc:Fallback>
                <p:oleObj name="CorelDRAW" r:id="rId4" imgW="2192109" imgH="2190886" progId="CorelDraw.Graphic.17">
                  <p:embed/>
                  <p:pic>
                    <p:nvPicPr>
                      <p:cNvPr id="9" name="Object 8">
                        <a:extLst/>
                      </p:cNvPr>
                      <p:cNvPicPr/>
                      <p:nvPr/>
                    </p:nvPicPr>
                    <p:blipFill>
                      <a:blip r:embed="rId5"/>
                      <a:stretch>
                        <a:fillRect/>
                      </a:stretch>
                    </p:blipFill>
                    <p:spPr>
                      <a:xfrm>
                        <a:off x="11175815" y="3580051"/>
                        <a:ext cx="602028" cy="601593"/>
                      </a:xfrm>
                      <a:prstGeom prst="rect">
                        <a:avLst/>
                      </a:prstGeom>
                    </p:spPr>
                  </p:pic>
                </p:oleObj>
              </mc:Fallback>
            </mc:AlternateContent>
          </a:graphicData>
        </a:graphic>
      </p:graphicFrame>
      <p:graphicFrame>
        <p:nvGraphicFramePr>
          <p:cNvPr id="10" name="Object 9">
            <a:extLst/>
          </p:cNvPr>
          <p:cNvGraphicFramePr>
            <a:graphicFrameLocks noChangeAspect="1"/>
          </p:cNvGraphicFramePr>
          <p:nvPr>
            <p:extLst/>
          </p:nvPr>
        </p:nvGraphicFramePr>
        <p:xfrm>
          <a:off x="10299672" y="3580051"/>
          <a:ext cx="623389" cy="601593"/>
        </p:xfrm>
        <a:graphic>
          <a:graphicData uri="http://schemas.openxmlformats.org/presentationml/2006/ole">
            <mc:AlternateContent xmlns:mc="http://schemas.openxmlformats.org/markup-compatibility/2006">
              <mc:Choice xmlns:v="urn:schemas-microsoft-com:vml" Requires="v">
                <p:oleObj spid="_x0000_s5423" name="CorelDRAW" r:id="rId6" imgW="2270122" imgH="2190886" progId="CorelDraw.Graphic.17">
                  <p:embed/>
                </p:oleObj>
              </mc:Choice>
              <mc:Fallback>
                <p:oleObj name="CorelDRAW" r:id="rId6" imgW="2270122" imgH="2190886" progId="CorelDraw.Graphic.17">
                  <p:embed/>
                  <p:pic>
                    <p:nvPicPr>
                      <p:cNvPr id="10" name="Object 9">
                        <a:extLst/>
                      </p:cNvPr>
                      <p:cNvPicPr/>
                      <p:nvPr/>
                    </p:nvPicPr>
                    <p:blipFill>
                      <a:blip r:embed="rId7"/>
                      <a:stretch>
                        <a:fillRect/>
                      </a:stretch>
                    </p:blipFill>
                    <p:spPr>
                      <a:xfrm>
                        <a:off x="10299672" y="3580051"/>
                        <a:ext cx="623389" cy="601593"/>
                      </a:xfrm>
                      <a:prstGeom prst="rect">
                        <a:avLst/>
                      </a:prstGeom>
                    </p:spPr>
                  </p:pic>
                </p:oleObj>
              </mc:Fallback>
            </mc:AlternateContent>
          </a:graphicData>
        </a:graphic>
      </p:graphicFrame>
      <p:graphicFrame>
        <p:nvGraphicFramePr>
          <p:cNvPr id="11" name="Object 10">
            <a:extLst/>
          </p:cNvPr>
          <p:cNvGraphicFramePr>
            <a:graphicFrameLocks noChangeAspect="1"/>
          </p:cNvGraphicFramePr>
          <p:nvPr>
            <p:extLst/>
          </p:nvPr>
        </p:nvGraphicFramePr>
        <p:xfrm>
          <a:off x="9474602" y="3574385"/>
          <a:ext cx="575436" cy="612927"/>
        </p:xfrm>
        <a:graphic>
          <a:graphicData uri="http://schemas.openxmlformats.org/presentationml/2006/ole">
            <mc:AlternateContent xmlns:mc="http://schemas.openxmlformats.org/markup-compatibility/2006">
              <mc:Choice xmlns:v="urn:schemas-microsoft-com:vml" Requires="v">
                <p:oleObj spid="_x0000_s5424" name="CorelDRAW" r:id="rId8" imgW="2095309" imgH="2231299" progId="CorelDraw.Graphic.17">
                  <p:embed/>
                </p:oleObj>
              </mc:Choice>
              <mc:Fallback>
                <p:oleObj name="CorelDRAW" r:id="rId8" imgW="2095309" imgH="2231299" progId="CorelDraw.Graphic.17">
                  <p:embed/>
                  <p:pic>
                    <p:nvPicPr>
                      <p:cNvPr id="11" name="Object 10">
                        <a:extLst/>
                      </p:cNvPr>
                      <p:cNvPicPr/>
                      <p:nvPr/>
                    </p:nvPicPr>
                    <p:blipFill>
                      <a:blip r:embed="rId9"/>
                      <a:stretch>
                        <a:fillRect/>
                      </a:stretch>
                    </p:blipFill>
                    <p:spPr>
                      <a:xfrm>
                        <a:off x="9474602" y="3574385"/>
                        <a:ext cx="575436" cy="612927"/>
                      </a:xfrm>
                      <a:prstGeom prst="rect">
                        <a:avLst/>
                      </a:prstGeom>
                    </p:spPr>
                  </p:pic>
                </p:oleObj>
              </mc:Fallback>
            </mc:AlternateContent>
          </a:graphicData>
        </a:graphic>
      </p:graphicFrame>
      <p:graphicFrame>
        <p:nvGraphicFramePr>
          <p:cNvPr id="12" name="Object 11">
            <a:extLst/>
          </p:cNvPr>
          <p:cNvGraphicFramePr>
            <a:graphicFrameLocks noChangeAspect="1"/>
          </p:cNvGraphicFramePr>
          <p:nvPr>
            <p:extLst/>
          </p:nvPr>
        </p:nvGraphicFramePr>
        <p:xfrm>
          <a:off x="8594127" y="3580051"/>
          <a:ext cx="602028" cy="601593"/>
        </p:xfrm>
        <a:graphic>
          <a:graphicData uri="http://schemas.openxmlformats.org/presentationml/2006/ole">
            <mc:AlternateContent xmlns:mc="http://schemas.openxmlformats.org/markup-compatibility/2006">
              <mc:Choice xmlns:v="urn:schemas-microsoft-com:vml" Requires="v">
                <p:oleObj spid="_x0000_s5425" name="CorelDRAW" r:id="rId10" imgW="2192109" imgH="2190886" progId="CorelDraw.Graphic.17">
                  <p:embed/>
                </p:oleObj>
              </mc:Choice>
              <mc:Fallback>
                <p:oleObj name="CorelDRAW" r:id="rId10" imgW="2192109" imgH="2190886" progId="CorelDraw.Graphic.17">
                  <p:embed/>
                  <p:pic>
                    <p:nvPicPr>
                      <p:cNvPr id="12" name="Object 11">
                        <a:extLst/>
                      </p:cNvPr>
                      <p:cNvPicPr/>
                      <p:nvPr/>
                    </p:nvPicPr>
                    <p:blipFill>
                      <a:blip r:embed="rId11"/>
                      <a:stretch>
                        <a:fillRect/>
                      </a:stretch>
                    </p:blipFill>
                    <p:spPr>
                      <a:xfrm>
                        <a:off x="8594127" y="3580051"/>
                        <a:ext cx="602028" cy="601593"/>
                      </a:xfrm>
                      <a:prstGeom prst="rect">
                        <a:avLst/>
                      </a:prstGeom>
                    </p:spPr>
                  </p:pic>
                </p:oleObj>
              </mc:Fallback>
            </mc:AlternateContent>
          </a:graphicData>
        </a:graphic>
      </p:graphicFrame>
      <p:graphicFrame>
        <p:nvGraphicFramePr>
          <p:cNvPr id="13" name="Object 12">
            <a:extLst/>
          </p:cNvPr>
          <p:cNvGraphicFramePr>
            <a:graphicFrameLocks noChangeAspect="1"/>
          </p:cNvGraphicFramePr>
          <p:nvPr>
            <p:extLst/>
          </p:nvPr>
        </p:nvGraphicFramePr>
        <p:xfrm>
          <a:off x="7745477" y="3580051"/>
          <a:ext cx="570205" cy="601593"/>
        </p:xfrm>
        <a:graphic>
          <a:graphicData uri="http://schemas.openxmlformats.org/presentationml/2006/ole">
            <mc:AlternateContent xmlns:mc="http://schemas.openxmlformats.org/markup-compatibility/2006">
              <mc:Choice xmlns:v="urn:schemas-microsoft-com:vml" Requires="v">
                <p:oleObj spid="_x0000_s5426" name="CorelDRAW" r:id="rId12" imgW="2075703" imgH="2190886" progId="CorelDraw.Graphic.17">
                  <p:embed/>
                </p:oleObj>
              </mc:Choice>
              <mc:Fallback>
                <p:oleObj name="CorelDRAW" r:id="rId12" imgW="2075703" imgH="2190886" progId="CorelDraw.Graphic.17">
                  <p:embed/>
                  <p:pic>
                    <p:nvPicPr>
                      <p:cNvPr id="13" name="Object 12">
                        <a:extLst/>
                      </p:cNvPr>
                      <p:cNvPicPr/>
                      <p:nvPr/>
                    </p:nvPicPr>
                    <p:blipFill>
                      <a:blip r:embed="rId13"/>
                      <a:stretch>
                        <a:fillRect/>
                      </a:stretch>
                    </p:blipFill>
                    <p:spPr>
                      <a:xfrm>
                        <a:off x="7745477" y="3580051"/>
                        <a:ext cx="570205" cy="601593"/>
                      </a:xfrm>
                      <a:prstGeom prst="rect">
                        <a:avLst/>
                      </a:prstGeom>
                    </p:spPr>
                  </p:pic>
                </p:oleObj>
              </mc:Fallback>
            </mc:AlternateContent>
          </a:graphicData>
        </a:graphic>
      </p:graphicFrame>
      <p:cxnSp>
        <p:nvCxnSpPr>
          <p:cNvPr id="14" name="Straight Arrow Connector 13">
            <a:extLst/>
          </p:cNvPr>
          <p:cNvCxnSpPr>
            <a:cxnSpLocks/>
            <a:endCxn id="17" idx="3"/>
          </p:cNvCxnSpPr>
          <p:nvPr/>
        </p:nvCxnSpPr>
        <p:spPr>
          <a:xfrm flipH="1">
            <a:off x="10460436" y="5822004"/>
            <a:ext cx="416497" cy="0"/>
          </a:xfrm>
          <a:prstGeom prst="straightConnector1">
            <a:avLst/>
          </a:prstGeom>
          <a:ln w="38100">
            <a:solidFill>
              <a:srgbClr val="00817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p:cNvPr>
          <p:cNvCxnSpPr>
            <a:cxnSpLocks/>
            <a:stCxn id="17" idx="1"/>
            <a:endCxn id="21" idx="3"/>
          </p:cNvCxnSpPr>
          <p:nvPr/>
        </p:nvCxnSpPr>
        <p:spPr>
          <a:xfrm flipH="1" flipV="1">
            <a:off x="7487704" y="5811677"/>
            <a:ext cx="283456" cy="10328"/>
          </a:xfrm>
          <a:prstGeom prst="straightConnector1">
            <a:avLst/>
          </a:prstGeom>
          <a:ln w="38100">
            <a:solidFill>
              <a:srgbClr val="00817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8055272" y="6263302"/>
            <a:ext cx="2371489" cy="271554"/>
          </a:xfrm>
          <a:prstGeom prst="rect">
            <a:avLst/>
          </a:prstGeom>
          <a:noFill/>
        </p:spPr>
        <p:txBody>
          <a:bodyPr wrap="square" rtlCol="0">
            <a:spAutoFit/>
          </a:bodyPr>
          <a:lstStyle/>
          <a:p>
            <a:pPr algn="ctr" defTabSz="914367"/>
            <a:r>
              <a:rPr lang="en-US" sz="1176" b="1" dirty="0">
                <a:solidFill>
                  <a:srgbClr val="008171"/>
                </a:solidFill>
                <a:latin typeface="Segoe UI"/>
              </a:rPr>
              <a:t>IPsec IKE S2S VPN Tunnel</a:t>
            </a:r>
          </a:p>
        </p:txBody>
      </p:sp>
      <p:graphicFrame>
        <p:nvGraphicFramePr>
          <p:cNvPr id="17" name="Object 16">
            <a:extLst/>
          </p:cNvPr>
          <p:cNvGraphicFramePr>
            <a:graphicFrameLocks noChangeAspect="1"/>
          </p:cNvGraphicFramePr>
          <p:nvPr>
            <p:extLst/>
          </p:nvPr>
        </p:nvGraphicFramePr>
        <p:xfrm>
          <a:off x="7771161" y="5563732"/>
          <a:ext cx="2689274" cy="516544"/>
        </p:xfrm>
        <a:graphic>
          <a:graphicData uri="http://schemas.openxmlformats.org/presentationml/2006/ole">
            <mc:AlternateContent xmlns:mc="http://schemas.openxmlformats.org/markup-compatibility/2006">
              <mc:Choice xmlns:v="urn:schemas-microsoft-com:vml" Requires="v">
                <p:oleObj spid="_x0000_s5427" name="CorelDRAW" r:id="rId14" imgW="1843300" imgH="354738" progId="CorelDraw.Graphic.17">
                  <p:embed/>
                </p:oleObj>
              </mc:Choice>
              <mc:Fallback>
                <p:oleObj name="CorelDRAW" r:id="rId14" imgW="1843300" imgH="354738" progId="CorelDraw.Graphic.17">
                  <p:embed/>
                  <p:pic>
                    <p:nvPicPr>
                      <p:cNvPr id="17" name="Object 16">
                        <a:extLst/>
                      </p:cNvPr>
                      <p:cNvPicPr/>
                      <p:nvPr/>
                    </p:nvPicPr>
                    <p:blipFill>
                      <a:blip r:embed="rId15"/>
                      <a:stretch>
                        <a:fillRect/>
                      </a:stretch>
                    </p:blipFill>
                    <p:spPr>
                      <a:xfrm>
                        <a:off x="7771161" y="5563732"/>
                        <a:ext cx="2689274" cy="516544"/>
                      </a:xfrm>
                      <a:prstGeom prst="rect">
                        <a:avLst/>
                      </a:prstGeom>
                    </p:spPr>
                  </p:pic>
                </p:oleObj>
              </mc:Fallback>
            </mc:AlternateContent>
          </a:graphicData>
        </a:graphic>
      </p:graphicFrame>
      <p:graphicFrame>
        <p:nvGraphicFramePr>
          <p:cNvPr id="18" name="Object 17">
            <a:extLst/>
          </p:cNvPr>
          <p:cNvGraphicFramePr>
            <a:graphicFrameLocks noChangeAspect="1"/>
          </p:cNvGraphicFramePr>
          <p:nvPr>
            <p:extLst/>
          </p:nvPr>
        </p:nvGraphicFramePr>
        <p:xfrm>
          <a:off x="10746381" y="5002193"/>
          <a:ext cx="1148745" cy="1201520"/>
        </p:xfrm>
        <a:graphic>
          <a:graphicData uri="http://schemas.openxmlformats.org/presentationml/2006/ole">
            <mc:AlternateContent xmlns:mc="http://schemas.openxmlformats.org/markup-compatibility/2006">
              <mc:Choice xmlns:v="urn:schemas-microsoft-com:vml" Requires="v">
                <p:oleObj spid="_x0000_s5428" name="CorelDRAW" r:id="rId16" imgW="1036218" imgH="1084217" progId="CorelDraw.Graphic.17">
                  <p:embed/>
                </p:oleObj>
              </mc:Choice>
              <mc:Fallback>
                <p:oleObj name="CorelDRAW" r:id="rId16" imgW="1036218" imgH="1084217" progId="CorelDraw.Graphic.17">
                  <p:embed/>
                  <p:pic>
                    <p:nvPicPr>
                      <p:cNvPr id="18" name="Object 17">
                        <a:extLst/>
                      </p:cNvPr>
                      <p:cNvPicPr/>
                      <p:nvPr/>
                    </p:nvPicPr>
                    <p:blipFill>
                      <a:blip r:embed="rId17"/>
                      <a:stretch>
                        <a:fillRect/>
                      </a:stretch>
                    </p:blipFill>
                    <p:spPr>
                      <a:xfrm>
                        <a:off x="10746381" y="5002193"/>
                        <a:ext cx="1148745" cy="1201520"/>
                      </a:xfrm>
                      <a:prstGeom prst="rect">
                        <a:avLst/>
                      </a:prstGeom>
                    </p:spPr>
                  </p:pic>
                </p:oleObj>
              </mc:Fallback>
            </mc:AlternateContent>
          </a:graphicData>
        </a:graphic>
      </p:graphicFrame>
      <p:sp>
        <p:nvSpPr>
          <p:cNvPr id="19" name="TextBox 18">
            <a:extLst/>
          </p:cNvPr>
          <p:cNvSpPr txBox="1"/>
          <p:nvPr/>
        </p:nvSpPr>
        <p:spPr>
          <a:xfrm>
            <a:off x="10701016" y="6263302"/>
            <a:ext cx="1239476" cy="271554"/>
          </a:xfrm>
          <a:prstGeom prst="rect">
            <a:avLst/>
          </a:prstGeom>
          <a:noFill/>
        </p:spPr>
        <p:txBody>
          <a:bodyPr wrap="square" rtlCol="0">
            <a:spAutoFit/>
          </a:bodyPr>
          <a:lstStyle/>
          <a:p>
            <a:pPr algn="ctr" defTabSz="914367"/>
            <a:r>
              <a:rPr lang="sr-Cyrl-RS" sz="1176" b="1" dirty="0">
                <a:solidFill>
                  <a:srgbClr val="277B9D"/>
                </a:solidFill>
                <a:latin typeface="Segoe UI"/>
              </a:rPr>
              <a:t>о</a:t>
            </a:r>
            <a:r>
              <a:rPr lang="en-US" sz="1176" b="1" dirty="0">
                <a:solidFill>
                  <a:srgbClr val="277B9D"/>
                </a:solidFill>
                <a:latin typeface="Segoe UI"/>
              </a:rPr>
              <a:t>n</a:t>
            </a:r>
            <a:r>
              <a:rPr lang="sr-Cyrl-RS" sz="1176" b="1" dirty="0">
                <a:solidFill>
                  <a:srgbClr val="277B9D"/>
                </a:solidFill>
                <a:latin typeface="Segoe UI"/>
              </a:rPr>
              <a:t>-</a:t>
            </a:r>
            <a:r>
              <a:rPr lang="en-US" sz="1176" b="1" dirty="0">
                <a:solidFill>
                  <a:srgbClr val="277B9D"/>
                </a:solidFill>
                <a:latin typeface="Segoe UI"/>
              </a:rPr>
              <a:t>premises</a:t>
            </a:r>
          </a:p>
        </p:txBody>
      </p:sp>
      <p:sp>
        <p:nvSpPr>
          <p:cNvPr id="20" name="TextBox 19">
            <a:extLst/>
          </p:cNvPr>
          <p:cNvSpPr txBox="1"/>
          <p:nvPr/>
        </p:nvSpPr>
        <p:spPr>
          <a:xfrm>
            <a:off x="6236783" y="6263302"/>
            <a:ext cx="1679755" cy="452590"/>
          </a:xfrm>
          <a:prstGeom prst="rect">
            <a:avLst/>
          </a:prstGeom>
          <a:solidFill>
            <a:schemeClr val="bg2"/>
          </a:solidFill>
        </p:spPr>
        <p:txBody>
          <a:bodyPr wrap="square" rtlCol="0">
            <a:spAutoFit/>
          </a:bodyPr>
          <a:lstStyle/>
          <a:p>
            <a:pPr algn="ctr" defTabSz="914367"/>
            <a:r>
              <a:rPr lang="en-US" sz="1176" b="1" dirty="0">
                <a:solidFill>
                  <a:srgbClr val="0071C5"/>
                </a:solidFill>
                <a:latin typeface="Segoe UI"/>
              </a:rPr>
              <a:t>VPN / Express Route Gateway</a:t>
            </a:r>
          </a:p>
        </p:txBody>
      </p:sp>
      <p:graphicFrame>
        <p:nvGraphicFramePr>
          <p:cNvPr id="21" name="Object 20">
            <a:extLst/>
          </p:cNvPr>
          <p:cNvGraphicFramePr>
            <a:graphicFrameLocks noChangeAspect="1"/>
          </p:cNvGraphicFramePr>
          <p:nvPr>
            <p:extLst/>
          </p:nvPr>
        </p:nvGraphicFramePr>
        <p:xfrm>
          <a:off x="6661313" y="5398481"/>
          <a:ext cx="826391" cy="826391"/>
        </p:xfrm>
        <a:graphic>
          <a:graphicData uri="http://schemas.openxmlformats.org/presentationml/2006/ole">
            <mc:AlternateContent xmlns:mc="http://schemas.openxmlformats.org/markup-compatibility/2006">
              <mc:Choice xmlns:v="urn:schemas-microsoft-com:vml" Requires="v">
                <p:oleObj spid="_x0000_s5429" name="CorelDRAW" r:id="rId18" imgW="1991156" imgH="1990045" progId="CorelDraw.Graphic.17">
                  <p:embed/>
                </p:oleObj>
              </mc:Choice>
              <mc:Fallback>
                <p:oleObj name="CorelDRAW" r:id="rId18" imgW="1991156" imgH="1990045" progId="CorelDraw.Graphic.17">
                  <p:embed/>
                  <p:pic>
                    <p:nvPicPr>
                      <p:cNvPr id="21" name="Object 20">
                        <a:extLst/>
                      </p:cNvPr>
                      <p:cNvPicPr/>
                      <p:nvPr/>
                    </p:nvPicPr>
                    <p:blipFill>
                      <a:blip r:embed="rId19"/>
                      <a:stretch>
                        <a:fillRect/>
                      </a:stretch>
                    </p:blipFill>
                    <p:spPr>
                      <a:xfrm>
                        <a:off x="6661313" y="5398481"/>
                        <a:ext cx="826391" cy="826391"/>
                      </a:xfrm>
                      <a:prstGeom prst="rect">
                        <a:avLst/>
                      </a:prstGeom>
                    </p:spPr>
                  </p:pic>
                </p:oleObj>
              </mc:Fallback>
            </mc:AlternateContent>
          </a:graphicData>
        </a:graphic>
      </p:graphicFrame>
      <p:cxnSp>
        <p:nvCxnSpPr>
          <p:cNvPr id="22" name="Connector: Elbow 21">
            <a:extLst/>
          </p:cNvPr>
          <p:cNvCxnSpPr>
            <a:cxnSpLocks/>
            <a:stCxn id="21" idx="0"/>
            <a:endCxn id="24" idx="3"/>
          </p:cNvCxnSpPr>
          <p:nvPr/>
        </p:nvCxnSpPr>
        <p:spPr>
          <a:xfrm rot="16200000" flipV="1">
            <a:off x="4276333" y="2600304"/>
            <a:ext cx="2671812" cy="2924542"/>
          </a:xfrm>
          <a:prstGeom prst="bentConnector2">
            <a:avLst/>
          </a:prstGeom>
          <a:ln w="38100">
            <a:solidFill>
              <a:srgbClr val="0071C5"/>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graphicFrame>
        <p:nvGraphicFramePr>
          <p:cNvPr id="23" name="Object 22">
            <a:extLst/>
          </p:cNvPr>
          <p:cNvGraphicFramePr>
            <a:graphicFrameLocks noChangeAspect="1"/>
          </p:cNvGraphicFramePr>
          <p:nvPr>
            <p:extLst/>
          </p:nvPr>
        </p:nvGraphicFramePr>
        <p:xfrm>
          <a:off x="1155020" y="3483980"/>
          <a:ext cx="969765" cy="907197"/>
        </p:xfrm>
        <a:graphic>
          <a:graphicData uri="http://schemas.openxmlformats.org/presentationml/2006/ole">
            <mc:AlternateContent xmlns:mc="http://schemas.openxmlformats.org/markup-compatibility/2006">
              <mc:Choice xmlns:v="urn:schemas-microsoft-com:vml" Requires="v">
                <p:oleObj spid="_x0000_s5430" name="CorelDRAW" r:id="rId20" imgW="344317" imgH="322489" progId="CorelDraw.Graphic.17">
                  <p:embed/>
                </p:oleObj>
              </mc:Choice>
              <mc:Fallback>
                <p:oleObj name="CorelDRAW" r:id="rId20" imgW="344317" imgH="322489" progId="CorelDraw.Graphic.17">
                  <p:embed/>
                  <p:pic>
                    <p:nvPicPr>
                      <p:cNvPr id="23" name="Object 22">
                        <a:extLst/>
                      </p:cNvPr>
                      <p:cNvPicPr/>
                      <p:nvPr/>
                    </p:nvPicPr>
                    <p:blipFill>
                      <a:blip r:embed="rId21"/>
                      <a:stretch>
                        <a:fillRect/>
                      </a:stretch>
                    </p:blipFill>
                    <p:spPr>
                      <a:xfrm>
                        <a:off x="1155020" y="3483980"/>
                        <a:ext cx="969765" cy="907197"/>
                      </a:xfrm>
                      <a:prstGeom prst="rect">
                        <a:avLst/>
                      </a:prstGeom>
                    </p:spPr>
                  </p:pic>
                </p:oleObj>
              </mc:Fallback>
            </mc:AlternateContent>
          </a:graphicData>
        </a:graphic>
      </p:graphicFrame>
      <p:graphicFrame>
        <p:nvGraphicFramePr>
          <p:cNvPr id="24" name="Object 23">
            <a:extLst/>
          </p:cNvPr>
          <p:cNvGraphicFramePr>
            <a:graphicFrameLocks noChangeAspect="1"/>
          </p:cNvGraphicFramePr>
          <p:nvPr>
            <p:extLst/>
          </p:nvPr>
        </p:nvGraphicFramePr>
        <p:xfrm>
          <a:off x="3180202" y="2273071"/>
          <a:ext cx="969765" cy="907197"/>
        </p:xfrm>
        <a:graphic>
          <a:graphicData uri="http://schemas.openxmlformats.org/presentationml/2006/ole">
            <mc:AlternateContent xmlns:mc="http://schemas.openxmlformats.org/markup-compatibility/2006">
              <mc:Choice xmlns:v="urn:schemas-microsoft-com:vml" Requires="v">
                <p:oleObj spid="_x0000_s5431" name="CorelDRAW" r:id="rId22" imgW="344317" imgH="322489" progId="CorelDraw.Graphic.17">
                  <p:embed/>
                </p:oleObj>
              </mc:Choice>
              <mc:Fallback>
                <p:oleObj name="CorelDRAW" r:id="rId22" imgW="344317" imgH="322489" progId="CorelDraw.Graphic.17">
                  <p:embed/>
                  <p:pic>
                    <p:nvPicPr>
                      <p:cNvPr id="24" name="Object 23">
                        <a:extLst/>
                      </p:cNvPr>
                      <p:cNvPicPr/>
                      <p:nvPr/>
                    </p:nvPicPr>
                    <p:blipFill>
                      <a:blip r:embed="rId21"/>
                      <a:stretch>
                        <a:fillRect/>
                      </a:stretch>
                    </p:blipFill>
                    <p:spPr>
                      <a:xfrm>
                        <a:off x="3180202" y="2273071"/>
                        <a:ext cx="969765" cy="907197"/>
                      </a:xfrm>
                      <a:prstGeom prst="rect">
                        <a:avLst/>
                      </a:prstGeom>
                    </p:spPr>
                  </p:pic>
                </p:oleObj>
              </mc:Fallback>
            </mc:AlternateContent>
          </a:graphicData>
        </a:graphic>
      </p:graphicFrame>
      <p:graphicFrame>
        <p:nvGraphicFramePr>
          <p:cNvPr id="25" name="Object 24">
            <a:extLst/>
          </p:cNvPr>
          <p:cNvGraphicFramePr>
            <a:graphicFrameLocks noChangeAspect="1"/>
          </p:cNvGraphicFramePr>
          <p:nvPr>
            <p:extLst/>
          </p:nvPr>
        </p:nvGraphicFramePr>
        <p:xfrm>
          <a:off x="1155020" y="2273071"/>
          <a:ext cx="969765" cy="907197"/>
        </p:xfrm>
        <a:graphic>
          <a:graphicData uri="http://schemas.openxmlformats.org/presentationml/2006/ole">
            <mc:AlternateContent xmlns:mc="http://schemas.openxmlformats.org/markup-compatibility/2006">
              <mc:Choice xmlns:v="urn:schemas-microsoft-com:vml" Requires="v">
                <p:oleObj spid="_x0000_s5432" name="CorelDRAW" r:id="rId23" imgW="344317" imgH="322489" progId="CorelDraw.Graphic.17">
                  <p:embed/>
                </p:oleObj>
              </mc:Choice>
              <mc:Fallback>
                <p:oleObj name="CorelDRAW" r:id="rId23" imgW="344317" imgH="322489" progId="CorelDraw.Graphic.17">
                  <p:embed/>
                  <p:pic>
                    <p:nvPicPr>
                      <p:cNvPr id="25" name="Object 24">
                        <a:extLst/>
                      </p:cNvPr>
                      <p:cNvPicPr/>
                      <p:nvPr/>
                    </p:nvPicPr>
                    <p:blipFill>
                      <a:blip r:embed="rId21"/>
                      <a:stretch>
                        <a:fillRect/>
                      </a:stretch>
                    </p:blipFill>
                    <p:spPr>
                      <a:xfrm>
                        <a:off x="1155020" y="2273071"/>
                        <a:ext cx="969765" cy="907197"/>
                      </a:xfrm>
                      <a:prstGeom prst="rect">
                        <a:avLst/>
                      </a:prstGeom>
                    </p:spPr>
                  </p:pic>
                </p:oleObj>
              </mc:Fallback>
            </mc:AlternateContent>
          </a:graphicData>
        </a:graphic>
      </p:graphicFrame>
      <p:cxnSp>
        <p:nvCxnSpPr>
          <p:cNvPr id="26" name="Connector: Elbow 25">
            <a:extLst/>
          </p:cNvPr>
          <p:cNvCxnSpPr>
            <a:cxnSpLocks/>
            <a:endCxn id="25" idx="0"/>
          </p:cNvCxnSpPr>
          <p:nvPr/>
        </p:nvCxnSpPr>
        <p:spPr>
          <a:xfrm rot="10800000" flipV="1">
            <a:off x="1639901" y="1432279"/>
            <a:ext cx="7387209" cy="840791"/>
          </a:xfrm>
          <a:prstGeom prst="bentConnector2">
            <a:avLst/>
          </a:prstGeom>
          <a:ln w="19050">
            <a:solidFill>
              <a:srgbClr val="59B3D8"/>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7" name="Connector: Elbow 26">
            <a:extLst/>
          </p:cNvPr>
          <p:cNvCxnSpPr>
            <a:cxnSpLocks/>
            <a:endCxn id="24" idx="0"/>
          </p:cNvCxnSpPr>
          <p:nvPr/>
        </p:nvCxnSpPr>
        <p:spPr>
          <a:xfrm rot="10800000" flipV="1">
            <a:off x="3665084" y="1672368"/>
            <a:ext cx="5362026" cy="600702"/>
          </a:xfrm>
          <a:prstGeom prst="bentConnector2">
            <a:avLst/>
          </a:prstGeom>
          <a:ln w="19050">
            <a:solidFill>
              <a:srgbClr val="59B3D8"/>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28" name="Connector: Elbow 27">
            <a:extLst/>
          </p:cNvPr>
          <p:cNvCxnSpPr>
            <a:cxnSpLocks/>
            <a:stCxn id="24" idx="1"/>
            <a:endCxn id="23" idx="3"/>
          </p:cNvCxnSpPr>
          <p:nvPr/>
        </p:nvCxnSpPr>
        <p:spPr>
          <a:xfrm rot="10800000" flipV="1">
            <a:off x="2124785" y="2726669"/>
            <a:ext cx="1055418" cy="1210910"/>
          </a:xfrm>
          <a:prstGeom prst="bentConnector3">
            <a:avLst>
              <a:gd name="adj1" fmla="val 50000"/>
            </a:avLst>
          </a:prstGeom>
          <a:ln w="19050">
            <a:solidFill>
              <a:srgbClr val="00BBF2"/>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p:cNvPr>
          <p:cNvSpPr txBox="1"/>
          <p:nvPr/>
        </p:nvSpPr>
        <p:spPr>
          <a:xfrm>
            <a:off x="985249" y="4359518"/>
            <a:ext cx="1311578" cy="273280"/>
          </a:xfrm>
          <a:prstGeom prst="rect">
            <a:avLst/>
          </a:prstGeom>
          <a:noFill/>
        </p:spPr>
        <p:txBody>
          <a:bodyPr wrap="none" rtlCol="0">
            <a:spAutoFit/>
          </a:bodyPr>
          <a:lstStyle/>
          <a:p>
            <a:pPr algn="ctr" defTabSz="914367"/>
            <a:r>
              <a:rPr lang="en-US" sz="1176" b="1" dirty="0">
                <a:solidFill>
                  <a:srgbClr val="007DA4"/>
                </a:solidFill>
                <a:latin typeface="Segoe UI"/>
              </a:rPr>
              <a:t>SQL Instance #3</a:t>
            </a:r>
          </a:p>
        </p:txBody>
      </p:sp>
      <p:graphicFrame>
        <p:nvGraphicFramePr>
          <p:cNvPr id="30" name="Object 29">
            <a:extLst/>
          </p:cNvPr>
          <p:cNvGraphicFramePr>
            <a:graphicFrameLocks noChangeAspect="1"/>
          </p:cNvGraphicFramePr>
          <p:nvPr>
            <p:extLst/>
          </p:nvPr>
        </p:nvGraphicFramePr>
        <p:xfrm>
          <a:off x="9227047" y="1631058"/>
          <a:ext cx="1093638" cy="1093638"/>
        </p:xfrm>
        <a:graphic>
          <a:graphicData uri="http://schemas.openxmlformats.org/presentationml/2006/ole">
            <mc:AlternateContent xmlns:mc="http://schemas.openxmlformats.org/markup-compatibility/2006">
              <mc:Choice xmlns:v="urn:schemas-microsoft-com:vml" Requires="v">
                <p:oleObj spid="_x0000_s5433" name="CorelDRAW" r:id="rId24" imgW="344725" imgH="344125" progId="CorelDraw.Graphic.17">
                  <p:embed/>
                </p:oleObj>
              </mc:Choice>
              <mc:Fallback>
                <p:oleObj name="CorelDRAW" r:id="rId24" imgW="344725" imgH="344125" progId="CorelDraw.Graphic.17">
                  <p:embed/>
                  <p:pic>
                    <p:nvPicPr>
                      <p:cNvPr id="30" name="Object 29">
                        <a:extLst/>
                      </p:cNvPr>
                      <p:cNvPicPr/>
                      <p:nvPr/>
                    </p:nvPicPr>
                    <p:blipFill>
                      <a:blip r:embed="rId25"/>
                      <a:stretch>
                        <a:fillRect/>
                      </a:stretch>
                    </p:blipFill>
                    <p:spPr>
                      <a:xfrm>
                        <a:off x="9227047" y="1631058"/>
                        <a:ext cx="1093638" cy="1093638"/>
                      </a:xfrm>
                      <a:prstGeom prst="rect">
                        <a:avLst/>
                      </a:prstGeom>
                    </p:spPr>
                  </p:pic>
                </p:oleObj>
              </mc:Fallback>
            </mc:AlternateContent>
          </a:graphicData>
        </a:graphic>
      </p:graphicFrame>
      <p:sp>
        <p:nvSpPr>
          <p:cNvPr id="31" name="Rectangle 30">
            <a:extLst/>
          </p:cNvPr>
          <p:cNvSpPr/>
          <p:nvPr/>
        </p:nvSpPr>
        <p:spPr bwMode="auto">
          <a:xfrm>
            <a:off x="9027111" y="1432280"/>
            <a:ext cx="1494041" cy="1494041"/>
          </a:xfrm>
          <a:prstGeom prst="rect">
            <a:avLst/>
          </a:prstGeom>
          <a:noFill/>
          <a:ln w="19050">
            <a:solidFill>
              <a:srgbClr val="59B3D8"/>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42" tIns="89642" rIns="89642" bIns="89642" numCol="1" spcCol="0" rtlCol="0" fromWordArt="0" anchor="b" anchorCtr="0" forceAA="0" compatLnSpc="1">
            <a:prstTxWarp prst="textNoShape">
              <a:avLst/>
            </a:prstTxWarp>
            <a:noAutofit/>
          </a:bodyPr>
          <a:lstStyle/>
          <a:p>
            <a:pPr defTabSz="914102" fontAlgn="base">
              <a:lnSpc>
                <a:spcPct val="90000"/>
              </a:lnSpc>
              <a:spcBef>
                <a:spcPct val="0"/>
              </a:spcBef>
              <a:spcAft>
                <a:spcPct val="0"/>
              </a:spcAft>
            </a:pPr>
            <a:r>
              <a:rPr lang="en-US" sz="1176" dirty="0">
                <a:solidFill>
                  <a:srgbClr val="59B3D8"/>
                </a:solidFill>
                <a:latin typeface="Segoe UI Semibold" panose="020B0702040204020203" pitchFamily="34" charset="0"/>
                <a:ea typeface="Segoe UI" panose="020B0502040204020203" pitchFamily="34" charset="0"/>
                <a:cs typeface="Segoe UI Semibold" panose="020B0702040204020203" pitchFamily="34" charset="0"/>
              </a:rPr>
              <a:t>VNet1</a:t>
            </a:r>
          </a:p>
        </p:txBody>
      </p:sp>
      <p:grpSp>
        <p:nvGrpSpPr>
          <p:cNvPr id="32" name="Group 31">
            <a:extLst/>
          </p:cNvPr>
          <p:cNvGrpSpPr/>
          <p:nvPr/>
        </p:nvGrpSpPr>
        <p:grpSpPr>
          <a:xfrm>
            <a:off x="4451593" y="1895234"/>
            <a:ext cx="4575518" cy="547476"/>
            <a:chOff x="4540856" y="1664049"/>
            <a:chExt cx="4667267" cy="558454"/>
          </a:xfrm>
        </p:grpSpPr>
        <p:cxnSp>
          <p:nvCxnSpPr>
            <p:cNvPr id="33" name="Straight Arrow Connector 32">
              <a:extLst/>
            </p:cNvPr>
            <p:cNvCxnSpPr>
              <a:cxnSpLocks/>
              <a:endCxn id="31" idx="1"/>
            </p:cNvCxnSpPr>
            <p:nvPr/>
          </p:nvCxnSpPr>
          <p:spPr>
            <a:xfrm>
              <a:off x="4540856" y="2222503"/>
              <a:ext cx="4667267" cy="0"/>
            </a:xfrm>
            <a:prstGeom prst="straightConnector1">
              <a:avLst/>
            </a:prstGeom>
            <a:ln w="38100">
              <a:solidFill>
                <a:srgbClr val="A379AE"/>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4" name="Rectangle 33">
              <a:extLst/>
            </p:cNvPr>
            <p:cNvSpPr/>
            <p:nvPr/>
          </p:nvSpPr>
          <p:spPr>
            <a:xfrm>
              <a:off x="6267940" y="1664049"/>
              <a:ext cx="1203795" cy="278760"/>
            </a:xfrm>
            <a:prstGeom prst="rect">
              <a:avLst/>
            </a:prstGeom>
          </p:spPr>
          <p:txBody>
            <a:bodyPr wrap="none">
              <a:spAutoFit/>
            </a:bodyPr>
            <a:lstStyle/>
            <a:p>
              <a:pPr algn="ctr" defTabSz="914367"/>
              <a:r>
                <a:rPr lang="en-US" sz="1176" b="1" dirty="0" err="1">
                  <a:solidFill>
                    <a:srgbClr val="A379AE"/>
                  </a:solidFill>
                  <a:latin typeface="Segoe UI"/>
                </a:rPr>
                <a:t>VNet</a:t>
              </a:r>
              <a:r>
                <a:rPr lang="en-US" sz="1176" b="1" dirty="0">
                  <a:solidFill>
                    <a:srgbClr val="A379AE"/>
                  </a:solidFill>
                  <a:latin typeface="Segoe UI"/>
                </a:rPr>
                <a:t>-to-</a:t>
              </a:r>
              <a:r>
                <a:rPr lang="en-US" sz="1176" b="1" dirty="0" err="1">
                  <a:solidFill>
                    <a:srgbClr val="A379AE"/>
                  </a:solidFill>
                  <a:latin typeface="Segoe UI"/>
                </a:rPr>
                <a:t>VNet</a:t>
              </a:r>
              <a:endParaRPr lang="en-US" sz="1176" dirty="0">
                <a:solidFill>
                  <a:srgbClr val="A379AE"/>
                </a:solidFill>
                <a:latin typeface="Segoe UI"/>
              </a:endParaRPr>
            </a:p>
          </p:txBody>
        </p:sp>
      </p:grpSp>
      <p:grpSp>
        <p:nvGrpSpPr>
          <p:cNvPr id="35" name="Group 34">
            <a:extLst/>
          </p:cNvPr>
          <p:cNvGrpSpPr/>
          <p:nvPr/>
        </p:nvGrpSpPr>
        <p:grpSpPr>
          <a:xfrm>
            <a:off x="4721621" y="3276924"/>
            <a:ext cx="1944107" cy="452590"/>
            <a:chOff x="4816299" y="3073444"/>
            <a:chExt cx="1983090" cy="461665"/>
          </a:xfrm>
        </p:grpSpPr>
        <p:sp>
          <p:nvSpPr>
            <p:cNvPr id="36" name="TextBox 35">
              <a:extLst/>
            </p:cNvPr>
            <p:cNvSpPr txBox="1"/>
            <p:nvPr/>
          </p:nvSpPr>
          <p:spPr>
            <a:xfrm>
              <a:off x="5126726" y="3073444"/>
              <a:ext cx="1672663" cy="461665"/>
            </a:xfrm>
            <a:prstGeom prst="rect">
              <a:avLst/>
            </a:prstGeom>
            <a:noFill/>
          </p:spPr>
          <p:txBody>
            <a:bodyPr wrap="square" rtlCol="0">
              <a:spAutoFit/>
            </a:bodyPr>
            <a:lstStyle/>
            <a:p>
              <a:pPr defTabSz="914367"/>
              <a:r>
                <a:rPr lang="en-US" sz="1176" b="1" dirty="0">
                  <a:solidFill>
                    <a:srgbClr val="66C491"/>
                  </a:solidFill>
                  <a:latin typeface="Segoe UI" panose="020B0502040204020203" pitchFamily="34" charset="0"/>
                  <a:cs typeface="Segoe UI" panose="020B0502040204020203" pitchFamily="34" charset="0"/>
                </a:rPr>
                <a:t>Network isolation </a:t>
              </a:r>
              <a:r>
                <a:rPr lang="en-US" sz="1176" dirty="0">
                  <a:solidFill>
                    <a:srgbClr val="66C491"/>
                  </a:solidFill>
                  <a:latin typeface="Segoe UI"/>
                </a:rPr>
                <a:t>(customer VNET)</a:t>
              </a:r>
            </a:p>
          </p:txBody>
        </p:sp>
        <p:cxnSp>
          <p:nvCxnSpPr>
            <p:cNvPr id="37" name="Straight Arrow Connector 36">
              <a:extLst/>
            </p:cNvPr>
            <p:cNvCxnSpPr>
              <a:cxnSpLocks/>
              <a:stCxn id="36" idx="1"/>
              <a:endCxn id="4" idx="3"/>
            </p:cNvCxnSpPr>
            <p:nvPr/>
          </p:nvCxnSpPr>
          <p:spPr>
            <a:xfrm flipH="1">
              <a:off x="4816299" y="3304277"/>
              <a:ext cx="310427" cy="76200"/>
            </a:xfrm>
            <a:prstGeom prst="straightConnector1">
              <a:avLst/>
            </a:prstGeom>
            <a:ln w="19050">
              <a:solidFill>
                <a:srgbClr val="66C491"/>
              </a:solidFill>
              <a:headEnd type="none"/>
              <a:tailEnd type="triangle"/>
            </a:ln>
          </p:spPr>
          <p:style>
            <a:lnRef idx="1">
              <a:schemeClr val="accent1"/>
            </a:lnRef>
            <a:fillRef idx="0">
              <a:schemeClr val="accent1"/>
            </a:fillRef>
            <a:effectRef idx="0">
              <a:schemeClr val="accent1"/>
            </a:effectRef>
            <a:fontRef idx="minor">
              <a:schemeClr val="tx1"/>
            </a:fontRef>
          </p:style>
        </p:cxnSp>
      </p:grpSp>
      <p:grpSp>
        <p:nvGrpSpPr>
          <p:cNvPr id="38" name="Group 37">
            <a:extLst/>
          </p:cNvPr>
          <p:cNvGrpSpPr/>
          <p:nvPr/>
        </p:nvGrpSpPr>
        <p:grpSpPr>
          <a:xfrm>
            <a:off x="4451593" y="4293231"/>
            <a:ext cx="2241753" cy="452590"/>
            <a:chOff x="4540856" y="4110130"/>
            <a:chExt cx="2286705" cy="461665"/>
          </a:xfrm>
        </p:grpSpPr>
        <p:sp>
          <p:nvSpPr>
            <p:cNvPr id="39" name="TextBox 38">
              <a:extLst/>
            </p:cNvPr>
            <p:cNvSpPr txBox="1"/>
            <p:nvPr/>
          </p:nvSpPr>
          <p:spPr>
            <a:xfrm>
              <a:off x="5126726" y="4110130"/>
              <a:ext cx="1700835" cy="461665"/>
            </a:xfrm>
            <a:prstGeom prst="rect">
              <a:avLst/>
            </a:prstGeom>
            <a:noFill/>
          </p:spPr>
          <p:txBody>
            <a:bodyPr wrap="square" rtlCol="0">
              <a:spAutoFit/>
            </a:bodyPr>
            <a:lstStyle/>
            <a:p>
              <a:pPr defTabSz="914367"/>
              <a:r>
                <a:rPr lang="en-US" sz="1176" b="1" dirty="0">
                  <a:solidFill>
                    <a:srgbClr val="A379AE"/>
                  </a:solidFill>
                  <a:latin typeface="Segoe UI" panose="020B0502040204020203" pitchFamily="34" charset="0"/>
                  <a:cs typeface="Segoe UI" panose="020B0502040204020203" pitchFamily="34" charset="0"/>
                </a:rPr>
                <a:t>Tenant isolation</a:t>
              </a:r>
              <a:endParaRPr lang="sr-Cyrl-RS" sz="1176" b="1" dirty="0">
                <a:solidFill>
                  <a:srgbClr val="A379AE"/>
                </a:solidFill>
                <a:latin typeface="Segoe UI" panose="020B0502040204020203" pitchFamily="34" charset="0"/>
                <a:cs typeface="Segoe UI" panose="020B0502040204020203" pitchFamily="34" charset="0"/>
              </a:endParaRPr>
            </a:p>
            <a:p>
              <a:pPr defTabSz="914367"/>
              <a:r>
                <a:rPr lang="en-US" sz="1176" dirty="0">
                  <a:solidFill>
                    <a:srgbClr val="A379AE"/>
                  </a:solidFill>
                  <a:latin typeface="Segoe UI"/>
                </a:rPr>
                <a:t>(compute, storage)</a:t>
              </a:r>
            </a:p>
          </p:txBody>
        </p:sp>
        <p:cxnSp>
          <p:nvCxnSpPr>
            <p:cNvPr id="40" name="Straight Arrow Connector 39">
              <a:extLst/>
            </p:cNvPr>
            <p:cNvCxnSpPr>
              <a:cxnSpLocks/>
              <a:stCxn id="39" idx="1"/>
            </p:cNvCxnSpPr>
            <p:nvPr/>
          </p:nvCxnSpPr>
          <p:spPr>
            <a:xfrm flipH="1">
              <a:off x="4540856" y="4340963"/>
              <a:ext cx="585870" cy="0"/>
            </a:xfrm>
            <a:prstGeom prst="straightConnector1">
              <a:avLst/>
            </a:prstGeom>
            <a:ln w="19050">
              <a:solidFill>
                <a:srgbClr val="A379AE"/>
              </a:solidFill>
              <a:headEnd type="none"/>
              <a:tailEnd type="triangle"/>
            </a:ln>
          </p:spPr>
          <p:style>
            <a:lnRef idx="1">
              <a:schemeClr val="accent1"/>
            </a:lnRef>
            <a:fillRef idx="0">
              <a:schemeClr val="accent1"/>
            </a:fillRef>
            <a:effectRef idx="0">
              <a:schemeClr val="accent1"/>
            </a:effectRef>
            <a:fontRef idx="minor">
              <a:schemeClr val="tx1"/>
            </a:fontRef>
          </p:style>
        </p:cxnSp>
      </p:grpSp>
      <p:sp>
        <p:nvSpPr>
          <p:cNvPr id="41" name="TextBox 40">
            <a:extLst/>
          </p:cNvPr>
          <p:cNvSpPr txBox="1"/>
          <p:nvPr/>
        </p:nvSpPr>
        <p:spPr>
          <a:xfrm>
            <a:off x="721294" y="5170017"/>
            <a:ext cx="3805963" cy="512935"/>
          </a:xfrm>
          <a:prstGeom prst="rect">
            <a:avLst/>
          </a:prstGeom>
          <a:noFill/>
        </p:spPr>
        <p:txBody>
          <a:bodyPr wrap="square" rtlCol="0">
            <a:spAutoFit/>
          </a:bodyPr>
          <a:lstStyle/>
          <a:p>
            <a:pPr algn="r" defTabSz="914367"/>
            <a:r>
              <a:rPr lang="en-US" sz="1372" b="1" dirty="0">
                <a:solidFill>
                  <a:srgbClr val="66C491"/>
                </a:solidFill>
                <a:latin typeface="Segoe UI"/>
              </a:rPr>
              <a:t>“</a:t>
            </a:r>
            <a:r>
              <a:rPr lang="en-US" sz="1372" b="1" dirty="0">
                <a:solidFill>
                  <a:srgbClr val="66C491"/>
                </a:solidFill>
                <a:latin typeface="Segoe UI" panose="020B0502040204020203" pitchFamily="34" charset="0"/>
                <a:cs typeface="Segoe UI" panose="020B0502040204020203" pitchFamily="34" charset="0"/>
              </a:rPr>
              <a:t>Virtual data cluster</a:t>
            </a:r>
            <a:r>
              <a:rPr lang="en-US" sz="1372" b="1" dirty="0">
                <a:solidFill>
                  <a:srgbClr val="66C491"/>
                </a:solidFill>
                <a:latin typeface="Segoe UI"/>
              </a:rPr>
              <a:t>” </a:t>
            </a:r>
            <a:r>
              <a:rPr lang="en-US" sz="1372" dirty="0">
                <a:solidFill>
                  <a:srgbClr val="D2D2D2">
                    <a:lumMod val="50000"/>
                  </a:srgbClr>
                </a:solidFill>
                <a:latin typeface="Segoe UI"/>
              </a:rPr>
              <a:t>dedicated to customer </a:t>
            </a:r>
          </a:p>
          <a:p>
            <a:pPr algn="r" defTabSz="914367"/>
            <a:r>
              <a:rPr lang="en-US" sz="1372" dirty="0">
                <a:solidFill>
                  <a:srgbClr val="D2D2D2">
                    <a:lumMod val="50000"/>
                  </a:srgbClr>
                </a:solidFill>
                <a:latin typeface="Segoe UI"/>
              </a:rPr>
              <a:t>(</a:t>
            </a:r>
            <a:r>
              <a:rPr lang="en-US" sz="1372" b="1" dirty="0">
                <a:solidFill>
                  <a:srgbClr val="D2D2D2">
                    <a:lumMod val="50000"/>
                  </a:srgbClr>
                </a:solidFill>
                <a:latin typeface="Segoe UI"/>
              </a:rPr>
              <a:t>virtual private cluster, VNET, private IPs</a:t>
            </a:r>
            <a:r>
              <a:rPr lang="en-US" sz="1372" dirty="0">
                <a:solidFill>
                  <a:srgbClr val="D2D2D2">
                    <a:lumMod val="50000"/>
                  </a:srgbClr>
                </a:solidFill>
                <a:latin typeface="Segoe UI"/>
              </a:rPr>
              <a:t>)</a:t>
            </a:r>
          </a:p>
        </p:txBody>
      </p:sp>
      <p:sp>
        <p:nvSpPr>
          <p:cNvPr id="42" name="TextBox 41">
            <a:extLst/>
          </p:cNvPr>
          <p:cNvSpPr txBox="1"/>
          <p:nvPr/>
        </p:nvSpPr>
        <p:spPr>
          <a:xfrm>
            <a:off x="10374877" y="1804716"/>
            <a:ext cx="1494042" cy="452590"/>
          </a:xfrm>
          <a:prstGeom prst="rect">
            <a:avLst/>
          </a:prstGeom>
          <a:noFill/>
        </p:spPr>
        <p:txBody>
          <a:bodyPr wrap="square" rtlCol="0">
            <a:spAutoFit/>
          </a:bodyPr>
          <a:lstStyle/>
          <a:p>
            <a:pPr algn="ctr" defTabSz="914367"/>
            <a:r>
              <a:rPr lang="en-US" sz="1176" dirty="0">
                <a:solidFill>
                  <a:srgbClr val="D2D2D2">
                    <a:lumMod val="50000"/>
                  </a:srgbClr>
                </a:solidFill>
                <a:latin typeface="Segoe UI"/>
              </a:rPr>
              <a:t>Web app</a:t>
            </a:r>
          </a:p>
          <a:p>
            <a:pPr algn="ctr" defTabSz="914367"/>
            <a:r>
              <a:rPr lang="en-US" sz="1176" dirty="0">
                <a:solidFill>
                  <a:srgbClr val="D2D2D2">
                    <a:lumMod val="50000"/>
                  </a:srgbClr>
                </a:solidFill>
                <a:latin typeface="Segoe UI"/>
              </a:rPr>
              <a:t>(</a:t>
            </a:r>
            <a:r>
              <a:rPr lang="en-US" sz="1176" b="1" dirty="0">
                <a:solidFill>
                  <a:srgbClr val="D2D2D2">
                    <a:lumMod val="50000"/>
                  </a:srgbClr>
                </a:solidFill>
                <a:latin typeface="Segoe UI"/>
              </a:rPr>
              <a:t>public IP</a:t>
            </a:r>
            <a:r>
              <a:rPr lang="en-US" sz="1176" dirty="0">
                <a:solidFill>
                  <a:srgbClr val="D2D2D2">
                    <a:lumMod val="50000"/>
                  </a:srgbClr>
                </a:solidFill>
                <a:latin typeface="Segoe UI"/>
              </a:rPr>
              <a:t>)</a:t>
            </a:r>
          </a:p>
        </p:txBody>
      </p:sp>
    </p:spTree>
    <p:extLst>
      <p:ext uri="{BB962C8B-B14F-4D97-AF65-F5344CB8AC3E}">
        <p14:creationId xmlns:p14="http://schemas.microsoft.com/office/powerpoint/2010/main" val="191629343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300"/>
                                  </p:stCondLst>
                                  <p:childTnLst>
                                    <p:set>
                                      <p:cBhvr>
                                        <p:cTn id="6" dur="1" fill="hold">
                                          <p:stCondLst>
                                            <p:cond delay="0"/>
                                          </p:stCondLst>
                                        </p:cTn>
                                        <p:tgtEl>
                                          <p:spTgt spid="38"/>
                                        </p:tgtEl>
                                        <p:attrNameLst>
                                          <p:attrName>style.visibility</p:attrName>
                                        </p:attrNameLst>
                                      </p:cBhvr>
                                      <p:to>
                                        <p:strVal val="visible"/>
                                      </p:to>
                                    </p:set>
                                    <p:animEffect transition="in" filter="wipe(right)">
                                      <p:cBhvr>
                                        <p:cTn id="7" dur="500"/>
                                        <p:tgtEl>
                                          <p:spTgt spid="3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par>
                                <p:cTn id="13" presetID="22" presetClass="entr" presetSubtype="2" fill="hold" nodeType="withEffect">
                                  <p:stCondLst>
                                    <p:cond delay="300"/>
                                  </p:stCondLst>
                                  <p:childTnLst>
                                    <p:set>
                                      <p:cBhvr>
                                        <p:cTn id="14" dur="1" fill="hold">
                                          <p:stCondLst>
                                            <p:cond delay="0"/>
                                          </p:stCondLst>
                                        </p:cTn>
                                        <p:tgtEl>
                                          <p:spTgt spid="35"/>
                                        </p:tgtEl>
                                        <p:attrNameLst>
                                          <p:attrName>style.visibility</p:attrName>
                                        </p:attrNameLst>
                                      </p:cBhvr>
                                      <p:to>
                                        <p:strVal val="visible"/>
                                      </p:to>
                                    </p:set>
                                    <p:animEffect transition="in" filter="wipe(right)">
                                      <p:cBhvr>
                                        <p:cTn id="15" dur="500"/>
                                        <p:tgtEl>
                                          <p:spTgt spid="35"/>
                                        </p:tgtEl>
                                      </p:cBhvr>
                                    </p:animEffect>
                                  </p:childTnLst>
                                </p:cTn>
                              </p:par>
                              <p:par>
                                <p:cTn id="16" presetID="22" presetClass="entr" presetSubtype="2" fill="hold" grpId="0" nodeType="withEffect">
                                  <p:stCondLst>
                                    <p:cond delay="300"/>
                                  </p:stCondLst>
                                  <p:childTnLst>
                                    <p:set>
                                      <p:cBhvr>
                                        <p:cTn id="17" dur="1" fill="hold">
                                          <p:stCondLst>
                                            <p:cond delay="0"/>
                                          </p:stCondLst>
                                        </p:cTn>
                                        <p:tgtEl>
                                          <p:spTgt spid="41"/>
                                        </p:tgtEl>
                                        <p:attrNameLst>
                                          <p:attrName>style.visibility</p:attrName>
                                        </p:attrNameLst>
                                      </p:cBhvr>
                                      <p:to>
                                        <p:strVal val="visible"/>
                                      </p:to>
                                    </p:set>
                                    <p:animEffect transition="in" filter="wipe(right)">
                                      <p:cBhvr>
                                        <p:cTn id="18" dur="500"/>
                                        <p:tgtEl>
                                          <p:spTgt spid="4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22" presetClass="entr" presetSubtype="2"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wipe(right)">
                                      <p:cBhvr>
                                        <p:cTn id="26" dur="500"/>
                                        <p:tgtEl>
                                          <p:spTgt spid="19"/>
                                        </p:tgtEl>
                                      </p:cBhvr>
                                    </p:animEffect>
                                  </p:childTnLst>
                                </p:cTn>
                              </p:par>
                              <p:par>
                                <p:cTn id="27" presetID="22" presetClass="entr" presetSubtype="2" fill="hold" nodeType="withEffect">
                                  <p:stCondLst>
                                    <p:cond delay="200"/>
                                  </p:stCondLst>
                                  <p:childTnLst>
                                    <p:set>
                                      <p:cBhvr>
                                        <p:cTn id="28" dur="1" fill="hold">
                                          <p:stCondLst>
                                            <p:cond delay="0"/>
                                          </p:stCondLst>
                                        </p:cTn>
                                        <p:tgtEl>
                                          <p:spTgt spid="14"/>
                                        </p:tgtEl>
                                        <p:attrNameLst>
                                          <p:attrName>style.visibility</p:attrName>
                                        </p:attrNameLst>
                                      </p:cBhvr>
                                      <p:to>
                                        <p:strVal val="visible"/>
                                      </p:to>
                                    </p:set>
                                    <p:animEffect transition="in" filter="wipe(right)">
                                      <p:cBhvr>
                                        <p:cTn id="29" dur="300"/>
                                        <p:tgtEl>
                                          <p:spTgt spid="14"/>
                                        </p:tgtEl>
                                      </p:cBhvr>
                                    </p:animEffect>
                                  </p:childTnLst>
                                </p:cTn>
                              </p:par>
                              <p:par>
                                <p:cTn id="30" presetID="22" presetClass="entr" presetSubtype="2" fill="hold" nodeType="withEffect">
                                  <p:stCondLst>
                                    <p:cond delay="500"/>
                                  </p:stCondLst>
                                  <p:childTnLst>
                                    <p:set>
                                      <p:cBhvr>
                                        <p:cTn id="31" dur="1" fill="hold">
                                          <p:stCondLst>
                                            <p:cond delay="0"/>
                                          </p:stCondLst>
                                        </p:cTn>
                                        <p:tgtEl>
                                          <p:spTgt spid="17"/>
                                        </p:tgtEl>
                                        <p:attrNameLst>
                                          <p:attrName>style.visibility</p:attrName>
                                        </p:attrNameLst>
                                      </p:cBhvr>
                                      <p:to>
                                        <p:strVal val="visible"/>
                                      </p:to>
                                    </p:set>
                                    <p:animEffect transition="in" filter="wipe(right)">
                                      <p:cBhvr>
                                        <p:cTn id="32" dur="500"/>
                                        <p:tgtEl>
                                          <p:spTgt spid="17"/>
                                        </p:tgtEl>
                                      </p:cBhvr>
                                    </p:animEffect>
                                  </p:childTnLst>
                                </p:cTn>
                              </p:par>
                              <p:par>
                                <p:cTn id="33" presetID="22" presetClass="entr" presetSubtype="2" fill="hold" grpId="0" nodeType="withEffect">
                                  <p:stCondLst>
                                    <p:cond delay="500"/>
                                  </p:stCondLst>
                                  <p:childTnLst>
                                    <p:set>
                                      <p:cBhvr>
                                        <p:cTn id="34" dur="1" fill="hold">
                                          <p:stCondLst>
                                            <p:cond delay="0"/>
                                          </p:stCondLst>
                                        </p:cTn>
                                        <p:tgtEl>
                                          <p:spTgt spid="16"/>
                                        </p:tgtEl>
                                        <p:attrNameLst>
                                          <p:attrName>style.visibility</p:attrName>
                                        </p:attrNameLst>
                                      </p:cBhvr>
                                      <p:to>
                                        <p:strVal val="visible"/>
                                      </p:to>
                                    </p:set>
                                    <p:animEffect transition="in" filter="wipe(right)">
                                      <p:cBhvr>
                                        <p:cTn id="35" dur="500"/>
                                        <p:tgtEl>
                                          <p:spTgt spid="16"/>
                                        </p:tgtEl>
                                      </p:cBhvr>
                                    </p:animEffect>
                                  </p:childTnLst>
                                </p:cTn>
                              </p:par>
                              <p:par>
                                <p:cTn id="36" presetID="22" presetClass="entr" presetSubtype="2" fill="hold" nodeType="withEffect">
                                  <p:stCondLst>
                                    <p:cond delay="700"/>
                                  </p:stCondLst>
                                  <p:childTnLst>
                                    <p:set>
                                      <p:cBhvr>
                                        <p:cTn id="37" dur="1" fill="hold">
                                          <p:stCondLst>
                                            <p:cond delay="0"/>
                                          </p:stCondLst>
                                        </p:cTn>
                                        <p:tgtEl>
                                          <p:spTgt spid="15"/>
                                        </p:tgtEl>
                                        <p:attrNameLst>
                                          <p:attrName>style.visibility</p:attrName>
                                        </p:attrNameLst>
                                      </p:cBhvr>
                                      <p:to>
                                        <p:strVal val="visible"/>
                                      </p:to>
                                    </p:set>
                                    <p:animEffect transition="in" filter="wipe(right)">
                                      <p:cBhvr>
                                        <p:cTn id="38" dur="300"/>
                                        <p:tgtEl>
                                          <p:spTgt spid="15"/>
                                        </p:tgtEl>
                                      </p:cBhvr>
                                    </p:animEffect>
                                  </p:childTnLst>
                                </p:cTn>
                              </p:par>
                              <p:par>
                                <p:cTn id="39" presetID="10" presetClass="entr" presetSubtype="0" fill="hold" nodeType="withEffect">
                                  <p:stCondLst>
                                    <p:cond delay="100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500"/>
                                        <p:tgtEl>
                                          <p:spTgt spid="21"/>
                                        </p:tgtEl>
                                      </p:cBhvr>
                                    </p:animEffect>
                                  </p:childTnLst>
                                </p:cTn>
                              </p:par>
                              <p:par>
                                <p:cTn id="42" presetID="22" presetClass="entr" presetSubtype="2" fill="hold" grpId="0" nodeType="withEffect">
                                  <p:stCondLst>
                                    <p:cond delay="1000"/>
                                  </p:stCondLst>
                                  <p:childTnLst>
                                    <p:set>
                                      <p:cBhvr>
                                        <p:cTn id="43" dur="1" fill="hold">
                                          <p:stCondLst>
                                            <p:cond delay="0"/>
                                          </p:stCondLst>
                                        </p:cTn>
                                        <p:tgtEl>
                                          <p:spTgt spid="20"/>
                                        </p:tgtEl>
                                        <p:attrNameLst>
                                          <p:attrName>style.visibility</p:attrName>
                                        </p:attrNameLst>
                                      </p:cBhvr>
                                      <p:to>
                                        <p:strVal val="visible"/>
                                      </p:to>
                                    </p:set>
                                    <p:animEffect transition="in" filter="wipe(right)">
                                      <p:cBhvr>
                                        <p:cTn id="44" dur="500"/>
                                        <p:tgtEl>
                                          <p:spTgt spid="20"/>
                                        </p:tgtEl>
                                      </p:cBhvr>
                                    </p:animEffect>
                                  </p:childTnLst>
                                </p:cTn>
                              </p:par>
                              <p:par>
                                <p:cTn id="45" presetID="22" presetClass="entr" presetSubtype="2" fill="hold" nodeType="withEffect">
                                  <p:stCondLst>
                                    <p:cond delay="1200"/>
                                  </p:stCondLst>
                                  <p:childTnLst>
                                    <p:set>
                                      <p:cBhvr>
                                        <p:cTn id="46" dur="1" fill="hold">
                                          <p:stCondLst>
                                            <p:cond delay="0"/>
                                          </p:stCondLst>
                                        </p:cTn>
                                        <p:tgtEl>
                                          <p:spTgt spid="22"/>
                                        </p:tgtEl>
                                        <p:attrNameLst>
                                          <p:attrName>style.visibility</p:attrName>
                                        </p:attrNameLst>
                                      </p:cBhvr>
                                      <p:to>
                                        <p:strVal val="visible"/>
                                      </p:to>
                                    </p:set>
                                    <p:animEffect transition="in" filter="wipe(right)">
                                      <p:cBhvr>
                                        <p:cTn id="47" dur="500"/>
                                        <p:tgtEl>
                                          <p:spTgt spid="2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500"/>
                                        <p:tgtEl>
                                          <p:spTgt spid="13"/>
                                        </p:tgtEl>
                                      </p:cBhvr>
                                    </p:animEffect>
                                  </p:childTnLst>
                                </p:cTn>
                              </p:par>
                              <p:par>
                                <p:cTn id="53" presetID="10" presetClass="entr" presetSubtype="0" fill="hold" nodeType="withEffect">
                                  <p:stCondLst>
                                    <p:cond delay="200"/>
                                  </p:stCondLst>
                                  <p:childTnLst>
                                    <p:set>
                                      <p:cBhvr>
                                        <p:cTn id="54" dur="1" fill="hold">
                                          <p:stCondLst>
                                            <p:cond delay="0"/>
                                          </p:stCondLst>
                                        </p:cTn>
                                        <p:tgtEl>
                                          <p:spTgt spid="12"/>
                                        </p:tgtEl>
                                        <p:attrNameLst>
                                          <p:attrName>style.visibility</p:attrName>
                                        </p:attrNameLst>
                                      </p:cBhvr>
                                      <p:to>
                                        <p:strVal val="visible"/>
                                      </p:to>
                                    </p:set>
                                    <p:animEffect transition="in" filter="fade">
                                      <p:cBhvr>
                                        <p:cTn id="55" dur="500"/>
                                        <p:tgtEl>
                                          <p:spTgt spid="12"/>
                                        </p:tgtEl>
                                      </p:cBhvr>
                                    </p:animEffect>
                                  </p:childTnLst>
                                </p:cTn>
                              </p:par>
                              <p:par>
                                <p:cTn id="56" presetID="10" presetClass="entr" presetSubtype="0" fill="hold" nodeType="withEffect">
                                  <p:stCondLst>
                                    <p:cond delay="400"/>
                                  </p:stCondLst>
                                  <p:childTnLst>
                                    <p:set>
                                      <p:cBhvr>
                                        <p:cTn id="57" dur="1" fill="hold">
                                          <p:stCondLst>
                                            <p:cond delay="0"/>
                                          </p:stCondLst>
                                        </p:cTn>
                                        <p:tgtEl>
                                          <p:spTgt spid="11"/>
                                        </p:tgtEl>
                                        <p:attrNameLst>
                                          <p:attrName>style.visibility</p:attrName>
                                        </p:attrNameLst>
                                      </p:cBhvr>
                                      <p:to>
                                        <p:strVal val="visible"/>
                                      </p:to>
                                    </p:set>
                                    <p:animEffect transition="in" filter="fade">
                                      <p:cBhvr>
                                        <p:cTn id="58" dur="500"/>
                                        <p:tgtEl>
                                          <p:spTgt spid="11"/>
                                        </p:tgtEl>
                                      </p:cBhvr>
                                    </p:animEffect>
                                  </p:childTnLst>
                                </p:cTn>
                              </p:par>
                              <p:par>
                                <p:cTn id="59" presetID="10" presetClass="entr" presetSubtype="0" fill="hold" nodeType="withEffect">
                                  <p:stCondLst>
                                    <p:cond delay="600"/>
                                  </p:stCondLst>
                                  <p:childTnLst>
                                    <p:set>
                                      <p:cBhvr>
                                        <p:cTn id="60" dur="1" fill="hold">
                                          <p:stCondLst>
                                            <p:cond delay="0"/>
                                          </p:stCondLst>
                                        </p:cTn>
                                        <p:tgtEl>
                                          <p:spTgt spid="10"/>
                                        </p:tgtEl>
                                        <p:attrNameLst>
                                          <p:attrName>style.visibility</p:attrName>
                                        </p:attrNameLst>
                                      </p:cBhvr>
                                      <p:to>
                                        <p:strVal val="visible"/>
                                      </p:to>
                                    </p:set>
                                    <p:animEffect transition="in" filter="fade">
                                      <p:cBhvr>
                                        <p:cTn id="61" dur="500"/>
                                        <p:tgtEl>
                                          <p:spTgt spid="10"/>
                                        </p:tgtEl>
                                      </p:cBhvr>
                                    </p:animEffect>
                                  </p:childTnLst>
                                </p:cTn>
                              </p:par>
                              <p:par>
                                <p:cTn id="62" presetID="10" presetClass="entr" presetSubtype="0" fill="hold" nodeType="withEffect">
                                  <p:stCondLst>
                                    <p:cond delay="800"/>
                                  </p:stCondLst>
                                  <p:childTnLst>
                                    <p:set>
                                      <p:cBhvr>
                                        <p:cTn id="63" dur="1" fill="hold">
                                          <p:stCondLst>
                                            <p:cond delay="0"/>
                                          </p:stCondLst>
                                        </p:cTn>
                                        <p:tgtEl>
                                          <p:spTgt spid="9"/>
                                        </p:tgtEl>
                                        <p:attrNameLst>
                                          <p:attrName>style.visibility</p:attrName>
                                        </p:attrNameLst>
                                      </p:cBhvr>
                                      <p:to>
                                        <p:strVal val="visible"/>
                                      </p:to>
                                    </p:set>
                                    <p:animEffect transition="in" filter="fade">
                                      <p:cBhvr>
                                        <p:cTn id="64" dur="500"/>
                                        <p:tgtEl>
                                          <p:spTgt spid="9"/>
                                        </p:tgtEl>
                                      </p:cBhvr>
                                    </p:animEffect>
                                  </p:childTnLst>
                                </p:cTn>
                              </p:par>
                              <p:par>
                                <p:cTn id="65" presetID="22" presetClass="entr" presetSubtype="4" fill="hold" grpId="0" nodeType="withEffect">
                                  <p:stCondLst>
                                    <p:cond delay="800"/>
                                  </p:stCondLst>
                                  <p:childTnLst>
                                    <p:set>
                                      <p:cBhvr>
                                        <p:cTn id="66" dur="1" fill="hold">
                                          <p:stCondLst>
                                            <p:cond delay="0"/>
                                          </p:stCondLst>
                                        </p:cTn>
                                        <p:tgtEl>
                                          <p:spTgt spid="6"/>
                                        </p:tgtEl>
                                        <p:attrNameLst>
                                          <p:attrName>style.visibility</p:attrName>
                                        </p:attrNameLst>
                                      </p:cBhvr>
                                      <p:to>
                                        <p:strVal val="visible"/>
                                      </p:to>
                                    </p:set>
                                    <p:animEffect transition="in" filter="wipe(down)">
                                      <p:cBhvr>
                                        <p:cTn id="67" dur="500"/>
                                        <p:tgtEl>
                                          <p:spTgt spid="6"/>
                                        </p:tgtEl>
                                      </p:cBhvr>
                                    </p:animEffect>
                                  </p:childTnLst>
                                </p:cTn>
                              </p:par>
                              <p:par>
                                <p:cTn id="68" presetID="22" presetClass="entr" presetSubtype="4" fill="hold" grpId="0" nodeType="withEffect">
                                  <p:stCondLst>
                                    <p:cond delay="1200"/>
                                  </p:stCondLst>
                                  <p:childTnLst>
                                    <p:set>
                                      <p:cBhvr>
                                        <p:cTn id="69" dur="1" fill="hold">
                                          <p:stCondLst>
                                            <p:cond delay="0"/>
                                          </p:stCondLst>
                                        </p:cTn>
                                        <p:tgtEl>
                                          <p:spTgt spid="31"/>
                                        </p:tgtEl>
                                        <p:attrNameLst>
                                          <p:attrName>style.visibility</p:attrName>
                                        </p:attrNameLst>
                                      </p:cBhvr>
                                      <p:to>
                                        <p:strVal val="visible"/>
                                      </p:to>
                                    </p:set>
                                    <p:animEffect transition="in" filter="wipe(down)">
                                      <p:cBhvr>
                                        <p:cTn id="70" dur="800"/>
                                        <p:tgtEl>
                                          <p:spTgt spid="31"/>
                                        </p:tgtEl>
                                      </p:cBhvr>
                                    </p:animEffect>
                                  </p:childTnLst>
                                </p:cTn>
                              </p:par>
                              <p:par>
                                <p:cTn id="71" presetID="10" presetClass="entr" presetSubtype="0" fill="hold" grpId="0" nodeType="withEffect">
                                  <p:stCondLst>
                                    <p:cond delay="1400"/>
                                  </p:stCondLst>
                                  <p:childTnLst>
                                    <p:set>
                                      <p:cBhvr>
                                        <p:cTn id="72" dur="1" fill="hold">
                                          <p:stCondLst>
                                            <p:cond delay="0"/>
                                          </p:stCondLst>
                                        </p:cTn>
                                        <p:tgtEl>
                                          <p:spTgt spid="42"/>
                                        </p:tgtEl>
                                        <p:attrNameLst>
                                          <p:attrName>style.visibility</p:attrName>
                                        </p:attrNameLst>
                                      </p:cBhvr>
                                      <p:to>
                                        <p:strVal val="visible"/>
                                      </p:to>
                                    </p:set>
                                    <p:animEffect transition="in" filter="fade">
                                      <p:cBhvr>
                                        <p:cTn id="73" dur="500"/>
                                        <p:tgtEl>
                                          <p:spTgt spid="42"/>
                                        </p:tgtEl>
                                      </p:cBhvr>
                                    </p:animEffect>
                                  </p:childTnLst>
                                </p:cTn>
                              </p:par>
                              <p:par>
                                <p:cTn id="74" presetID="10" presetClass="entr" presetSubtype="0" fill="hold" nodeType="withEffect">
                                  <p:stCondLst>
                                    <p:cond delay="1400"/>
                                  </p:stCondLst>
                                  <p:childTnLst>
                                    <p:set>
                                      <p:cBhvr>
                                        <p:cTn id="75" dur="1" fill="hold">
                                          <p:stCondLst>
                                            <p:cond delay="0"/>
                                          </p:stCondLst>
                                        </p:cTn>
                                        <p:tgtEl>
                                          <p:spTgt spid="30"/>
                                        </p:tgtEl>
                                        <p:attrNameLst>
                                          <p:attrName>style.visibility</p:attrName>
                                        </p:attrNameLst>
                                      </p:cBhvr>
                                      <p:to>
                                        <p:strVal val="visible"/>
                                      </p:to>
                                    </p:set>
                                    <p:animEffect transition="in" filter="fade">
                                      <p:cBhvr>
                                        <p:cTn id="76" dur="600"/>
                                        <p:tgtEl>
                                          <p:spTgt spid="30"/>
                                        </p:tgtEl>
                                      </p:cBhvr>
                                    </p:animEffect>
                                  </p:childTnLst>
                                </p:cTn>
                              </p:par>
                              <p:par>
                                <p:cTn id="77" presetID="22" presetClass="entr" presetSubtype="2" fill="hold" nodeType="withEffect">
                                  <p:stCondLst>
                                    <p:cond delay="1800"/>
                                  </p:stCondLst>
                                  <p:childTnLst>
                                    <p:set>
                                      <p:cBhvr>
                                        <p:cTn id="78" dur="1" fill="hold">
                                          <p:stCondLst>
                                            <p:cond delay="0"/>
                                          </p:stCondLst>
                                        </p:cTn>
                                        <p:tgtEl>
                                          <p:spTgt spid="26"/>
                                        </p:tgtEl>
                                        <p:attrNameLst>
                                          <p:attrName>style.visibility</p:attrName>
                                        </p:attrNameLst>
                                      </p:cBhvr>
                                      <p:to>
                                        <p:strVal val="visible"/>
                                      </p:to>
                                    </p:set>
                                    <p:animEffect transition="in" filter="wipe(right)">
                                      <p:cBhvr>
                                        <p:cTn id="79" dur="500"/>
                                        <p:tgtEl>
                                          <p:spTgt spid="26"/>
                                        </p:tgtEl>
                                      </p:cBhvr>
                                    </p:animEffect>
                                  </p:childTnLst>
                                </p:cTn>
                              </p:par>
                              <p:par>
                                <p:cTn id="80" presetID="22" presetClass="entr" presetSubtype="2" fill="hold" nodeType="withEffect">
                                  <p:stCondLst>
                                    <p:cond delay="1800"/>
                                  </p:stCondLst>
                                  <p:childTnLst>
                                    <p:set>
                                      <p:cBhvr>
                                        <p:cTn id="81" dur="1" fill="hold">
                                          <p:stCondLst>
                                            <p:cond delay="0"/>
                                          </p:stCondLst>
                                        </p:cTn>
                                        <p:tgtEl>
                                          <p:spTgt spid="27"/>
                                        </p:tgtEl>
                                        <p:attrNameLst>
                                          <p:attrName>style.visibility</p:attrName>
                                        </p:attrNameLst>
                                      </p:cBhvr>
                                      <p:to>
                                        <p:strVal val="visible"/>
                                      </p:to>
                                    </p:set>
                                    <p:animEffect transition="in" filter="wipe(right)">
                                      <p:cBhvr>
                                        <p:cTn id="82" dur="500"/>
                                        <p:tgtEl>
                                          <p:spTgt spid="27"/>
                                        </p:tgtEl>
                                      </p:cBhvr>
                                    </p:animEffect>
                                  </p:childTnLst>
                                </p:cTn>
                              </p:par>
                              <p:par>
                                <p:cTn id="83" presetID="16" presetClass="entr" presetSubtype="37" fill="hold" nodeType="withEffect">
                                  <p:stCondLst>
                                    <p:cond delay="1800"/>
                                  </p:stCondLst>
                                  <p:childTnLst>
                                    <p:set>
                                      <p:cBhvr>
                                        <p:cTn id="84" dur="1" fill="hold">
                                          <p:stCondLst>
                                            <p:cond delay="0"/>
                                          </p:stCondLst>
                                        </p:cTn>
                                        <p:tgtEl>
                                          <p:spTgt spid="32"/>
                                        </p:tgtEl>
                                        <p:attrNameLst>
                                          <p:attrName>style.visibility</p:attrName>
                                        </p:attrNameLst>
                                      </p:cBhvr>
                                      <p:to>
                                        <p:strVal val="visible"/>
                                      </p:to>
                                    </p:set>
                                    <p:animEffect transition="in" filter="barn(outVertical)">
                                      <p:cBhvr>
                                        <p:cTn id="85" dur="500"/>
                                        <p:tgtEl>
                                          <p:spTgt spid="32"/>
                                        </p:tgtEl>
                                      </p:cBhvr>
                                    </p:animEffect>
                                  </p:childTnLst>
                                </p:cTn>
                              </p:par>
                              <p:par>
                                <p:cTn id="86" presetID="22" presetClass="entr" presetSubtype="2" fill="hold" nodeType="withEffect">
                                  <p:stCondLst>
                                    <p:cond delay="1800"/>
                                  </p:stCondLst>
                                  <p:childTnLst>
                                    <p:set>
                                      <p:cBhvr>
                                        <p:cTn id="87" dur="1" fill="hold">
                                          <p:stCondLst>
                                            <p:cond delay="0"/>
                                          </p:stCondLst>
                                        </p:cTn>
                                        <p:tgtEl>
                                          <p:spTgt spid="28"/>
                                        </p:tgtEl>
                                        <p:attrNameLst>
                                          <p:attrName>style.visibility</p:attrName>
                                        </p:attrNameLst>
                                      </p:cBhvr>
                                      <p:to>
                                        <p:strVal val="visible"/>
                                      </p:to>
                                    </p:set>
                                    <p:animEffect transition="in" filter="wipe(right)">
                                      <p:cBhvr>
                                        <p:cTn id="8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16" grpId="0"/>
      <p:bldP spid="19" grpId="0"/>
      <p:bldP spid="20" grpId="0" animBg="1"/>
      <p:bldP spid="31" grpId="0" animBg="1"/>
      <p:bldP spid="41" grpId="0"/>
      <p:bldP spid="4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sz="3200" cap="small" spc="500" dirty="0">
                <a:solidFill>
                  <a:schemeClr val="tx1"/>
                </a:solidFill>
                <a:latin typeface="Segoe UI Semilight" charset="0"/>
                <a:cs typeface="Segoe UI Semilight" charset="0"/>
              </a:rPr>
              <a:t>Nearly 100% compatibility with SQL server</a:t>
            </a:r>
          </a:p>
        </p:txBody>
      </p:sp>
      <p:pic>
        <p:nvPicPr>
          <p:cNvPr id="7" name="Picture 6">
            <a:extLst>
              <a:ext uri="{FF2B5EF4-FFF2-40B4-BE49-F238E27FC236}">
                <a16:creationId xmlns:a16="http://schemas.microsoft.com/office/drawing/2014/main" id="{475E2817-7815-4AC7-A189-D6499E36C568}"/>
              </a:ext>
            </a:extLst>
          </p:cNvPr>
          <p:cNvPicPr>
            <a:picLocks noChangeAspect="1"/>
          </p:cNvPicPr>
          <p:nvPr/>
        </p:nvPicPr>
        <p:blipFill>
          <a:blip r:embed="rId3"/>
          <a:stretch>
            <a:fillRect/>
          </a:stretch>
        </p:blipFill>
        <p:spPr>
          <a:xfrm>
            <a:off x="269239" y="2009661"/>
            <a:ext cx="5696033" cy="812385"/>
          </a:xfrm>
          <a:prstGeom prst="rect">
            <a:avLst/>
          </a:prstGeom>
        </p:spPr>
      </p:pic>
      <p:pic>
        <p:nvPicPr>
          <p:cNvPr id="8" name="Picture 7">
            <a:extLst>
              <a:ext uri="{FF2B5EF4-FFF2-40B4-BE49-F238E27FC236}">
                <a16:creationId xmlns:a16="http://schemas.microsoft.com/office/drawing/2014/main" id="{F2C91836-66BB-4958-9842-8EE00B2D6A95}"/>
              </a:ext>
            </a:extLst>
          </p:cNvPr>
          <p:cNvPicPr>
            <a:picLocks noChangeAspect="1"/>
          </p:cNvPicPr>
          <p:nvPr/>
        </p:nvPicPr>
        <p:blipFill>
          <a:blip r:embed="rId4"/>
          <a:stretch>
            <a:fillRect/>
          </a:stretch>
        </p:blipFill>
        <p:spPr>
          <a:xfrm>
            <a:off x="269239" y="2822046"/>
            <a:ext cx="5696033" cy="1699472"/>
          </a:xfrm>
          <a:prstGeom prst="rect">
            <a:avLst/>
          </a:prstGeom>
        </p:spPr>
      </p:pic>
      <p:pic>
        <p:nvPicPr>
          <p:cNvPr id="9" name="Picture 8">
            <a:extLst>
              <a:ext uri="{FF2B5EF4-FFF2-40B4-BE49-F238E27FC236}">
                <a16:creationId xmlns:a16="http://schemas.microsoft.com/office/drawing/2014/main" id="{D6A521C5-348D-477A-90CD-1D5AB5F19943}"/>
              </a:ext>
            </a:extLst>
          </p:cNvPr>
          <p:cNvPicPr>
            <a:picLocks noChangeAspect="1"/>
          </p:cNvPicPr>
          <p:nvPr/>
        </p:nvPicPr>
        <p:blipFill>
          <a:blip r:embed="rId5"/>
          <a:stretch>
            <a:fillRect/>
          </a:stretch>
        </p:blipFill>
        <p:spPr>
          <a:xfrm>
            <a:off x="269239" y="4509219"/>
            <a:ext cx="5696033" cy="1297948"/>
          </a:xfrm>
          <a:prstGeom prst="rect">
            <a:avLst/>
          </a:prstGeom>
        </p:spPr>
      </p:pic>
      <p:pic>
        <p:nvPicPr>
          <p:cNvPr id="10" name="Picture 9">
            <a:extLst>
              <a:ext uri="{FF2B5EF4-FFF2-40B4-BE49-F238E27FC236}">
                <a16:creationId xmlns:a16="http://schemas.microsoft.com/office/drawing/2014/main" id="{4EAED951-340A-4B52-A949-5FE24BEB7334}"/>
              </a:ext>
            </a:extLst>
          </p:cNvPr>
          <p:cNvPicPr>
            <a:picLocks noChangeAspect="1"/>
          </p:cNvPicPr>
          <p:nvPr/>
        </p:nvPicPr>
        <p:blipFill rotWithShape="1">
          <a:blip r:embed="rId6"/>
          <a:srcRect t="1" b="2247"/>
          <a:stretch/>
        </p:blipFill>
        <p:spPr>
          <a:xfrm>
            <a:off x="5937259" y="2018999"/>
            <a:ext cx="6060205" cy="812385"/>
          </a:xfrm>
          <a:prstGeom prst="rect">
            <a:avLst/>
          </a:prstGeom>
        </p:spPr>
      </p:pic>
      <p:pic>
        <p:nvPicPr>
          <p:cNvPr id="11" name="Picture 10">
            <a:extLst>
              <a:ext uri="{FF2B5EF4-FFF2-40B4-BE49-F238E27FC236}">
                <a16:creationId xmlns:a16="http://schemas.microsoft.com/office/drawing/2014/main" id="{C94B1D5D-E4EF-4EC9-8C6C-5BD6C38454B5}"/>
              </a:ext>
            </a:extLst>
          </p:cNvPr>
          <p:cNvPicPr>
            <a:picLocks noChangeAspect="1"/>
          </p:cNvPicPr>
          <p:nvPr/>
        </p:nvPicPr>
        <p:blipFill>
          <a:blip r:embed="rId7"/>
          <a:stretch>
            <a:fillRect/>
          </a:stretch>
        </p:blipFill>
        <p:spPr>
          <a:xfrm>
            <a:off x="5956330" y="2831383"/>
            <a:ext cx="6013516" cy="1718148"/>
          </a:xfrm>
          <a:prstGeom prst="rect">
            <a:avLst/>
          </a:prstGeom>
        </p:spPr>
      </p:pic>
      <p:pic>
        <p:nvPicPr>
          <p:cNvPr id="12" name="Picture 11">
            <a:extLst>
              <a:ext uri="{FF2B5EF4-FFF2-40B4-BE49-F238E27FC236}">
                <a16:creationId xmlns:a16="http://schemas.microsoft.com/office/drawing/2014/main" id="{6499FC3B-7DED-4AEF-8DD2-C64D16707FD0}"/>
              </a:ext>
            </a:extLst>
          </p:cNvPr>
          <p:cNvPicPr>
            <a:picLocks noChangeAspect="1"/>
          </p:cNvPicPr>
          <p:nvPr/>
        </p:nvPicPr>
        <p:blipFill rotWithShape="1">
          <a:blip r:embed="rId8"/>
          <a:srcRect t="4226"/>
          <a:stretch/>
        </p:blipFill>
        <p:spPr>
          <a:xfrm>
            <a:off x="5993681" y="4549531"/>
            <a:ext cx="6013516" cy="1269935"/>
          </a:xfrm>
          <a:prstGeom prst="rect">
            <a:avLst/>
          </a:prstGeom>
        </p:spPr>
      </p:pic>
      <p:sp>
        <p:nvSpPr>
          <p:cNvPr id="15" name="TextBox 14">
            <a:extLst>
              <a:ext uri="{FF2B5EF4-FFF2-40B4-BE49-F238E27FC236}">
                <a16:creationId xmlns:a16="http://schemas.microsoft.com/office/drawing/2014/main" id="{E49CB526-1F1F-4F23-9CEC-C1AF44938F93}"/>
              </a:ext>
            </a:extLst>
          </p:cNvPr>
          <p:cNvSpPr txBox="1"/>
          <p:nvPr/>
        </p:nvSpPr>
        <p:spPr>
          <a:xfrm>
            <a:off x="269239" y="5968870"/>
            <a:ext cx="10248881" cy="615516"/>
          </a:xfrm>
          <a:prstGeom prst="rect">
            <a:avLst/>
          </a:prstGeom>
          <a:noFill/>
        </p:spPr>
        <p:txBody>
          <a:bodyPr wrap="none" lIns="179285" tIns="143428" rIns="179285" bIns="143428" rtlCol="0">
            <a:spAutoFit/>
          </a:bodyPr>
          <a:lstStyle/>
          <a:p>
            <a:pPr>
              <a:lnSpc>
                <a:spcPct val="90000"/>
              </a:lnSpc>
              <a:spcAft>
                <a:spcPts val="588"/>
              </a:spcAft>
            </a:pPr>
            <a:r>
              <a:rPr lang="en-US" sz="2353" dirty="0">
                <a:solidFill>
                  <a:schemeClr val="bg1"/>
                </a:solidFill>
              </a:rPr>
              <a:t>Support is coming in stages until General Availability of Managed Instance</a:t>
            </a:r>
          </a:p>
        </p:txBody>
      </p:sp>
    </p:spTree>
    <p:extLst>
      <p:ext uri="{BB962C8B-B14F-4D97-AF65-F5344CB8AC3E}">
        <p14:creationId xmlns:p14="http://schemas.microsoft.com/office/powerpoint/2010/main" val="247967442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cap="small" spc="500" dirty="0">
                <a:solidFill>
                  <a:schemeClr val="bg1"/>
                </a:solidFill>
                <a:latin typeface="Segoe UI Semilight" charset="0"/>
                <a:cs typeface="Segoe UI Semilight" charset="0"/>
              </a:rPr>
              <a:t>Migration: Version compatibility</a:t>
            </a:r>
          </a:p>
        </p:txBody>
      </p:sp>
      <p:sp>
        <p:nvSpPr>
          <p:cNvPr id="3" name="Text Placeholder 2"/>
          <p:cNvSpPr>
            <a:spLocks noGrp="1"/>
          </p:cNvSpPr>
          <p:nvPr>
            <p:ph type="body" sz="quarter" idx="4294967295"/>
          </p:nvPr>
        </p:nvSpPr>
        <p:spPr>
          <a:xfrm>
            <a:off x="370824" y="1369565"/>
            <a:ext cx="5678488" cy="5146024"/>
          </a:xfrm>
        </p:spPr>
        <p:txBody>
          <a:bodyPr/>
          <a:lstStyle/>
          <a:p>
            <a:r>
              <a:rPr lang="en-US" sz="3200" dirty="0">
                <a:solidFill>
                  <a:schemeClr val="tx2"/>
                </a:solidFill>
                <a:latin typeface="+mn-lt"/>
              </a:rPr>
              <a:t>Most users would prefer the latest version</a:t>
            </a:r>
          </a:p>
          <a:p>
            <a:r>
              <a:rPr lang="en-US" sz="3200" dirty="0">
                <a:solidFill>
                  <a:schemeClr val="tx2"/>
                </a:solidFill>
                <a:latin typeface="+mn-lt"/>
              </a:rPr>
              <a:t>The major concern is risk associated to upgrades</a:t>
            </a:r>
          </a:p>
          <a:p>
            <a:pPr marL="0" indent="0">
              <a:buNone/>
            </a:pPr>
            <a:endParaRPr lang="en-US" dirty="0"/>
          </a:p>
          <a:p>
            <a:r>
              <a:rPr lang="en-US" sz="3200" dirty="0">
                <a:solidFill>
                  <a:schemeClr val="tx2"/>
                </a:solidFill>
                <a:latin typeface="+mn-lt"/>
              </a:rPr>
              <a:t>We will support migrations from SQL 2005+</a:t>
            </a:r>
          </a:p>
          <a:p>
            <a:r>
              <a:rPr lang="en-US" sz="3200" dirty="0">
                <a:solidFill>
                  <a:schemeClr val="tx2"/>
                </a:solidFill>
                <a:latin typeface="+mn-lt"/>
              </a:rPr>
              <a:t>We will keep supporting old version DB </a:t>
            </a:r>
            <a:r>
              <a:rPr lang="en-US" sz="3200" dirty="0" err="1">
                <a:solidFill>
                  <a:schemeClr val="tx2"/>
                </a:solidFill>
                <a:latin typeface="+mn-lt"/>
              </a:rPr>
              <a:t>compatility</a:t>
            </a:r>
            <a:r>
              <a:rPr lang="en-US" sz="3200" dirty="0">
                <a:solidFill>
                  <a:schemeClr val="tx2"/>
                </a:solidFill>
                <a:latin typeface="+mn-lt"/>
              </a:rPr>
              <a:t> levels in cloud </a:t>
            </a:r>
          </a:p>
        </p:txBody>
      </p:sp>
      <p:grpSp>
        <p:nvGrpSpPr>
          <p:cNvPr id="9" name="Group 8"/>
          <p:cNvGrpSpPr/>
          <p:nvPr/>
        </p:nvGrpSpPr>
        <p:grpSpPr>
          <a:xfrm>
            <a:off x="6049312" y="1265576"/>
            <a:ext cx="5724046" cy="5151507"/>
            <a:chOff x="5913437" y="1004732"/>
            <a:chExt cx="5838825" cy="5254805"/>
          </a:xfrm>
        </p:grpSpPr>
        <p:graphicFrame>
          <p:nvGraphicFramePr>
            <p:cNvPr id="5" name="Chart 4">
              <a:extLst>
                <a:ext uri="{FF2B5EF4-FFF2-40B4-BE49-F238E27FC236}">
                  <a16:creationId xmlns:a16="http://schemas.microsoft.com/office/drawing/2014/main" id="{86BAEC51-2ADA-428C-A996-B557B65A474C}"/>
                </a:ext>
              </a:extLst>
            </p:cNvPr>
            <p:cNvGraphicFramePr>
              <a:graphicFrameLocks/>
            </p:cNvGraphicFramePr>
            <p:nvPr>
              <p:extLst/>
            </p:nvPr>
          </p:nvGraphicFramePr>
          <p:xfrm>
            <a:off x="6904037" y="1211287"/>
            <a:ext cx="4848225" cy="5048250"/>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p:cNvSpPr txBox="1"/>
            <p:nvPr/>
          </p:nvSpPr>
          <p:spPr>
            <a:xfrm>
              <a:off x="8275637" y="4183062"/>
              <a:ext cx="2846513" cy="960250"/>
            </a:xfrm>
            <a:prstGeom prst="rect">
              <a:avLst/>
            </a:prstGeom>
            <a:noFill/>
          </p:spPr>
          <p:txBody>
            <a:bodyPr wrap="none" lIns="179285" tIns="143428" rIns="179285" bIns="143428" rtlCol="0">
              <a:spAutoFit/>
            </a:bodyPr>
            <a:lstStyle/>
            <a:p>
              <a:pPr>
                <a:lnSpc>
                  <a:spcPct val="90000"/>
                </a:lnSpc>
                <a:spcAft>
                  <a:spcPts val="588"/>
                </a:spcAft>
              </a:pPr>
              <a:r>
                <a:rPr lang="en-US" sz="2353" dirty="0">
                  <a:solidFill>
                    <a:schemeClr val="bg1"/>
                  </a:solidFill>
                </a:rPr>
                <a:t>81% would prefer </a:t>
              </a:r>
              <a:br>
                <a:rPr lang="en-US" sz="2353" dirty="0">
                  <a:solidFill>
                    <a:schemeClr val="bg1"/>
                  </a:solidFill>
                </a:rPr>
              </a:br>
              <a:r>
                <a:rPr lang="en-US" sz="2353" dirty="0">
                  <a:solidFill>
                    <a:schemeClr val="bg1"/>
                  </a:solidFill>
                </a:rPr>
                <a:t>the latest version</a:t>
              </a:r>
            </a:p>
          </p:txBody>
        </p:sp>
        <p:sp>
          <p:nvSpPr>
            <p:cNvPr id="7" name="TextBox 6"/>
            <p:cNvSpPr txBox="1"/>
            <p:nvPr/>
          </p:nvSpPr>
          <p:spPr>
            <a:xfrm>
              <a:off x="5913437" y="1897704"/>
              <a:ext cx="2666975" cy="960250"/>
            </a:xfrm>
            <a:prstGeom prst="rect">
              <a:avLst/>
            </a:prstGeom>
            <a:noFill/>
          </p:spPr>
          <p:txBody>
            <a:bodyPr wrap="none" lIns="179285" tIns="143428" rIns="179285" bIns="143428" rtlCol="0">
              <a:spAutoFit/>
            </a:bodyPr>
            <a:lstStyle/>
            <a:p>
              <a:pPr>
                <a:lnSpc>
                  <a:spcPct val="90000"/>
                </a:lnSpc>
                <a:spcAft>
                  <a:spcPts val="588"/>
                </a:spcAft>
              </a:pPr>
              <a:r>
                <a:rPr lang="en-US" sz="2353" dirty="0"/>
                <a:t>9% must run </a:t>
              </a:r>
              <a:br>
                <a:rPr lang="en-US" sz="2353" dirty="0"/>
              </a:br>
              <a:r>
                <a:rPr lang="en-US" sz="2353" dirty="0"/>
                <a:t>the same version</a:t>
              </a:r>
            </a:p>
          </p:txBody>
        </p:sp>
        <p:sp>
          <p:nvSpPr>
            <p:cNvPr id="8" name="TextBox 7"/>
            <p:cNvSpPr txBox="1"/>
            <p:nvPr/>
          </p:nvSpPr>
          <p:spPr>
            <a:xfrm>
              <a:off x="8102521" y="1004732"/>
              <a:ext cx="2123844" cy="960250"/>
            </a:xfrm>
            <a:prstGeom prst="rect">
              <a:avLst/>
            </a:prstGeom>
            <a:noFill/>
          </p:spPr>
          <p:txBody>
            <a:bodyPr wrap="none" lIns="179285" tIns="143428" rIns="179285" bIns="143428" rtlCol="0">
              <a:spAutoFit/>
            </a:bodyPr>
            <a:lstStyle/>
            <a:p>
              <a:pPr>
                <a:lnSpc>
                  <a:spcPct val="90000"/>
                </a:lnSpc>
                <a:spcAft>
                  <a:spcPts val="588"/>
                </a:spcAft>
              </a:pPr>
              <a:r>
                <a:rPr lang="en-US" sz="2353" dirty="0"/>
                <a:t>10% doesn’t </a:t>
              </a:r>
              <a:br>
                <a:rPr lang="en-US" sz="2353" dirty="0"/>
              </a:br>
              <a:r>
                <a:rPr lang="en-US" sz="2353" dirty="0"/>
                <a:t>care</a:t>
              </a:r>
            </a:p>
          </p:txBody>
        </p:sp>
      </p:grpSp>
    </p:spTree>
    <p:extLst>
      <p:ext uri="{BB962C8B-B14F-4D97-AF65-F5344CB8AC3E}">
        <p14:creationId xmlns:p14="http://schemas.microsoft.com/office/powerpoint/2010/main" val="887349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8894FC1-50DF-4719-AEB2-94224E734BC2}"/>
              </a:ext>
            </a:extLst>
          </p:cNvPr>
          <p:cNvSpPr/>
          <p:nvPr/>
        </p:nvSpPr>
        <p:spPr>
          <a:xfrm>
            <a:off x="4225981" y="1469187"/>
            <a:ext cx="7826851" cy="4308652"/>
          </a:xfrm>
          <a:prstGeom prst="rect">
            <a:avLst/>
          </a:prstGeom>
        </p:spPr>
        <p:txBody>
          <a:bodyPr wrap="square" lIns="146263">
            <a:spAutoFit/>
          </a:bodyPr>
          <a:lstStyle/>
          <a:p>
            <a:pPr marL="336145" indent="-336145" defTabSz="931969">
              <a:lnSpc>
                <a:spcPct val="90000"/>
              </a:lnSpc>
              <a:spcBef>
                <a:spcPct val="0"/>
              </a:spcBef>
              <a:spcAft>
                <a:spcPts val="1200"/>
              </a:spcAft>
              <a:buFont typeface="Arial" panose="020B0604020202020204" pitchFamily="34" charset="0"/>
              <a:buChar char="•"/>
              <a:defRPr/>
            </a:pPr>
            <a:r>
              <a:rPr lang="en-US" sz="2353" kern="0" dirty="0">
                <a:ln w="3175">
                  <a:noFill/>
                </a:ln>
                <a:solidFill>
                  <a:srgbClr val="353535"/>
                </a:solidFill>
                <a:latin typeface="Segoe UI Light" panose="020B0502040204020203" pitchFamily="34" charset="0"/>
                <a:cs typeface="Segoe UI Light" panose="020B0502040204020203" pitchFamily="34" charset="0"/>
                <a:sym typeface="Wingdings" panose="05000000000000000000" pitchFamily="2" charset="2"/>
              </a:rPr>
              <a:t>Fully managed database migration service for both operational databases and data warehouses</a:t>
            </a:r>
          </a:p>
          <a:p>
            <a:pPr marL="336145" indent="-336145" defTabSz="931969">
              <a:lnSpc>
                <a:spcPct val="90000"/>
              </a:lnSpc>
              <a:spcBef>
                <a:spcPct val="0"/>
              </a:spcBef>
              <a:spcAft>
                <a:spcPts val="1200"/>
              </a:spcAft>
              <a:buFont typeface="Arial" panose="020B0604020202020204" pitchFamily="34" charset="0"/>
              <a:buChar char="•"/>
              <a:defRPr/>
            </a:pPr>
            <a:r>
              <a:rPr lang="en-US" sz="2353" kern="0" dirty="0">
                <a:ln w="3175">
                  <a:noFill/>
                </a:ln>
                <a:solidFill>
                  <a:srgbClr val="353535"/>
                </a:solidFill>
                <a:latin typeface="Segoe UI Light" panose="020B0502040204020203" pitchFamily="34" charset="0"/>
                <a:cs typeface="Segoe UI Light" panose="020B0502040204020203" pitchFamily="34" charset="0"/>
                <a:sym typeface="Wingdings" panose="05000000000000000000" pitchFamily="2" charset="2"/>
              </a:rPr>
              <a:t>Supports minimal down time migrations</a:t>
            </a:r>
          </a:p>
          <a:p>
            <a:pPr marL="336145" indent="-336145" defTabSz="931969">
              <a:lnSpc>
                <a:spcPct val="90000"/>
              </a:lnSpc>
              <a:spcBef>
                <a:spcPct val="0"/>
              </a:spcBef>
              <a:spcAft>
                <a:spcPts val="1200"/>
              </a:spcAft>
              <a:buFont typeface="Arial" panose="020B0604020202020204" pitchFamily="34" charset="0"/>
              <a:buChar char="•"/>
              <a:defRPr/>
            </a:pPr>
            <a:r>
              <a:rPr lang="en-US" sz="2353" kern="0" dirty="0">
                <a:ln w="3175">
                  <a:noFill/>
                </a:ln>
                <a:solidFill>
                  <a:srgbClr val="353535"/>
                </a:solidFill>
                <a:latin typeface="Segoe UI Light" panose="020B0502040204020203" pitchFamily="34" charset="0"/>
                <a:cs typeface="Segoe UI Light" panose="020B0502040204020203" pitchFamily="34" charset="0"/>
                <a:sym typeface="Wingdings" panose="05000000000000000000" pitchFamily="2" charset="2"/>
              </a:rPr>
              <a:t>Supports both homogeneous and heterogeneous</a:t>
            </a:r>
            <a:br>
              <a:rPr lang="en-US" sz="2353" kern="0" dirty="0">
                <a:ln w="3175">
                  <a:noFill/>
                </a:ln>
                <a:solidFill>
                  <a:srgbClr val="353535"/>
                </a:solidFill>
                <a:latin typeface="Segoe UI Light" panose="020B0502040204020203" pitchFamily="34" charset="0"/>
                <a:cs typeface="Segoe UI Light" panose="020B0502040204020203" pitchFamily="34" charset="0"/>
                <a:sym typeface="Wingdings" panose="05000000000000000000" pitchFamily="2" charset="2"/>
              </a:rPr>
            </a:br>
            <a:r>
              <a:rPr lang="en-US" sz="2353" kern="0" dirty="0">
                <a:ln w="3175">
                  <a:noFill/>
                </a:ln>
                <a:solidFill>
                  <a:srgbClr val="353535"/>
                </a:solidFill>
                <a:latin typeface="Segoe UI Light" panose="020B0502040204020203" pitchFamily="34" charset="0"/>
                <a:cs typeface="Segoe UI Light" panose="020B0502040204020203" pitchFamily="34" charset="0"/>
                <a:sym typeface="Wingdings" panose="05000000000000000000" pitchFamily="2" charset="2"/>
              </a:rPr>
              <a:t>source-target pairs</a:t>
            </a:r>
          </a:p>
          <a:p>
            <a:pPr marL="336145" indent="-336145" defTabSz="931969">
              <a:lnSpc>
                <a:spcPct val="90000"/>
              </a:lnSpc>
              <a:spcBef>
                <a:spcPct val="0"/>
              </a:spcBef>
              <a:spcAft>
                <a:spcPts val="1200"/>
              </a:spcAft>
              <a:buFont typeface="Arial" panose="020B0604020202020204" pitchFamily="34" charset="0"/>
              <a:buChar char="•"/>
              <a:defRPr/>
            </a:pPr>
            <a:r>
              <a:rPr lang="en-US" sz="2353" dirty="0">
                <a:gradFill>
                  <a:gsLst>
                    <a:gs pos="2917">
                      <a:srgbClr val="353535"/>
                    </a:gs>
                    <a:gs pos="30000">
                      <a:srgbClr val="353535"/>
                    </a:gs>
                  </a:gsLst>
                  <a:lin ang="5400000" scaled="0"/>
                </a:gradFill>
                <a:latin typeface="Segoe UI Semilight"/>
              </a:rPr>
              <a:t>Initial focus on reliability and performance</a:t>
            </a:r>
          </a:p>
          <a:p>
            <a:pPr marL="336145" indent="-336145" defTabSz="931969">
              <a:lnSpc>
                <a:spcPct val="90000"/>
              </a:lnSpc>
              <a:spcBef>
                <a:spcPct val="0"/>
              </a:spcBef>
              <a:spcAft>
                <a:spcPts val="1200"/>
              </a:spcAft>
              <a:buFont typeface="Arial" panose="020B0604020202020204" pitchFamily="34" charset="0"/>
              <a:buChar char="•"/>
              <a:defRPr/>
            </a:pPr>
            <a:r>
              <a:rPr lang="en-US" sz="2353" dirty="0">
                <a:gradFill>
                  <a:gsLst>
                    <a:gs pos="2917">
                      <a:srgbClr val="353535"/>
                    </a:gs>
                    <a:gs pos="30000">
                      <a:srgbClr val="353535"/>
                    </a:gs>
                  </a:gsLst>
                  <a:lin ang="5400000" scaled="0"/>
                </a:gradFill>
                <a:latin typeface="Segoe UI Semilight"/>
              </a:rPr>
              <a:t>Iterative addition of source-target pairs</a:t>
            </a:r>
          </a:p>
          <a:p>
            <a:pPr marL="336145" indent="-336145" defTabSz="931969">
              <a:lnSpc>
                <a:spcPct val="90000"/>
              </a:lnSpc>
              <a:spcBef>
                <a:spcPct val="0"/>
              </a:spcBef>
              <a:spcAft>
                <a:spcPts val="1200"/>
              </a:spcAft>
              <a:buFont typeface="Arial" panose="020B0604020202020204" pitchFamily="34" charset="0"/>
              <a:buChar char="•"/>
              <a:defRPr/>
            </a:pPr>
            <a:r>
              <a:rPr lang="en-US" sz="2745" dirty="0">
                <a:gradFill>
                  <a:gsLst>
                    <a:gs pos="2917">
                      <a:srgbClr val="353535"/>
                    </a:gs>
                    <a:gs pos="30000">
                      <a:srgbClr val="353535"/>
                    </a:gs>
                  </a:gsLst>
                  <a:lin ang="5400000" scaled="0"/>
                </a:gradFill>
                <a:latin typeface="Segoe UI Semilight"/>
              </a:rPr>
              <a:t>Continued</a:t>
            </a:r>
            <a:r>
              <a:rPr lang="en-US" sz="2353" dirty="0">
                <a:gradFill>
                  <a:gsLst>
                    <a:gs pos="2917">
                      <a:srgbClr val="353535"/>
                    </a:gs>
                    <a:gs pos="30000">
                      <a:srgbClr val="353535"/>
                    </a:gs>
                  </a:gsLst>
                  <a:lin ang="5400000" scaled="0"/>
                </a:gradFill>
                <a:latin typeface="Segoe UI Semilight"/>
              </a:rPr>
              <a:t> investment in friction-free competitive conversions</a:t>
            </a:r>
          </a:p>
          <a:p>
            <a:pPr marL="336145" indent="-336145" defTabSz="931969">
              <a:lnSpc>
                <a:spcPct val="90000"/>
              </a:lnSpc>
              <a:spcBef>
                <a:spcPct val="0"/>
              </a:spcBef>
              <a:spcAft>
                <a:spcPts val="1200"/>
              </a:spcAft>
              <a:buFont typeface="Arial" panose="020B0604020202020204" pitchFamily="34" charset="0"/>
              <a:buChar char="•"/>
              <a:defRPr/>
            </a:pPr>
            <a:endParaRPr lang="en-US" sz="2353" kern="0" dirty="0">
              <a:ln w="3175">
                <a:noFill/>
              </a:ln>
              <a:solidFill>
                <a:srgbClr val="353535"/>
              </a:solidFill>
              <a:latin typeface="Segoe UI Light" panose="020B0502040204020203" pitchFamily="34" charset="0"/>
              <a:cs typeface="Segoe UI Light" panose="020B0502040204020203" pitchFamily="34" charset="0"/>
              <a:sym typeface="Wingdings" panose="05000000000000000000" pitchFamily="2" charset="2"/>
            </a:endParaRPr>
          </a:p>
        </p:txBody>
      </p:sp>
      <p:sp>
        <p:nvSpPr>
          <p:cNvPr id="6" name="Rectangle 5">
            <a:extLst>
              <a:ext uri="{FF2B5EF4-FFF2-40B4-BE49-F238E27FC236}">
                <a16:creationId xmlns:a16="http://schemas.microsoft.com/office/drawing/2014/main" id="{0C4B4C67-C62B-4724-990F-D15EE63B4B95}"/>
              </a:ext>
            </a:extLst>
          </p:cNvPr>
          <p:cNvSpPr/>
          <p:nvPr/>
        </p:nvSpPr>
        <p:spPr bwMode="auto">
          <a:xfrm>
            <a:off x="3458" y="25579"/>
            <a:ext cx="12188542" cy="1133500"/>
          </a:xfrm>
          <a:prstGeom prst="rect">
            <a:avLst/>
          </a:pr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28" tIns="146263" rIns="182828" bIns="146263" numCol="1" spcCol="0" rtlCol="0" fromWordArt="0" anchor="ctr" anchorCtr="0" forceAA="0" compatLnSpc="1">
            <a:prstTxWarp prst="textNoShape">
              <a:avLst/>
            </a:prstTxWarp>
            <a:noAutofit/>
          </a:bodyPr>
          <a:lstStyle/>
          <a:p>
            <a:pPr algn="ctr" defTabSz="932114" fontAlgn="base">
              <a:lnSpc>
                <a:spcPct val="90000"/>
              </a:lnSpc>
              <a:spcBef>
                <a:spcPct val="0"/>
              </a:spcBef>
              <a:spcAft>
                <a:spcPct val="0"/>
              </a:spcAft>
              <a:defRPr/>
            </a:pPr>
            <a:r>
              <a:rPr lang="en-US" sz="3137" cap="all" spc="500" dirty="0">
                <a:ln w="3175">
                  <a:noFill/>
                </a:ln>
                <a:solidFill>
                  <a:srgbClr val="FFFFFF"/>
                </a:solidFill>
                <a:latin typeface="Segoe UI Semilight" charset="0"/>
                <a:cs typeface="Segoe UI Semilight" charset="0"/>
              </a:rPr>
              <a:t>Reliable and seamless migrations</a:t>
            </a:r>
          </a:p>
        </p:txBody>
      </p:sp>
      <p:grpSp>
        <p:nvGrpSpPr>
          <p:cNvPr id="32" name="Group 31">
            <a:extLst>
              <a:ext uri="{FF2B5EF4-FFF2-40B4-BE49-F238E27FC236}">
                <a16:creationId xmlns:a16="http://schemas.microsoft.com/office/drawing/2014/main" id="{DD7F3B4E-C8D4-4E4D-81AB-3B8981CCCD16}"/>
              </a:ext>
            </a:extLst>
          </p:cNvPr>
          <p:cNvGrpSpPr/>
          <p:nvPr/>
        </p:nvGrpSpPr>
        <p:grpSpPr>
          <a:xfrm>
            <a:off x="717451" y="1774899"/>
            <a:ext cx="3051748" cy="3873916"/>
            <a:chOff x="979974" y="1245399"/>
            <a:chExt cx="3112942" cy="3951596"/>
          </a:xfrm>
        </p:grpSpPr>
        <p:sp>
          <p:nvSpPr>
            <p:cNvPr id="3" name="Freeform 266">
              <a:extLst>
                <a:ext uri="{FF2B5EF4-FFF2-40B4-BE49-F238E27FC236}">
                  <a16:creationId xmlns:a16="http://schemas.microsoft.com/office/drawing/2014/main" id="{B731B328-D9C8-4E7B-886B-723E965EA8D1}"/>
                </a:ext>
              </a:extLst>
            </p:cNvPr>
            <p:cNvSpPr>
              <a:spLocks noChangeAspect="1"/>
            </p:cNvSpPr>
            <p:nvPr/>
          </p:nvSpPr>
          <p:spPr bwMode="black">
            <a:xfrm>
              <a:off x="1018752" y="1259369"/>
              <a:ext cx="3074164" cy="1818060"/>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solidFill>
              <a:schemeClr val="bg1"/>
            </a:solidFill>
            <a:ln>
              <a:solidFill>
                <a:schemeClr val="tx1">
                  <a:lumMod val="40000"/>
                  <a:lumOff val="60000"/>
                </a:schemeClr>
              </a:solidFill>
            </a:ln>
          </p:spPr>
          <p:txBody>
            <a:bodyPr vert="horz" wrap="square" lIns="89606" tIns="44804" rIns="89606" bIns="44804" numCol="1" anchor="t" anchorCtr="0" compatLnSpc="1">
              <a:prstTxWarp prst="textNoShape">
                <a:avLst/>
              </a:prstTxWarp>
            </a:bodyPr>
            <a:lstStyle/>
            <a:p>
              <a:pPr defTabSz="914225">
                <a:defRPr/>
              </a:pPr>
              <a:endParaRPr lang="en-US" sz="1764">
                <a:solidFill>
                  <a:srgbClr val="2C2C2C"/>
                </a:solidFill>
                <a:latin typeface="Segoe UI"/>
              </a:endParaRPr>
            </a:p>
          </p:txBody>
        </p:sp>
        <p:pic>
          <p:nvPicPr>
            <p:cNvPr id="17" name="Picture 16">
              <a:extLst>
                <a:ext uri="{FF2B5EF4-FFF2-40B4-BE49-F238E27FC236}">
                  <a16:creationId xmlns:a16="http://schemas.microsoft.com/office/drawing/2014/main" id="{BC9DF00B-E8C6-45AC-AD10-A6F0C147314E}"/>
                </a:ext>
              </a:extLst>
            </p:cNvPr>
            <p:cNvPicPr>
              <a:picLocks noChangeAspect="1"/>
            </p:cNvPicPr>
            <p:nvPr/>
          </p:nvPicPr>
          <p:blipFill>
            <a:blip r:embed="rId3"/>
            <a:stretch>
              <a:fillRect/>
            </a:stretch>
          </p:blipFill>
          <p:spPr>
            <a:xfrm>
              <a:off x="1329868" y="3547270"/>
              <a:ext cx="1225965" cy="1641117"/>
            </a:xfrm>
            <a:prstGeom prst="rect">
              <a:avLst/>
            </a:prstGeom>
          </p:spPr>
        </p:pic>
        <p:sp>
          <p:nvSpPr>
            <p:cNvPr id="18" name="TextBox 17">
              <a:extLst>
                <a:ext uri="{FF2B5EF4-FFF2-40B4-BE49-F238E27FC236}">
                  <a16:creationId xmlns:a16="http://schemas.microsoft.com/office/drawing/2014/main" id="{DB49FB30-4EB4-45BA-A014-F383F973E419}"/>
                </a:ext>
              </a:extLst>
            </p:cNvPr>
            <p:cNvSpPr txBox="1"/>
            <p:nvPr/>
          </p:nvSpPr>
          <p:spPr>
            <a:xfrm>
              <a:off x="1473141" y="4350470"/>
              <a:ext cx="943135" cy="641241"/>
            </a:xfrm>
            <a:prstGeom prst="rect">
              <a:avLst/>
            </a:prstGeom>
            <a:noFill/>
          </p:spPr>
          <p:txBody>
            <a:bodyPr wrap="none" lIns="179259" tIns="143407" rIns="179259" bIns="143407" rtlCol="0">
              <a:spAutoFit/>
            </a:bodyPr>
            <a:lstStyle/>
            <a:p>
              <a:pPr algn="ctr" defTabSz="914225">
                <a:lnSpc>
                  <a:spcPct val="90000"/>
                </a:lnSpc>
                <a:spcAft>
                  <a:spcPts val="588"/>
                </a:spcAft>
                <a:defRPr/>
              </a:pPr>
              <a:r>
                <a:rPr lang="en-US" sz="2400">
                  <a:solidFill>
                    <a:srgbClr val="505050"/>
                  </a:solidFill>
                  <a:latin typeface="Segoe UI Semibold" panose="020B0702040204020203" pitchFamily="34" charset="0"/>
                  <a:cs typeface="Segoe UI Semibold" panose="020B0702040204020203" pitchFamily="34" charset="0"/>
                </a:rPr>
                <a:t>SQL</a:t>
              </a:r>
            </a:p>
          </p:txBody>
        </p:sp>
        <p:sp>
          <p:nvSpPr>
            <p:cNvPr id="19" name="Freeform 266">
              <a:extLst>
                <a:ext uri="{FF2B5EF4-FFF2-40B4-BE49-F238E27FC236}">
                  <a16:creationId xmlns:a16="http://schemas.microsoft.com/office/drawing/2014/main" id="{3C42F534-8640-4CC8-A3FD-348FC357A9A7}"/>
                </a:ext>
              </a:extLst>
            </p:cNvPr>
            <p:cNvSpPr>
              <a:spLocks noChangeAspect="1"/>
            </p:cNvSpPr>
            <p:nvPr/>
          </p:nvSpPr>
          <p:spPr bwMode="black">
            <a:xfrm>
              <a:off x="979974" y="1245399"/>
              <a:ext cx="3074164" cy="1818060"/>
            </a:xfrm>
            <a:custGeom>
              <a:avLst/>
              <a:gdLst>
                <a:gd name="T0" fmla="*/ 1942 w 2359"/>
                <a:gd name="T1" fmla="*/ 1394 h 1394"/>
                <a:gd name="T2" fmla="*/ 416 w 2359"/>
                <a:gd name="T3" fmla="*/ 1394 h 1394"/>
                <a:gd name="T4" fmla="*/ 0 w 2359"/>
                <a:gd name="T5" fmla="*/ 971 h 1394"/>
                <a:gd name="T6" fmla="*/ 416 w 2359"/>
                <a:gd name="T7" fmla="*/ 552 h 1394"/>
                <a:gd name="T8" fmla="*/ 517 w 2359"/>
                <a:gd name="T9" fmla="*/ 565 h 1394"/>
                <a:gd name="T10" fmla="*/ 925 w 2359"/>
                <a:gd name="T11" fmla="*/ 221 h 1394"/>
                <a:gd name="T12" fmla="*/ 1175 w 2359"/>
                <a:gd name="T13" fmla="*/ 305 h 1394"/>
                <a:gd name="T14" fmla="*/ 1578 w 2359"/>
                <a:gd name="T15" fmla="*/ 0 h 1394"/>
                <a:gd name="T16" fmla="*/ 1982 w 2359"/>
                <a:gd name="T17" fmla="*/ 424 h 1394"/>
                <a:gd name="T18" fmla="*/ 1968 w 2359"/>
                <a:gd name="T19" fmla="*/ 552 h 1394"/>
                <a:gd name="T20" fmla="*/ 2359 w 2359"/>
                <a:gd name="T21" fmla="*/ 971 h 1394"/>
                <a:gd name="T22" fmla="*/ 1942 w 2359"/>
                <a:gd name="T23" fmla="*/ 1394 h 1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59" h="1394">
                  <a:moveTo>
                    <a:pt x="1942" y="1394"/>
                  </a:moveTo>
                  <a:cubicBezTo>
                    <a:pt x="416" y="1394"/>
                    <a:pt x="416" y="1394"/>
                    <a:pt x="416" y="1394"/>
                  </a:cubicBezTo>
                  <a:cubicBezTo>
                    <a:pt x="193" y="1394"/>
                    <a:pt x="0" y="1200"/>
                    <a:pt x="0" y="971"/>
                  </a:cubicBezTo>
                  <a:cubicBezTo>
                    <a:pt x="0" y="741"/>
                    <a:pt x="193" y="552"/>
                    <a:pt x="416" y="552"/>
                  </a:cubicBezTo>
                  <a:cubicBezTo>
                    <a:pt x="451" y="552"/>
                    <a:pt x="487" y="556"/>
                    <a:pt x="517" y="565"/>
                  </a:cubicBezTo>
                  <a:cubicBezTo>
                    <a:pt x="552" y="362"/>
                    <a:pt x="719" y="221"/>
                    <a:pt x="925" y="221"/>
                  </a:cubicBezTo>
                  <a:cubicBezTo>
                    <a:pt x="1021" y="221"/>
                    <a:pt x="1105" y="247"/>
                    <a:pt x="1175" y="305"/>
                  </a:cubicBezTo>
                  <a:cubicBezTo>
                    <a:pt x="1227" y="128"/>
                    <a:pt x="1394" y="0"/>
                    <a:pt x="1578" y="0"/>
                  </a:cubicBezTo>
                  <a:cubicBezTo>
                    <a:pt x="1802" y="0"/>
                    <a:pt x="1982" y="190"/>
                    <a:pt x="1982" y="424"/>
                  </a:cubicBezTo>
                  <a:cubicBezTo>
                    <a:pt x="1982" y="468"/>
                    <a:pt x="1977" y="512"/>
                    <a:pt x="1968" y="552"/>
                  </a:cubicBezTo>
                  <a:cubicBezTo>
                    <a:pt x="2188" y="565"/>
                    <a:pt x="2359" y="750"/>
                    <a:pt x="2359" y="971"/>
                  </a:cubicBezTo>
                  <a:cubicBezTo>
                    <a:pt x="2359" y="1205"/>
                    <a:pt x="2170" y="1394"/>
                    <a:pt x="1942" y="1394"/>
                  </a:cubicBezTo>
                  <a:close/>
                </a:path>
              </a:pathLst>
            </a:custGeom>
            <a:solidFill>
              <a:schemeClr val="bg1"/>
            </a:solidFill>
            <a:ln>
              <a:solidFill>
                <a:srgbClr val="0078D7"/>
              </a:solidFill>
            </a:ln>
          </p:spPr>
          <p:txBody>
            <a:bodyPr vert="horz" wrap="square" lIns="89606" tIns="44804" rIns="89606" bIns="44804" numCol="1" anchor="t" anchorCtr="0" compatLnSpc="1">
              <a:prstTxWarp prst="textNoShape">
                <a:avLst/>
              </a:prstTxWarp>
            </a:bodyPr>
            <a:lstStyle/>
            <a:p>
              <a:pPr defTabSz="914225">
                <a:defRPr/>
              </a:pPr>
              <a:endParaRPr lang="en-US" sz="1764">
                <a:solidFill>
                  <a:srgbClr val="2C2C2C"/>
                </a:solidFill>
                <a:latin typeface="Segoe UI"/>
              </a:endParaRPr>
            </a:p>
          </p:txBody>
        </p:sp>
        <p:grpSp>
          <p:nvGrpSpPr>
            <p:cNvPr id="21" name="Group 20">
              <a:extLst>
                <a:ext uri="{FF2B5EF4-FFF2-40B4-BE49-F238E27FC236}">
                  <a16:creationId xmlns:a16="http://schemas.microsoft.com/office/drawing/2014/main" id="{6896CC75-D273-4F6A-96E1-814031920CDD}"/>
                </a:ext>
              </a:extLst>
            </p:cNvPr>
            <p:cNvGrpSpPr/>
            <p:nvPr/>
          </p:nvGrpSpPr>
          <p:grpSpPr>
            <a:xfrm>
              <a:off x="2677647" y="3555878"/>
              <a:ext cx="1225965" cy="1641117"/>
              <a:chOff x="10005145" y="2724746"/>
              <a:chExt cx="1183664" cy="1584487"/>
            </a:xfrm>
          </p:grpSpPr>
          <p:pic>
            <p:nvPicPr>
              <p:cNvPr id="26" name="Picture 25">
                <a:extLst>
                  <a:ext uri="{FF2B5EF4-FFF2-40B4-BE49-F238E27FC236}">
                    <a16:creationId xmlns:a16="http://schemas.microsoft.com/office/drawing/2014/main" id="{80BB41CA-2622-44D9-BB78-B7CAB20EC06D}"/>
                  </a:ext>
                </a:extLst>
              </p:cNvPr>
              <p:cNvPicPr>
                <a:picLocks noChangeAspect="1"/>
              </p:cNvPicPr>
              <p:nvPr/>
            </p:nvPicPr>
            <p:blipFill>
              <a:blip r:embed="rId4"/>
              <a:stretch>
                <a:fillRect/>
              </a:stretch>
            </p:blipFill>
            <p:spPr>
              <a:xfrm>
                <a:off x="10005145" y="2724746"/>
                <a:ext cx="1183664" cy="1584487"/>
              </a:xfrm>
              <a:prstGeom prst="rect">
                <a:avLst/>
              </a:prstGeom>
            </p:spPr>
          </p:pic>
          <p:sp>
            <p:nvSpPr>
              <p:cNvPr id="27" name="TextBox 26">
                <a:extLst>
                  <a:ext uri="{FF2B5EF4-FFF2-40B4-BE49-F238E27FC236}">
                    <a16:creationId xmlns:a16="http://schemas.microsoft.com/office/drawing/2014/main" id="{89B6134A-8759-427D-9F78-1F4E2415BF64}"/>
                  </a:ext>
                </a:extLst>
              </p:cNvPr>
              <p:cNvSpPr txBox="1"/>
              <p:nvPr/>
            </p:nvSpPr>
            <p:spPr>
              <a:xfrm>
                <a:off x="10166186" y="3500230"/>
                <a:ext cx="910592" cy="619114"/>
              </a:xfrm>
              <a:prstGeom prst="rect">
                <a:avLst/>
              </a:prstGeom>
              <a:noFill/>
            </p:spPr>
            <p:txBody>
              <a:bodyPr wrap="none" lIns="179259" tIns="143407" rIns="179259" bIns="143407" rtlCol="0">
                <a:spAutoFit/>
              </a:bodyPr>
              <a:lstStyle/>
              <a:p>
                <a:pPr algn="ctr" defTabSz="914225">
                  <a:lnSpc>
                    <a:spcPct val="90000"/>
                  </a:lnSpc>
                  <a:spcAft>
                    <a:spcPts val="588"/>
                  </a:spcAft>
                  <a:defRPr/>
                </a:pPr>
                <a:r>
                  <a:rPr lang="en-US" sz="2400">
                    <a:solidFill>
                      <a:srgbClr val="505050"/>
                    </a:solidFill>
                    <a:latin typeface="Segoe UI Semibold" panose="020B0702040204020203" pitchFamily="34" charset="0"/>
                    <a:cs typeface="Segoe UI Semibold" panose="020B0702040204020203" pitchFamily="34" charset="0"/>
                  </a:rPr>
                  <a:t>SQL</a:t>
                </a:r>
              </a:p>
            </p:txBody>
          </p:sp>
        </p:grpSp>
        <p:cxnSp>
          <p:nvCxnSpPr>
            <p:cNvPr id="23" name="Straight Arrow Connector 22">
              <a:extLst>
                <a:ext uri="{FF2B5EF4-FFF2-40B4-BE49-F238E27FC236}">
                  <a16:creationId xmlns:a16="http://schemas.microsoft.com/office/drawing/2014/main" id="{7E59DE9C-7538-4316-9E83-14FB1CEA283E}"/>
                </a:ext>
              </a:extLst>
            </p:cNvPr>
            <p:cNvCxnSpPr/>
            <p:nvPr/>
          </p:nvCxnSpPr>
          <p:spPr>
            <a:xfrm flipV="1">
              <a:off x="3238199" y="2778953"/>
              <a:ext cx="0" cy="1134675"/>
            </a:xfrm>
            <a:prstGeom prst="straightConnector1">
              <a:avLst/>
            </a:prstGeom>
            <a:ln w="38100">
              <a:solidFill>
                <a:srgbClr val="0078D7"/>
              </a:solidFill>
              <a:headEnd type="none"/>
              <a:tailEnd type="triangle"/>
            </a:ln>
          </p:spPr>
          <p:style>
            <a:lnRef idx="1">
              <a:schemeClr val="accent1"/>
            </a:lnRef>
            <a:fillRef idx="0">
              <a:schemeClr val="accent1"/>
            </a:fillRef>
            <a:effectRef idx="0">
              <a:schemeClr val="accent1"/>
            </a:effectRef>
            <a:fontRef idx="minor">
              <a:schemeClr val="tx1"/>
            </a:fontRef>
          </p:style>
        </p:cxnSp>
        <p:pic>
          <p:nvPicPr>
            <p:cNvPr id="24" name="Picture 23">
              <a:extLst>
                <a:ext uri="{FF2B5EF4-FFF2-40B4-BE49-F238E27FC236}">
                  <a16:creationId xmlns:a16="http://schemas.microsoft.com/office/drawing/2014/main" id="{EA1261D5-16EE-45F6-BBDE-630D7E4C9CC6}"/>
                </a:ext>
              </a:extLst>
            </p:cNvPr>
            <p:cNvPicPr>
              <a:picLocks noChangeAspect="1"/>
            </p:cNvPicPr>
            <p:nvPr/>
          </p:nvPicPr>
          <p:blipFill>
            <a:blip r:embed="rId4"/>
            <a:stretch>
              <a:fillRect/>
            </a:stretch>
          </p:blipFill>
          <p:spPr>
            <a:xfrm>
              <a:off x="2189959" y="1790712"/>
              <a:ext cx="756024" cy="1012038"/>
            </a:xfrm>
            <a:prstGeom prst="rect">
              <a:avLst/>
            </a:prstGeom>
          </p:spPr>
        </p:pic>
        <p:sp>
          <p:nvSpPr>
            <p:cNvPr id="25" name="TextBox 24">
              <a:extLst>
                <a:ext uri="{FF2B5EF4-FFF2-40B4-BE49-F238E27FC236}">
                  <a16:creationId xmlns:a16="http://schemas.microsoft.com/office/drawing/2014/main" id="{C5FA82E1-3C70-46A9-AD47-B8B22B625CE1}"/>
                </a:ext>
              </a:extLst>
            </p:cNvPr>
            <p:cNvSpPr txBox="1"/>
            <p:nvPr/>
          </p:nvSpPr>
          <p:spPr>
            <a:xfrm>
              <a:off x="2062033" y="2245649"/>
              <a:ext cx="1000357" cy="497107"/>
            </a:xfrm>
            <a:prstGeom prst="rect">
              <a:avLst/>
            </a:prstGeom>
            <a:noFill/>
          </p:spPr>
          <p:txBody>
            <a:bodyPr wrap="none" lIns="179259" tIns="143407" rIns="179259" bIns="143407" rtlCol="0">
              <a:spAutoFit/>
            </a:bodyPr>
            <a:lstStyle/>
            <a:p>
              <a:pPr algn="ctr" defTabSz="914225">
                <a:lnSpc>
                  <a:spcPct val="90000"/>
                </a:lnSpc>
                <a:spcAft>
                  <a:spcPts val="588"/>
                </a:spcAft>
                <a:defRPr/>
              </a:pPr>
              <a:r>
                <a:rPr lang="en-US" sz="1400" dirty="0">
                  <a:solidFill>
                    <a:srgbClr val="505050"/>
                  </a:solidFill>
                  <a:latin typeface="Segoe UI Semibold" panose="020B0702040204020203" pitchFamily="34" charset="0"/>
                  <a:cs typeface="Segoe UI Semibold" panose="020B0702040204020203" pitchFamily="34" charset="0"/>
                </a:rPr>
                <a:t>SQL DB</a:t>
              </a:r>
            </a:p>
          </p:txBody>
        </p:sp>
        <p:pic>
          <p:nvPicPr>
            <p:cNvPr id="28" name="Picture 27">
              <a:extLst>
                <a:ext uri="{FF2B5EF4-FFF2-40B4-BE49-F238E27FC236}">
                  <a16:creationId xmlns:a16="http://schemas.microsoft.com/office/drawing/2014/main" id="{60A36F62-72B0-4B9D-8C3D-47AF346E63E7}"/>
                </a:ext>
              </a:extLst>
            </p:cNvPr>
            <p:cNvPicPr>
              <a:picLocks noChangeAspect="1"/>
            </p:cNvPicPr>
            <p:nvPr/>
          </p:nvPicPr>
          <p:blipFill>
            <a:blip r:embed="rId3"/>
            <a:stretch>
              <a:fillRect/>
            </a:stretch>
          </p:blipFill>
          <p:spPr>
            <a:xfrm>
              <a:off x="1313668" y="3533300"/>
              <a:ext cx="1225965" cy="1641117"/>
            </a:xfrm>
            <a:prstGeom prst="rect">
              <a:avLst/>
            </a:prstGeom>
          </p:spPr>
        </p:pic>
        <p:cxnSp>
          <p:nvCxnSpPr>
            <p:cNvPr id="22" name="Straight Arrow Connector 21">
              <a:extLst>
                <a:ext uri="{FF2B5EF4-FFF2-40B4-BE49-F238E27FC236}">
                  <a16:creationId xmlns:a16="http://schemas.microsoft.com/office/drawing/2014/main" id="{DC2A7A91-2DDE-4D13-88B4-80D1C4A8C4C1}"/>
                </a:ext>
              </a:extLst>
            </p:cNvPr>
            <p:cNvCxnSpPr>
              <a:cxnSpLocks/>
            </p:cNvCxnSpPr>
            <p:nvPr/>
          </p:nvCxnSpPr>
          <p:spPr>
            <a:xfrm flipV="1">
              <a:off x="1933376" y="2778953"/>
              <a:ext cx="0" cy="1264937"/>
            </a:xfrm>
            <a:prstGeom prst="straightConnector1">
              <a:avLst/>
            </a:prstGeom>
            <a:ln w="38100">
              <a:solidFill>
                <a:srgbClr val="008A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C01E0327-FB7E-4EC7-A75F-46E9D227B917}"/>
                </a:ext>
              </a:extLst>
            </p:cNvPr>
            <p:cNvSpPr txBox="1"/>
            <p:nvPr/>
          </p:nvSpPr>
          <p:spPr>
            <a:xfrm>
              <a:off x="1265237" y="4336500"/>
              <a:ext cx="1281389" cy="634490"/>
            </a:xfrm>
            <a:prstGeom prst="rect">
              <a:avLst/>
            </a:prstGeom>
            <a:noFill/>
          </p:spPr>
          <p:txBody>
            <a:bodyPr wrap="none" lIns="179259" tIns="143407" rIns="179259" bIns="143407" rtlCol="0">
              <a:spAutoFit/>
            </a:bodyPr>
            <a:lstStyle/>
            <a:p>
              <a:pPr algn="ctr" defTabSz="914225">
                <a:lnSpc>
                  <a:spcPct val="90000"/>
                </a:lnSpc>
                <a:spcAft>
                  <a:spcPts val="588"/>
                </a:spcAft>
                <a:defRPr/>
              </a:pPr>
              <a:r>
                <a:rPr lang="en-US" sz="2400">
                  <a:solidFill>
                    <a:srgbClr val="505050"/>
                  </a:solidFill>
                  <a:latin typeface="Segoe UI Semibold" panose="020B0702040204020203" pitchFamily="34" charset="0"/>
                  <a:cs typeface="Segoe UI Semibold" panose="020B0702040204020203" pitchFamily="34" charset="0"/>
                </a:rPr>
                <a:t>Oracle</a:t>
              </a:r>
            </a:p>
          </p:txBody>
        </p:sp>
      </p:grpSp>
      <p:sp>
        <p:nvSpPr>
          <p:cNvPr id="2" name="Title 1">
            <a:extLst>
              <a:ext uri="{FF2B5EF4-FFF2-40B4-BE49-F238E27FC236}">
                <a16:creationId xmlns:a16="http://schemas.microsoft.com/office/drawing/2014/main" id="{1BD5D3F0-43A4-44BA-A741-2E1CA8CAFD16}"/>
              </a:ext>
            </a:extLst>
          </p:cNvPr>
          <p:cNvSpPr>
            <a:spLocks noGrp="1"/>
          </p:cNvSpPr>
          <p:nvPr>
            <p:ph type="title"/>
          </p:nvPr>
        </p:nvSpPr>
        <p:spPr>
          <a:xfrm>
            <a:off x="2116225" y="650296"/>
            <a:ext cx="11655840" cy="531879"/>
          </a:xfrm>
        </p:spPr>
        <p:txBody>
          <a:bodyPr/>
          <a:lstStyle/>
          <a:p>
            <a:r>
              <a:rPr lang="en-US" sz="3137" dirty="0">
                <a:solidFill>
                  <a:schemeClr val="bg1"/>
                </a:solidFill>
                <a:latin typeface="Segoe UI Semibold" panose="020B0702040204020203" pitchFamily="34" charset="0"/>
                <a:cs typeface="Segoe UI Semibold" panose="020B0702040204020203" pitchFamily="34" charset="0"/>
              </a:rPr>
              <a:t>Azure Database Migration Service (DMS)</a:t>
            </a:r>
          </a:p>
        </p:txBody>
      </p:sp>
    </p:spTree>
    <p:extLst>
      <p:ext uri="{BB962C8B-B14F-4D97-AF65-F5344CB8AC3E}">
        <p14:creationId xmlns:p14="http://schemas.microsoft.com/office/powerpoint/2010/main" val="1736632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cap="small" spc="500" dirty="0">
                <a:solidFill>
                  <a:schemeClr val="bg1"/>
                </a:solidFill>
                <a:latin typeface="Segoe UI Semilight" charset="0"/>
                <a:cs typeface="Segoe UI Semilight" charset="0"/>
              </a:rPr>
              <a:t>Migration: SSIS / SSAS / SSRS</a:t>
            </a:r>
          </a:p>
        </p:txBody>
      </p:sp>
      <p:sp>
        <p:nvSpPr>
          <p:cNvPr id="3" name="Text Placeholder 2"/>
          <p:cNvSpPr>
            <a:spLocks noGrp="1"/>
          </p:cNvSpPr>
          <p:nvPr>
            <p:ph type="body" sz="quarter" idx="4294967295"/>
          </p:nvPr>
        </p:nvSpPr>
        <p:spPr>
          <a:xfrm>
            <a:off x="538163" y="1189038"/>
            <a:ext cx="11653837" cy="4862870"/>
          </a:xfrm>
        </p:spPr>
        <p:txBody>
          <a:bodyPr/>
          <a:lstStyle/>
          <a:p>
            <a:r>
              <a:rPr lang="en-US" sz="3200" dirty="0">
                <a:solidFill>
                  <a:schemeClr val="tx2"/>
                </a:solidFill>
                <a:latin typeface="+mn-lt"/>
              </a:rPr>
              <a:t>These services will </a:t>
            </a:r>
            <a:r>
              <a:rPr lang="en-US" sz="3200" b="1" dirty="0">
                <a:solidFill>
                  <a:schemeClr val="tx2"/>
                </a:solidFill>
                <a:latin typeface="+mn-lt"/>
              </a:rPr>
              <a:t>not be installed </a:t>
            </a:r>
            <a:r>
              <a:rPr lang="en-US" sz="3200" dirty="0">
                <a:solidFill>
                  <a:schemeClr val="tx2"/>
                </a:solidFill>
                <a:latin typeface="+mn-lt"/>
              </a:rPr>
              <a:t>side-by-side with Managed Instance</a:t>
            </a:r>
          </a:p>
          <a:p>
            <a:endParaRPr lang="en-US" dirty="0"/>
          </a:p>
          <a:p>
            <a:r>
              <a:rPr lang="en-US" sz="3200" dirty="0">
                <a:solidFill>
                  <a:schemeClr val="tx2"/>
                </a:solidFill>
                <a:latin typeface="+mn-lt"/>
              </a:rPr>
              <a:t>Recommendation: move to PaaS model</a:t>
            </a:r>
          </a:p>
          <a:p>
            <a:pPr marL="784338" lvl="1" indent="-560241">
              <a:buFont typeface="Arial" panose="020B0604020202020204" pitchFamily="34" charset="0"/>
              <a:buChar char="•"/>
            </a:pPr>
            <a:r>
              <a:rPr lang="en-US" cap="small" dirty="0">
                <a:solidFill>
                  <a:schemeClr val="tx1"/>
                </a:solidFill>
              </a:rPr>
              <a:t>Migrate your SSIS packages to new SSIS PaaS service</a:t>
            </a:r>
          </a:p>
          <a:p>
            <a:pPr marL="784338" lvl="1" indent="-560241">
              <a:buFont typeface="Arial" panose="020B0604020202020204" pitchFamily="34" charset="0"/>
              <a:buChar char="•"/>
            </a:pPr>
            <a:r>
              <a:rPr lang="en-US" cap="small" dirty="0">
                <a:solidFill>
                  <a:schemeClr val="tx1"/>
                </a:solidFill>
              </a:rPr>
              <a:t>Migrate your OLAP models to Azure Analysis Services</a:t>
            </a:r>
          </a:p>
          <a:p>
            <a:r>
              <a:rPr lang="en-US" sz="3200" dirty="0">
                <a:solidFill>
                  <a:schemeClr val="tx2"/>
                </a:solidFill>
                <a:latin typeface="+mn-lt"/>
              </a:rPr>
              <a:t>… or run these services in Azure virtual machines</a:t>
            </a:r>
          </a:p>
          <a:p>
            <a:endParaRPr lang="en-US" dirty="0"/>
          </a:p>
          <a:p>
            <a:r>
              <a:rPr lang="en-US" sz="3200" dirty="0">
                <a:solidFill>
                  <a:schemeClr val="tx2"/>
                </a:solidFill>
                <a:latin typeface="+mn-lt"/>
              </a:rPr>
              <a:t>For SSRS, the recommendation is to run in a virtual machine</a:t>
            </a:r>
          </a:p>
        </p:txBody>
      </p:sp>
    </p:spTree>
    <p:extLst>
      <p:ext uri="{BB962C8B-B14F-4D97-AF65-F5344CB8AC3E}">
        <p14:creationId xmlns:p14="http://schemas.microsoft.com/office/powerpoint/2010/main" val="286830414"/>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200" cap="small" spc="500" dirty="0">
                <a:solidFill>
                  <a:schemeClr val="bg1"/>
                </a:solidFill>
                <a:latin typeface="Segoe UI Semilight" charset="0"/>
                <a:cs typeface="Segoe UI Semilight" charset="0"/>
              </a:rPr>
              <a:t>SSIS PaaS service (in preview)</a:t>
            </a:r>
          </a:p>
        </p:txBody>
      </p:sp>
      <p:sp>
        <p:nvSpPr>
          <p:cNvPr id="3" name="Text Placeholder 2"/>
          <p:cNvSpPr>
            <a:spLocks noGrp="1"/>
          </p:cNvSpPr>
          <p:nvPr>
            <p:ph type="body" sz="quarter" idx="4294967295"/>
          </p:nvPr>
        </p:nvSpPr>
        <p:spPr>
          <a:xfrm>
            <a:off x="90102" y="1247248"/>
            <a:ext cx="5477613" cy="5406416"/>
          </a:xfrm>
        </p:spPr>
        <p:txBody>
          <a:bodyPr/>
          <a:lstStyle/>
          <a:p>
            <a:r>
              <a:rPr lang="en-US" sz="3200" dirty="0">
                <a:solidFill>
                  <a:schemeClr val="tx2"/>
                </a:solidFill>
                <a:latin typeface="+mn-lt"/>
              </a:rPr>
              <a:t>Goal: execute your SSIS packages, without changes</a:t>
            </a:r>
          </a:p>
          <a:p>
            <a:endParaRPr lang="en-US" sz="3137" dirty="0"/>
          </a:p>
          <a:p>
            <a:r>
              <a:rPr lang="en-US" sz="3200" dirty="0">
                <a:solidFill>
                  <a:schemeClr val="tx2"/>
                </a:solidFill>
                <a:latin typeface="+mn-lt"/>
              </a:rPr>
              <a:t>How?</a:t>
            </a:r>
          </a:p>
          <a:p>
            <a:pPr marL="784338" lvl="1" indent="-560241">
              <a:buFont typeface="Arial" panose="020B0604020202020204" pitchFamily="34" charset="0"/>
              <a:buChar char="•"/>
            </a:pPr>
            <a:r>
              <a:rPr lang="en-US" cap="small" dirty="0">
                <a:solidFill>
                  <a:schemeClr val="tx1"/>
                </a:solidFill>
              </a:rPr>
              <a:t>SSIS instance provisioned under Azure Data Factory</a:t>
            </a:r>
          </a:p>
          <a:p>
            <a:pPr marL="1008435" lvl="2" indent="-560241">
              <a:buFont typeface="Arial" panose="020B0604020202020204" pitchFamily="34" charset="0"/>
              <a:buChar char="•"/>
            </a:pPr>
            <a:r>
              <a:rPr lang="en-US" sz="1961" dirty="0"/>
              <a:t>Catalog (SSISDB) can be stored on Managed Instance</a:t>
            </a:r>
          </a:p>
          <a:p>
            <a:pPr marL="784338" lvl="1" indent="-560241"/>
            <a:r>
              <a:rPr lang="en-US" cap="small" dirty="0">
                <a:solidFill>
                  <a:schemeClr val="tx1"/>
                </a:solidFill>
              </a:rPr>
              <a:t>Authoring / deployment </a:t>
            </a:r>
            <a:br>
              <a:rPr lang="en-US" cap="small" dirty="0">
                <a:solidFill>
                  <a:schemeClr val="tx1"/>
                </a:solidFill>
              </a:rPr>
            </a:br>
            <a:r>
              <a:rPr lang="en-US" cap="small" dirty="0">
                <a:solidFill>
                  <a:schemeClr val="tx1"/>
                </a:solidFill>
              </a:rPr>
              <a:t>by SSDT</a:t>
            </a:r>
          </a:p>
          <a:p>
            <a:pPr marL="784338" lvl="1" indent="-560241"/>
            <a:r>
              <a:rPr lang="en-US" cap="small" dirty="0">
                <a:solidFill>
                  <a:schemeClr val="tx1"/>
                </a:solidFill>
              </a:rPr>
              <a:t>Execution / management </a:t>
            </a:r>
            <a:br>
              <a:rPr lang="en-US" cap="small" dirty="0">
                <a:solidFill>
                  <a:schemeClr val="tx1"/>
                </a:solidFill>
              </a:rPr>
            </a:br>
            <a:r>
              <a:rPr lang="en-US" cap="small" dirty="0">
                <a:solidFill>
                  <a:schemeClr val="tx1"/>
                </a:solidFill>
              </a:rPr>
              <a:t>by SSMS and SQL Agent</a:t>
            </a:r>
          </a:p>
        </p:txBody>
      </p:sp>
      <p:grpSp>
        <p:nvGrpSpPr>
          <p:cNvPr id="4" name="Group 3"/>
          <p:cNvGrpSpPr/>
          <p:nvPr/>
        </p:nvGrpSpPr>
        <p:grpSpPr>
          <a:xfrm>
            <a:off x="5560827" y="1833952"/>
            <a:ext cx="6212529" cy="4643505"/>
            <a:chOff x="579109" y="2121383"/>
            <a:chExt cx="6553200" cy="4736617"/>
          </a:xfrm>
        </p:grpSpPr>
        <p:sp>
          <p:nvSpPr>
            <p:cNvPr id="5" name="TextBox 4"/>
            <p:cNvSpPr txBox="1"/>
            <p:nvPr/>
          </p:nvSpPr>
          <p:spPr>
            <a:xfrm>
              <a:off x="4706262" y="4393951"/>
              <a:ext cx="1350589" cy="276999"/>
            </a:xfrm>
            <a:prstGeom prst="rect">
              <a:avLst/>
            </a:prstGeom>
            <a:noFill/>
          </p:spPr>
          <p:txBody>
            <a:bodyPr wrap="square" rtlCol="0">
              <a:spAutoFit/>
            </a:bodyPr>
            <a:lstStyle/>
            <a:p>
              <a:pPr defTabSz="914367"/>
              <a:r>
                <a:rPr lang="en-US" sz="1176" dirty="0">
                  <a:solidFill>
                    <a:srgbClr val="0070C0"/>
                  </a:solidFill>
                  <a:latin typeface="Segoe UI Semilight"/>
                </a:rPr>
                <a:t>Execute/Manage</a:t>
              </a:r>
              <a:endParaRPr lang="en-US" sz="1765" dirty="0">
                <a:solidFill>
                  <a:srgbClr val="0070C0"/>
                </a:solidFill>
                <a:latin typeface="Segoe UI Semilight"/>
              </a:endParaRPr>
            </a:p>
          </p:txBody>
        </p:sp>
        <p:sp>
          <p:nvSpPr>
            <p:cNvPr id="6" name="TextBox 5"/>
            <p:cNvSpPr txBox="1"/>
            <p:nvPr/>
          </p:nvSpPr>
          <p:spPr>
            <a:xfrm>
              <a:off x="4236710" y="2334883"/>
              <a:ext cx="838459" cy="276999"/>
            </a:xfrm>
            <a:prstGeom prst="rect">
              <a:avLst/>
            </a:prstGeom>
            <a:noFill/>
          </p:spPr>
          <p:txBody>
            <a:bodyPr wrap="square" rtlCol="0">
              <a:spAutoFit/>
            </a:bodyPr>
            <a:lstStyle/>
            <a:p>
              <a:pPr defTabSz="914367"/>
              <a:r>
                <a:rPr lang="en-US" sz="1176" dirty="0">
                  <a:solidFill>
                    <a:srgbClr val="0070C0"/>
                  </a:solidFill>
                  <a:latin typeface="Segoe UI Semilight"/>
                </a:rPr>
                <a:t>Provision</a:t>
              </a:r>
              <a:endParaRPr lang="en-US" sz="1765" dirty="0">
                <a:solidFill>
                  <a:srgbClr val="0070C0"/>
                </a:solidFill>
                <a:latin typeface="Segoe UI Semilight"/>
              </a:endParaRPr>
            </a:p>
          </p:txBody>
        </p:sp>
        <p:sp>
          <p:nvSpPr>
            <p:cNvPr id="7" name="TextBox 6"/>
            <p:cNvSpPr txBox="1"/>
            <p:nvPr/>
          </p:nvSpPr>
          <p:spPr>
            <a:xfrm>
              <a:off x="4237694" y="3093812"/>
              <a:ext cx="723470" cy="461665"/>
            </a:xfrm>
            <a:prstGeom prst="rect">
              <a:avLst/>
            </a:prstGeom>
            <a:noFill/>
            <a:ln>
              <a:noFill/>
            </a:ln>
          </p:spPr>
          <p:txBody>
            <a:bodyPr wrap="square" rtlCol="0">
              <a:spAutoFit/>
            </a:bodyPr>
            <a:lstStyle/>
            <a:p>
              <a:pPr defTabSz="914367"/>
              <a:r>
                <a:rPr lang="en-US" sz="1176" dirty="0">
                  <a:solidFill>
                    <a:srgbClr val="00B050"/>
                  </a:solidFill>
                  <a:latin typeface="Segoe UI Semilight"/>
                </a:rPr>
                <a:t>Author/ </a:t>
              </a:r>
            </a:p>
            <a:p>
              <a:pPr defTabSz="914367"/>
              <a:r>
                <a:rPr lang="en-US" sz="1176" dirty="0">
                  <a:solidFill>
                    <a:srgbClr val="00B050"/>
                  </a:solidFill>
                  <a:latin typeface="Segoe UI Semilight"/>
                </a:rPr>
                <a:t>Deploy</a:t>
              </a:r>
            </a:p>
          </p:txBody>
        </p:sp>
        <p:sp>
          <p:nvSpPr>
            <p:cNvPr id="8" name="TextBox 7"/>
            <p:cNvSpPr txBox="1"/>
            <p:nvPr/>
          </p:nvSpPr>
          <p:spPr>
            <a:xfrm>
              <a:off x="4236709" y="2690694"/>
              <a:ext cx="838459" cy="461665"/>
            </a:xfrm>
            <a:prstGeom prst="rect">
              <a:avLst/>
            </a:prstGeom>
            <a:noFill/>
          </p:spPr>
          <p:txBody>
            <a:bodyPr wrap="square" rtlCol="0">
              <a:spAutoFit/>
            </a:bodyPr>
            <a:lstStyle/>
            <a:p>
              <a:pPr defTabSz="914367"/>
              <a:r>
                <a:rPr lang="en-US" sz="1176" dirty="0">
                  <a:solidFill>
                    <a:srgbClr val="FF0000"/>
                  </a:solidFill>
                  <a:latin typeface="Segoe UI Semilight"/>
                </a:rPr>
                <a:t>Execute/ Manage</a:t>
              </a:r>
              <a:endParaRPr lang="en-US" sz="1765" dirty="0">
                <a:solidFill>
                  <a:srgbClr val="FF0000"/>
                </a:solidFill>
                <a:latin typeface="Segoe UI Semilight"/>
              </a:endParaRPr>
            </a:p>
          </p:txBody>
        </p:sp>
        <p:cxnSp>
          <p:nvCxnSpPr>
            <p:cNvPr id="9" name="Straight Connector 8"/>
            <p:cNvCxnSpPr/>
            <p:nvPr/>
          </p:nvCxnSpPr>
          <p:spPr>
            <a:xfrm flipV="1">
              <a:off x="616803" y="4104790"/>
              <a:ext cx="6515506" cy="13194"/>
            </a:xfrm>
            <a:prstGeom prst="line">
              <a:avLst/>
            </a:prstGeom>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648033" y="4837133"/>
              <a:ext cx="1817942" cy="1072328"/>
              <a:chOff x="2315786" y="4074716"/>
              <a:chExt cx="1746151" cy="1228181"/>
            </a:xfrm>
          </p:grpSpPr>
          <p:pic>
            <p:nvPicPr>
              <p:cNvPr id="41" name="Picture 4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45014" y="4074716"/>
                <a:ext cx="1687697" cy="914623"/>
              </a:xfrm>
              <a:prstGeom prst="rect">
                <a:avLst/>
              </a:prstGeom>
            </p:spPr>
          </p:pic>
          <p:sp>
            <p:nvSpPr>
              <p:cNvPr id="42" name="TextBox 41"/>
              <p:cNvSpPr txBox="1"/>
              <p:nvPr/>
            </p:nvSpPr>
            <p:spPr>
              <a:xfrm>
                <a:off x="2315786" y="4985639"/>
                <a:ext cx="1746151" cy="317258"/>
              </a:xfrm>
              <a:prstGeom prst="rect">
                <a:avLst/>
              </a:prstGeom>
              <a:noFill/>
            </p:spPr>
            <p:txBody>
              <a:bodyPr wrap="square" rtlCol="0">
                <a:spAutoFit/>
              </a:bodyPr>
              <a:lstStyle/>
              <a:p>
                <a:pPr algn="ctr" defTabSz="914367"/>
                <a:r>
                  <a:rPr lang="en-US" sz="1176" b="1" dirty="0">
                    <a:solidFill>
                      <a:srgbClr val="353535"/>
                    </a:solidFill>
                    <a:latin typeface="Segoe UI Semilight"/>
                  </a:rPr>
                  <a:t>SSDT (ENTRY POINT)</a:t>
                </a:r>
              </a:p>
            </p:txBody>
          </p:sp>
        </p:grpSp>
        <p:grpSp>
          <p:nvGrpSpPr>
            <p:cNvPr id="11" name="Group 10"/>
            <p:cNvGrpSpPr/>
            <p:nvPr/>
          </p:nvGrpSpPr>
          <p:grpSpPr>
            <a:xfrm>
              <a:off x="5067158" y="4771363"/>
              <a:ext cx="1772470" cy="1138098"/>
              <a:chOff x="4618434" y="4030378"/>
              <a:chExt cx="1626975" cy="1297317"/>
            </a:xfrm>
          </p:grpSpPr>
          <p:pic>
            <p:nvPicPr>
              <p:cNvPr id="39" name="Picture 3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18435" y="4030378"/>
                <a:ext cx="1626974" cy="1003300"/>
              </a:xfrm>
              <a:prstGeom prst="rect">
                <a:avLst/>
              </a:prstGeom>
            </p:spPr>
          </p:pic>
          <p:sp>
            <p:nvSpPr>
              <p:cNvPr id="40" name="TextBox 39"/>
              <p:cNvSpPr txBox="1"/>
              <p:nvPr/>
            </p:nvSpPr>
            <p:spPr>
              <a:xfrm>
                <a:off x="4618434" y="5011944"/>
                <a:ext cx="1626974" cy="315751"/>
              </a:xfrm>
              <a:prstGeom prst="rect">
                <a:avLst/>
              </a:prstGeom>
              <a:noFill/>
            </p:spPr>
            <p:txBody>
              <a:bodyPr wrap="square" rtlCol="0">
                <a:spAutoFit/>
              </a:bodyPr>
              <a:lstStyle/>
              <a:p>
                <a:pPr algn="ctr" defTabSz="914367"/>
                <a:r>
                  <a:rPr lang="en-US" sz="1176" b="1" dirty="0">
                    <a:solidFill>
                      <a:srgbClr val="353535"/>
                    </a:solidFill>
                    <a:latin typeface="Segoe UI Semilight"/>
                  </a:rPr>
                  <a:t>SSMS (ENTRY POINT)</a:t>
                </a:r>
              </a:p>
            </p:txBody>
          </p:sp>
        </p:grpSp>
        <p:sp>
          <p:nvSpPr>
            <p:cNvPr id="12" name="TextBox 11"/>
            <p:cNvSpPr txBox="1"/>
            <p:nvPr/>
          </p:nvSpPr>
          <p:spPr>
            <a:xfrm>
              <a:off x="587312" y="3838966"/>
              <a:ext cx="1187118" cy="307777"/>
            </a:xfrm>
            <a:prstGeom prst="rect">
              <a:avLst/>
            </a:prstGeom>
            <a:noFill/>
          </p:spPr>
          <p:txBody>
            <a:bodyPr wrap="square" rtlCol="0">
              <a:spAutoFit/>
            </a:bodyPr>
            <a:lstStyle/>
            <a:p>
              <a:pPr defTabSz="914367"/>
              <a:r>
                <a:rPr lang="en-US" sz="1372" b="1" dirty="0">
                  <a:solidFill>
                    <a:srgbClr val="353535"/>
                  </a:solidFill>
                  <a:latin typeface="Segoe UI Semilight"/>
                </a:rPr>
                <a:t>Cloud</a:t>
              </a:r>
            </a:p>
          </p:txBody>
        </p:sp>
        <p:sp>
          <p:nvSpPr>
            <p:cNvPr id="13" name="TextBox 12"/>
            <p:cNvSpPr txBox="1"/>
            <p:nvPr/>
          </p:nvSpPr>
          <p:spPr>
            <a:xfrm>
              <a:off x="579109" y="4126439"/>
              <a:ext cx="1187118" cy="307777"/>
            </a:xfrm>
            <a:prstGeom prst="rect">
              <a:avLst/>
            </a:prstGeom>
            <a:noFill/>
          </p:spPr>
          <p:txBody>
            <a:bodyPr wrap="square" rtlCol="0">
              <a:spAutoFit/>
            </a:bodyPr>
            <a:lstStyle/>
            <a:p>
              <a:pPr defTabSz="914367"/>
              <a:r>
                <a:rPr lang="en-US" sz="1372" b="1" dirty="0">
                  <a:solidFill>
                    <a:srgbClr val="353535"/>
                  </a:solidFill>
                  <a:latin typeface="Segoe UI Semilight"/>
                </a:rPr>
                <a:t>On-Premises</a:t>
              </a:r>
            </a:p>
          </p:txBody>
        </p:sp>
        <p:sp>
          <p:nvSpPr>
            <p:cNvPr id="14" name="TextBox 13"/>
            <p:cNvSpPr txBox="1"/>
            <p:nvPr/>
          </p:nvSpPr>
          <p:spPr>
            <a:xfrm>
              <a:off x="1744670" y="4395114"/>
              <a:ext cx="1197602" cy="276999"/>
            </a:xfrm>
            <a:prstGeom prst="rect">
              <a:avLst/>
            </a:prstGeom>
            <a:noFill/>
          </p:spPr>
          <p:txBody>
            <a:bodyPr wrap="square" rtlCol="0">
              <a:spAutoFit/>
            </a:bodyPr>
            <a:lstStyle/>
            <a:p>
              <a:pPr defTabSz="914367"/>
              <a:r>
                <a:rPr lang="en-US" sz="1176" dirty="0">
                  <a:solidFill>
                    <a:srgbClr val="0070C0"/>
                  </a:solidFill>
                  <a:latin typeface="Segoe UI Semilight"/>
                </a:rPr>
                <a:t>Author/Deploy</a:t>
              </a:r>
              <a:endParaRPr lang="en-US" sz="1765" dirty="0">
                <a:solidFill>
                  <a:srgbClr val="0070C0"/>
                </a:solidFill>
                <a:latin typeface="Segoe UI Semilight"/>
              </a:endParaRPr>
            </a:p>
          </p:txBody>
        </p:sp>
        <p:sp>
          <p:nvSpPr>
            <p:cNvPr id="15" name="Rectangle 14"/>
            <p:cNvSpPr/>
            <p:nvPr/>
          </p:nvSpPr>
          <p:spPr>
            <a:xfrm>
              <a:off x="3282887" y="6006877"/>
              <a:ext cx="1210959" cy="851123"/>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372" b="1" dirty="0">
                  <a:solidFill>
                    <a:srgbClr val="353535"/>
                  </a:solidFill>
                  <a:latin typeface="Segoe UI Semilight"/>
                </a:rPr>
                <a:t>SSIS Server</a:t>
              </a:r>
            </a:p>
          </p:txBody>
        </p:sp>
        <p:cxnSp>
          <p:nvCxnSpPr>
            <p:cNvPr id="16" name="Straight Arrow Connector 15"/>
            <p:cNvCxnSpPr/>
            <p:nvPr/>
          </p:nvCxnSpPr>
          <p:spPr>
            <a:xfrm>
              <a:off x="1557005" y="5635695"/>
              <a:ext cx="1600410" cy="796744"/>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a:off x="4579815" y="5651530"/>
              <a:ext cx="1373579" cy="780909"/>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1744670" y="5931110"/>
              <a:ext cx="1197602" cy="276999"/>
            </a:xfrm>
            <a:prstGeom prst="rect">
              <a:avLst/>
            </a:prstGeom>
            <a:noFill/>
          </p:spPr>
          <p:txBody>
            <a:bodyPr wrap="square" rtlCol="0">
              <a:spAutoFit/>
            </a:bodyPr>
            <a:lstStyle/>
            <a:p>
              <a:pPr defTabSz="914367"/>
              <a:r>
                <a:rPr lang="en-US" sz="1176" dirty="0">
                  <a:solidFill>
                    <a:srgbClr val="0070C0"/>
                  </a:solidFill>
                  <a:latin typeface="Segoe UI Semilight"/>
                </a:rPr>
                <a:t>Author/Deploy</a:t>
              </a:r>
              <a:endParaRPr lang="en-US" sz="1765" dirty="0">
                <a:solidFill>
                  <a:srgbClr val="0070C0"/>
                </a:solidFill>
                <a:latin typeface="Segoe UI Semilight"/>
              </a:endParaRPr>
            </a:p>
          </p:txBody>
        </p:sp>
        <p:sp>
          <p:nvSpPr>
            <p:cNvPr id="19" name="TextBox 18"/>
            <p:cNvSpPr txBox="1"/>
            <p:nvPr/>
          </p:nvSpPr>
          <p:spPr>
            <a:xfrm>
              <a:off x="4705008" y="5928529"/>
              <a:ext cx="1915936" cy="276999"/>
            </a:xfrm>
            <a:prstGeom prst="rect">
              <a:avLst/>
            </a:prstGeom>
            <a:noFill/>
          </p:spPr>
          <p:txBody>
            <a:bodyPr wrap="square" rtlCol="0">
              <a:spAutoFit/>
            </a:bodyPr>
            <a:lstStyle/>
            <a:p>
              <a:pPr defTabSz="914367"/>
              <a:r>
                <a:rPr lang="en-US" sz="1176" dirty="0">
                  <a:solidFill>
                    <a:srgbClr val="0070C0"/>
                  </a:solidFill>
                  <a:latin typeface="Segoe UI Semilight"/>
                </a:rPr>
                <a:t>Execute/Manage</a:t>
              </a:r>
              <a:endParaRPr lang="en-US" sz="1765" dirty="0">
                <a:solidFill>
                  <a:srgbClr val="0070C0"/>
                </a:solidFill>
                <a:latin typeface="Segoe UI Semilight"/>
              </a:endParaRPr>
            </a:p>
          </p:txBody>
        </p:sp>
        <p:sp>
          <p:nvSpPr>
            <p:cNvPr id="22" name="Cloud 21"/>
            <p:cNvSpPr/>
            <p:nvPr/>
          </p:nvSpPr>
          <p:spPr>
            <a:xfrm>
              <a:off x="4981533" y="2300616"/>
              <a:ext cx="2002457" cy="1375529"/>
            </a:xfrm>
            <a:prstGeom prst="cloud">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67"/>
              <a:r>
                <a:rPr lang="en-US" sz="1372" b="1" dirty="0">
                  <a:solidFill>
                    <a:srgbClr val="353535"/>
                  </a:solidFill>
                  <a:latin typeface="Segoe UI Semilight"/>
                </a:rPr>
                <a:t>SSIS PaaS </a:t>
              </a:r>
              <a:r>
                <a:rPr lang="en-US" sz="1176" dirty="0">
                  <a:solidFill>
                    <a:srgbClr val="353535"/>
                  </a:solidFill>
                  <a:latin typeface="Segoe UI Semilight"/>
                </a:rPr>
                <a:t>on ADF compute resource</a:t>
              </a:r>
            </a:p>
          </p:txBody>
        </p:sp>
        <p:grpSp>
          <p:nvGrpSpPr>
            <p:cNvPr id="23" name="Group 22"/>
            <p:cNvGrpSpPr/>
            <p:nvPr/>
          </p:nvGrpSpPr>
          <p:grpSpPr>
            <a:xfrm>
              <a:off x="1933488" y="2121383"/>
              <a:ext cx="1756987" cy="1608901"/>
              <a:chOff x="-596701" y="1391100"/>
              <a:chExt cx="1756987" cy="1608901"/>
            </a:xfrm>
          </p:grpSpPr>
          <p:pic>
            <p:nvPicPr>
              <p:cNvPr id="34" name="Picture 3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6701" y="2146282"/>
                <a:ext cx="1756987" cy="853719"/>
              </a:xfrm>
              <a:prstGeom prst="rect">
                <a:avLst/>
              </a:prstGeom>
            </p:spPr>
          </p:pic>
          <p:sp>
            <p:nvSpPr>
              <p:cNvPr id="35" name="TextBox 34"/>
              <p:cNvSpPr txBox="1"/>
              <p:nvPr/>
            </p:nvSpPr>
            <p:spPr>
              <a:xfrm>
                <a:off x="-507594" y="1391100"/>
                <a:ext cx="1597434" cy="646331"/>
              </a:xfrm>
              <a:prstGeom prst="rect">
                <a:avLst/>
              </a:prstGeom>
              <a:noFill/>
            </p:spPr>
            <p:txBody>
              <a:bodyPr wrap="square" rtlCol="0">
                <a:spAutoFit/>
              </a:bodyPr>
              <a:lstStyle/>
              <a:p>
                <a:pPr algn="ctr" defTabSz="914367"/>
                <a:r>
                  <a:rPr lang="en-US" sz="1176" b="1" dirty="0">
                    <a:solidFill>
                      <a:srgbClr val="353535"/>
                    </a:solidFill>
                    <a:latin typeface="Segoe UI Semilight"/>
                  </a:rPr>
                  <a:t>ADF (</a:t>
                </a:r>
                <a:r>
                  <a:rPr lang="en-US" sz="1176" b="1" dirty="0">
                    <a:solidFill>
                      <a:srgbClr val="0070C0"/>
                    </a:solidFill>
                    <a:latin typeface="Segoe UI Semilight"/>
                  </a:rPr>
                  <a:t>ENTRY POINT</a:t>
                </a:r>
                <a:r>
                  <a:rPr lang="en-US" sz="1176" b="1" dirty="0">
                    <a:solidFill>
                      <a:srgbClr val="353535"/>
                    </a:solidFill>
                    <a:latin typeface="Segoe UI Semilight"/>
                  </a:rPr>
                  <a:t>,  </a:t>
                </a:r>
                <a:r>
                  <a:rPr lang="en-US" sz="1176" b="1" dirty="0">
                    <a:solidFill>
                      <a:srgbClr val="FF0000"/>
                    </a:solidFill>
                    <a:latin typeface="Segoe UI Semilight"/>
                  </a:rPr>
                  <a:t>ORCHESTRATION</a:t>
                </a:r>
                <a:r>
                  <a:rPr lang="en-US" sz="1176" b="1" dirty="0">
                    <a:solidFill>
                      <a:srgbClr val="353535"/>
                    </a:solidFill>
                    <a:latin typeface="Segoe UI Semilight"/>
                  </a:rPr>
                  <a:t>, </a:t>
                </a:r>
                <a:r>
                  <a:rPr lang="en-US" sz="1176" b="1" dirty="0">
                    <a:solidFill>
                      <a:srgbClr val="00B050"/>
                    </a:solidFill>
                    <a:latin typeface="Segoe UI Semilight"/>
                  </a:rPr>
                  <a:t>DESIGN</a:t>
                </a:r>
                <a:r>
                  <a:rPr lang="en-US" sz="1176" b="1" dirty="0">
                    <a:solidFill>
                      <a:srgbClr val="353535"/>
                    </a:solidFill>
                    <a:latin typeface="Segoe UI Semilight"/>
                  </a:rPr>
                  <a:t>)</a:t>
                </a:r>
              </a:p>
            </p:txBody>
          </p:sp>
        </p:grpSp>
        <p:cxnSp>
          <p:nvCxnSpPr>
            <p:cNvPr id="24" name="Straight Arrow Connector 23"/>
            <p:cNvCxnSpPr/>
            <p:nvPr/>
          </p:nvCxnSpPr>
          <p:spPr>
            <a:xfrm flipV="1">
              <a:off x="1557005" y="3602709"/>
              <a:ext cx="4105971" cy="1234427"/>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endCxn id="22" idx="1"/>
            </p:cNvCxnSpPr>
            <p:nvPr/>
          </p:nvCxnSpPr>
          <p:spPr>
            <a:xfrm flipV="1">
              <a:off x="5953394" y="3674680"/>
              <a:ext cx="29368" cy="1096688"/>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flipV="1">
              <a:off x="4265424" y="3322150"/>
              <a:ext cx="696661" cy="3560"/>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a:off x="4280560" y="2917776"/>
              <a:ext cx="668627" cy="2794"/>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a:off x="4280054" y="2566776"/>
              <a:ext cx="669133" cy="648"/>
            </a:xfrm>
            <a:prstGeom prst="straightConnector1">
              <a:avLst/>
            </a:prstGeom>
            <a:ln>
              <a:solidFill>
                <a:srgbClr val="0070C0"/>
              </a:solidFill>
              <a:tailEnd type="triangle"/>
            </a:ln>
          </p:spPr>
          <p:style>
            <a:lnRef idx="1">
              <a:schemeClr val="accent1"/>
            </a:lnRef>
            <a:fillRef idx="0">
              <a:schemeClr val="accent1"/>
            </a:fillRef>
            <a:effectRef idx="0">
              <a:schemeClr val="accent1"/>
            </a:effectRef>
            <a:fontRef idx="minor">
              <a:schemeClr val="tx1"/>
            </a:fontRef>
          </p:style>
        </p:cxnSp>
      </p:grpSp>
      <p:sp>
        <p:nvSpPr>
          <p:cNvPr id="46" name="TextBox 45"/>
          <p:cNvSpPr txBox="1"/>
          <p:nvPr/>
        </p:nvSpPr>
        <p:spPr>
          <a:xfrm>
            <a:off x="9615291" y="1286407"/>
            <a:ext cx="2513717" cy="724143"/>
          </a:xfrm>
          <a:prstGeom prst="rect">
            <a:avLst/>
          </a:prstGeom>
          <a:noFill/>
        </p:spPr>
        <p:txBody>
          <a:bodyPr wrap="square" lIns="179285" tIns="143428" rIns="179285" bIns="143428" rtlCol="0">
            <a:spAutoFit/>
          </a:bodyPr>
          <a:lstStyle/>
          <a:p>
            <a:pPr defTabSz="914367">
              <a:lnSpc>
                <a:spcPct val="90000"/>
              </a:lnSpc>
              <a:spcAft>
                <a:spcPts val="588"/>
              </a:spcAft>
            </a:pPr>
            <a:r>
              <a:rPr lang="en-US" sz="1568" dirty="0">
                <a:gradFill>
                  <a:gsLst>
                    <a:gs pos="2917">
                      <a:srgbClr val="353535"/>
                    </a:gs>
                    <a:gs pos="30000">
                      <a:srgbClr val="353535"/>
                    </a:gs>
                  </a:gsLst>
                  <a:lin ang="5400000" scaled="0"/>
                </a:gradFill>
                <a:latin typeface="Segoe UI Semilight"/>
              </a:rPr>
              <a:t>Provisioned on-demand, tunable scale</a:t>
            </a:r>
          </a:p>
        </p:txBody>
      </p:sp>
    </p:spTree>
    <p:extLst>
      <p:ext uri="{BB962C8B-B14F-4D97-AF65-F5344CB8AC3E}">
        <p14:creationId xmlns:p14="http://schemas.microsoft.com/office/powerpoint/2010/main" val="23921702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57596" y="117163"/>
            <a:ext cx="12034404" cy="1680460"/>
          </a:xfrm>
        </p:spPr>
        <p:txBody>
          <a:bodyPr/>
          <a:lstStyle/>
          <a:p>
            <a:r>
              <a:rPr lang="en-US" sz="5400" dirty="0"/>
              <a:t>Demo: </a:t>
            </a:r>
            <a:br>
              <a:rPr lang="en-US" sz="5400" dirty="0"/>
            </a:br>
            <a:r>
              <a:rPr lang="en-US" sz="5400" dirty="0"/>
              <a:t>Migrate Easily to Managed Instance</a:t>
            </a:r>
          </a:p>
        </p:txBody>
      </p:sp>
      <p:sp>
        <p:nvSpPr>
          <p:cNvPr id="2" name="AutoShape 2" descr="Instance subnet &#10;Managed Instance#l &#10;Managedlnstance #2 &#10;Managed Instance#3 &#10;VNET &#10;REPOINTAPP &#10;RESTORE &#10;Front end subnet &#10;Customer app &#10;ClientVM &#10;BACKUPTO AZURE &#10;EXECUTION (AGENT) &#10;storage account &#10;sys PaaS(Everest) &#10;sys is OPTIONAL in this step &#10;Another variantcan be simpleindex &#10;mai ntenance ">
            <a:extLst>
              <a:ext uri="{FF2B5EF4-FFF2-40B4-BE49-F238E27FC236}">
                <a16:creationId xmlns:a16="http://schemas.microsoft.com/office/drawing/2014/main" id="{FA81B6CF-60FF-49E5-9BB2-1DF57D67EC9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4" descr="Instance subnet &#10;Managed Instance#l &#10;Managedlnstance #2 &#10;Managed Instance#3 &#10;VNET &#10;REPOINTAPP &#10;RESTORE &#10;Front end subnet &#10;Customer app &#10;ClientVM &#10;BACKUPTO AZURE &#10;EXECUTION (AGENT) &#10;storage account &#10;sys PaaS(Everest) &#10;sys is OPTIONAL in this step &#10;Another variantcan be simpleindex &#10;mai ntenance ">
            <a:extLst>
              <a:ext uri="{FF2B5EF4-FFF2-40B4-BE49-F238E27FC236}">
                <a16:creationId xmlns:a16="http://schemas.microsoft.com/office/drawing/2014/main" id="{80E7A1AB-31F3-4BA9-8B29-CECE953A75B9}"/>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6" name="Picture 5">
            <a:extLst>
              <a:ext uri="{FF2B5EF4-FFF2-40B4-BE49-F238E27FC236}">
                <a16:creationId xmlns:a16="http://schemas.microsoft.com/office/drawing/2014/main" id="{4F7CC45F-DDEB-4674-8C58-DBEE248D8EA4}"/>
              </a:ext>
            </a:extLst>
          </p:cNvPr>
          <p:cNvPicPr>
            <a:picLocks noChangeAspect="1"/>
          </p:cNvPicPr>
          <p:nvPr/>
        </p:nvPicPr>
        <p:blipFill>
          <a:blip r:embed="rId3"/>
          <a:stretch>
            <a:fillRect/>
          </a:stretch>
        </p:blipFill>
        <p:spPr>
          <a:xfrm>
            <a:off x="1425229" y="2004183"/>
            <a:ext cx="8632447" cy="4177955"/>
          </a:xfrm>
          <a:prstGeom prst="rect">
            <a:avLst/>
          </a:prstGeom>
        </p:spPr>
      </p:pic>
    </p:spTree>
    <p:extLst>
      <p:ext uri="{BB962C8B-B14F-4D97-AF65-F5344CB8AC3E}">
        <p14:creationId xmlns:p14="http://schemas.microsoft.com/office/powerpoint/2010/main" val="4151172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6664" y="179293"/>
            <a:ext cx="11381306" cy="892425"/>
          </a:xfrm>
        </p:spPr>
        <p:txBody>
          <a:bodyPr/>
          <a:lstStyle/>
          <a:p>
            <a:r>
              <a:rPr lang="en-US" sz="3137" cap="all" spc="500" dirty="0">
                <a:solidFill>
                  <a:schemeClr val="tx2"/>
                </a:solidFill>
                <a:latin typeface="Segoe UI Semilight" charset="0"/>
                <a:cs typeface="Segoe UI Semilight" charset="0"/>
              </a:rPr>
              <a:t>DATA CDN for your Edge </a:t>
            </a:r>
            <a:br>
              <a:rPr lang="en-US" sz="5399" dirty="0">
                <a:latin typeface="Segoe UI Light" panose="020B0502040204020203" pitchFamily="34" charset="0"/>
                <a:cs typeface="Segoe UI Light" panose="020B0502040204020203" pitchFamily="34" charset="0"/>
              </a:rPr>
            </a:br>
            <a:r>
              <a:rPr lang="en-US" sz="2353" kern="0" spc="100" dirty="0">
                <a:ln>
                  <a:noFill/>
                </a:ln>
                <a:solidFill>
                  <a:schemeClr val="tx2"/>
                </a:solidFill>
                <a:latin typeface="Segoe UI Semibold" charset="0"/>
                <a:cs typeface="Segoe UI Semibold" charset="0"/>
              </a:rPr>
              <a:t>Geo-Replication to edges of your deployments</a:t>
            </a:r>
          </a:p>
        </p:txBody>
      </p:sp>
      <p:sp>
        <p:nvSpPr>
          <p:cNvPr id="4" name="Content Placeholder 2"/>
          <p:cNvSpPr>
            <a:spLocks noGrp="1"/>
          </p:cNvSpPr>
          <p:nvPr>
            <p:ph type="body" sz="quarter" idx="4294967295"/>
          </p:nvPr>
        </p:nvSpPr>
        <p:spPr>
          <a:xfrm>
            <a:off x="7450922" y="2046937"/>
            <a:ext cx="4732687" cy="3538533"/>
          </a:xfrm>
        </p:spPr>
        <p:txBody>
          <a:bodyPr/>
          <a:lstStyle/>
          <a:p>
            <a:pPr marL="228556" indent="-228556">
              <a:spcBef>
                <a:spcPts val="1800"/>
              </a:spcBef>
            </a:pPr>
            <a:r>
              <a:rPr lang="en-US" sz="2353" kern="0" spc="100" dirty="0">
                <a:solidFill>
                  <a:schemeClr val="tx2"/>
                </a:solidFill>
                <a:latin typeface="Segoe UI Semibold" charset="0"/>
                <a:cs typeface="Segoe UI Semibold" charset="0"/>
              </a:rPr>
              <a:t>Automatic failover policy </a:t>
            </a:r>
          </a:p>
          <a:p>
            <a:pPr marL="224097" lvl="1" indent="0">
              <a:spcBef>
                <a:spcPts val="0"/>
              </a:spcBef>
              <a:spcAft>
                <a:spcPts val="588"/>
              </a:spcAft>
              <a:buNone/>
            </a:pPr>
            <a:r>
              <a:rPr lang="en-US" sz="1765" kern="0" dirty="0">
                <a:solidFill>
                  <a:srgbClr val="0078D7"/>
                </a:solidFill>
                <a:latin typeface="Segoe UI Semilight" panose="020B0402040204020203" pitchFamily="34" charset="0"/>
                <a:cs typeface="Segoe UI Semilight" panose="020B0402040204020203" pitchFamily="34" charset="0"/>
              </a:rPr>
              <a:t>Replicas are automatically points to the new primary afterward</a:t>
            </a:r>
          </a:p>
          <a:p>
            <a:pPr marL="228556" indent="-228556">
              <a:spcBef>
                <a:spcPts val="1800"/>
              </a:spcBef>
            </a:pPr>
            <a:r>
              <a:rPr lang="en-US" sz="2353" kern="0" spc="100" dirty="0">
                <a:solidFill>
                  <a:schemeClr val="tx2"/>
                </a:solidFill>
                <a:latin typeface="Segoe UI Semibold" charset="0"/>
                <a:cs typeface="Segoe UI Semibold" charset="0"/>
              </a:rPr>
              <a:t>Replicas to fit your topology </a:t>
            </a:r>
          </a:p>
          <a:p>
            <a:pPr marL="224097" lvl="1" indent="0">
              <a:lnSpc>
                <a:spcPct val="100000"/>
              </a:lnSpc>
              <a:spcBef>
                <a:spcPts val="0"/>
              </a:spcBef>
              <a:spcAft>
                <a:spcPts val="588"/>
              </a:spcAft>
              <a:buNone/>
            </a:pPr>
            <a:r>
              <a:rPr lang="en-US" sz="1765" kern="0" dirty="0">
                <a:solidFill>
                  <a:srgbClr val="0078D7"/>
                </a:solidFill>
                <a:latin typeface="Segoe UI Semilight" panose="020B0402040204020203" pitchFamily="34" charset="0"/>
                <a:cs typeface="Segoe UI Semilight" panose="020B0402040204020203" pitchFamily="34" charset="0"/>
              </a:rPr>
              <a:t>Same region or different region</a:t>
            </a:r>
          </a:p>
          <a:p>
            <a:pPr marL="224097" lvl="1" indent="0">
              <a:lnSpc>
                <a:spcPct val="100000"/>
              </a:lnSpc>
              <a:spcBef>
                <a:spcPts val="0"/>
              </a:spcBef>
              <a:spcAft>
                <a:spcPts val="588"/>
              </a:spcAft>
              <a:buNone/>
            </a:pPr>
            <a:r>
              <a:rPr lang="en-US" sz="1765" kern="0" dirty="0">
                <a:solidFill>
                  <a:srgbClr val="0078D7"/>
                </a:solidFill>
                <a:latin typeface="Segoe UI Semilight" panose="020B0402040204020203" pitchFamily="34" charset="0"/>
                <a:cs typeface="Segoe UI Semilight" panose="020B0402040204020203" pitchFamily="34" charset="0"/>
              </a:rPr>
              <a:t>Available in all 38 Azure regions! </a:t>
            </a:r>
          </a:p>
          <a:p>
            <a:pPr marL="228556" indent="-228556">
              <a:spcBef>
                <a:spcPts val="1800"/>
              </a:spcBef>
            </a:pPr>
            <a:r>
              <a:rPr lang="en-US" sz="2353" kern="0" spc="100" dirty="0">
                <a:solidFill>
                  <a:schemeClr val="tx2"/>
                </a:solidFill>
                <a:latin typeface="Segoe UI Semibold" charset="0"/>
                <a:cs typeface="Segoe UI Semibold" charset="0"/>
              </a:rPr>
              <a:t>REST API, PowerShell or Azure Portal </a:t>
            </a:r>
          </a:p>
        </p:txBody>
      </p:sp>
      <p:sp>
        <p:nvSpPr>
          <p:cNvPr id="3" name="Rectangle 2"/>
          <p:cNvSpPr/>
          <p:nvPr/>
        </p:nvSpPr>
        <p:spPr bwMode="auto">
          <a:xfrm>
            <a:off x="356677" y="1948251"/>
            <a:ext cx="6742571" cy="4600448"/>
          </a:xfrm>
          <a:prstGeom prst="rect">
            <a:avLst/>
          </a:prstGeom>
          <a:solidFill>
            <a:srgbClr val="FFFFFF">
              <a:lumMod val="95000"/>
            </a:srgbClr>
          </a:solidFill>
          <a:ln w="6350" cap="flat" cmpd="sng" algn="ctr">
            <a:no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defTabSz="913330" fontAlgn="base">
              <a:spcBef>
                <a:spcPts val="196"/>
              </a:spcBef>
              <a:spcAft>
                <a:spcPts val="784"/>
              </a:spcAft>
              <a:defRPr/>
            </a:pPr>
            <a:endParaRPr lang="en-US" sz="1961" kern="0" dirty="0">
              <a:solidFill>
                <a:srgbClr val="505050"/>
              </a:solidFill>
              <a:latin typeface="Segoe UI Light" panose="020B0502040204020203" pitchFamily="34" charset="0"/>
              <a:ea typeface="MS PGothic" charset="0"/>
              <a:cs typeface="Segoe UI Light" panose="020B0502040204020203" pitchFamily="34" charset="0"/>
            </a:endParaRPr>
          </a:p>
        </p:txBody>
      </p:sp>
      <p:sp>
        <p:nvSpPr>
          <p:cNvPr id="165" name="Rectangle 336"/>
          <p:cNvSpPr/>
          <p:nvPr/>
        </p:nvSpPr>
        <p:spPr bwMode="auto">
          <a:xfrm>
            <a:off x="216877" y="5725800"/>
            <a:ext cx="2267077" cy="989479"/>
          </a:xfrm>
          <a:prstGeom prst="rect">
            <a:avLst/>
          </a:prstGeom>
          <a:pattFill prst="ltUpDiag">
            <a:fgClr>
              <a:srgbClr val="FFFFFF">
                <a:lumMod val="85000"/>
              </a:srgbClr>
            </a:fgClr>
            <a:bgClr>
              <a:srgbClr val="FFFFFF"/>
            </a:bgClr>
          </a:patt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solidFill>
                <a:srgbClr val="D2D2D2">
                  <a:lumMod val="50000"/>
                </a:srgbClr>
              </a:solidFill>
              <a:latin typeface="Segoe UI Semilight"/>
              <a:ea typeface="Segoe UI" pitchFamily="34" charset="0"/>
              <a:cs typeface="Segoe UI" pitchFamily="34" charset="0"/>
            </a:endParaRPr>
          </a:p>
        </p:txBody>
      </p:sp>
      <p:sp>
        <p:nvSpPr>
          <p:cNvPr id="166" name="TextBox 338"/>
          <p:cNvSpPr txBox="1"/>
          <p:nvPr/>
        </p:nvSpPr>
        <p:spPr>
          <a:xfrm>
            <a:off x="376393" y="5828669"/>
            <a:ext cx="2264531" cy="821723"/>
          </a:xfrm>
          <a:prstGeom prst="rect">
            <a:avLst/>
          </a:prstGeom>
          <a:noFill/>
        </p:spPr>
        <p:txBody>
          <a:bodyPr wrap="square" lIns="182854" tIns="146284" rIns="182854" bIns="146284" rtlCol="0">
            <a:spAutoFit/>
          </a:bodyPr>
          <a:lstStyle/>
          <a:p>
            <a:pPr defTabSz="914367">
              <a:lnSpc>
                <a:spcPct val="90000"/>
              </a:lnSpc>
              <a:defRPr/>
            </a:pPr>
            <a:r>
              <a:rPr lang="en-US" kern="0" dirty="0">
                <a:solidFill>
                  <a:srgbClr val="D2D2D2">
                    <a:lumMod val="50000"/>
                  </a:srgbClr>
                </a:solidFill>
                <a:latin typeface="Segoe UI Light"/>
              </a:rPr>
              <a:t>Up to </a:t>
            </a:r>
            <a:r>
              <a:rPr lang="en-US" sz="2000" kern="0" dirty="0">
                <a:solidFill>
                  <a:srgbClr val="D2D2D2">
                    <a:lumMod val="50000"/>
                  </a:srgbClr>
                </a:solidFill>
                <a:latin typeface="Segoe UI Light"/>
              </a:rPr>
              <a:t>4</a:t>
            </a:r>
            <a:r>
              <a:rPr lang="en-US" kern="0" dirty="0">
                <a:solidFill>
                  <a:srgbClr val="D2D2D2">
                    <a:lumMod val="50000"/>
                  </a:srgbClr>
                </a:solidFill>
                <a:latin typeface="Segoe UI Light"/>
              </a:rPr>
              <a:t> secondaries</a:t>
            </a:r>
          </a:p>
        </p:txBody>
      </p:sp>
      <p:grpSp>
        <p:nvGrpSpPr>
          <p:cNvPr id="167" name="Group 166"/>
          <p:cNvGrpSpPr>
            <a:grpSpLocks noChangeAspect="1"/>
          </p:cNvGrpSpPr>
          <p:nvPr/>
        </p:nvGrpSpPr>
        <p:grpSpPr>
          <a:xfrm>
            <a:off x="546234" y="2460051"/>
            <a:ext cx="6513415" cy="3256550"/>
            <a:chOff x="4446296" y="2012156"/>
            <a:chExt cx="7745704" cy="3636481"/>
          </a:xfrm>
        </p:grpSpPr>
        <p:pic>
          <p:nvPicPr>
            <p:cNvPr id="168" name="Picture 167"/>
            <p:cNvPicPr>
              <a:picLocks noChangeAspect="1"/>
            </p:cNvPicPr>
            <p:nvPr/>
          </p:nvPicPr>
          <p:blipFill>
            <a:blip r:embed="rId3">
              <a:duotone>
                <a:srgbClr val="D2D2D2">
                  <a:shade val="45000"/>
                  <a:satMod val="135000"/>
                </a:srgbClr>
                <a:prstClr val="white"/>
              </a:duotone>
              <a:extLst>
                <a:ext uri="{28A0092B-C50C-407E-A947-70E740481C1C}">
                  <a14:useLocalDpi xmlns:a14="http://schemas.microsoft.com/office/drawing/2010/main" val="0"/>
                </a:ext>
              </a:extLst>
            </a:blip>
            <a:stretch>
              <a:fillRect/>
            </a:stretch>
          </p:blipFill>
          <p:spPr>
            <a:xfrm>
              <a:off x="4446296" y="2012156"/>
              <a:ext cx="7745704" cy="3636481"/>
            </a:xfrm>
            <a:prstGeom prst="rect">
              <a:avLst/>
            </a:prstGeom>
          </p:spPr>
        </p:pic>
        <p:grpSp>
          <p:nvGrpSpPr>
            <p:cNvPr id="169" name="Group 168"/>
            <p:cNvGrpSpPr/>
            <p:nvPr/>
          </p:nvGrpSpPr>
          <p:grpSpPr>
            <a:xfrm>
              <a:off x="5298510" y="3395627"/>
              <a:ext cx="288099" cy="288099"/>
              <a:chOff x="5298510" y="3607496"/>
              <a:chExt cx="288099" cy="288099"/>
            </a:xfrm>
          </p:grpSpPr>
          <p:sp>
            <p:nvSpPr>
              <p:cNvPr id="276" name="Oval 27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77" name="Oval 27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70" name="Group 169"/>
            <p:cNvGrpSpPr/>
            <p:nvPr/>
          </p:nvGrpSpPr>
          <p:grpSpPr>
            <a:xfrm>
              <a:off x="5721246" y="3608048"/>
              <a:ext cx="288099" cy="288099"/>
              <a:chOff x="5298510" y="3607496"/>
              <a:chExt cx="288099" cy="288099"/>
            </a:xfrm>
          </p:grpSpPr>
          <p:sp>
            <p:nvSpPr>
              <p:cNvPr id="274" name="Oval 27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75" name="Oval 27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71" name="Group 170"/>
            <p:cNvGrpSpPr/>
            <p:nvPr/>
          </p:nvGrpSpPr>
          <p:grpSpPr>
            <a:xfrm>
              <a:off x="6107060" y="3107528"/>
              <a:ext cx="288099" cy="288099"/>
              <a:chOff x="5298510" y="3607496"/>
              <a:chExt cx="288099" cy="288099"/>
            </a:xfrm>
          </p:grpSpPr>
          <p:sp>
            <p:nvSpPr>
              <p:cNvPr id="272" name="Oval 27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73" name="Oval 27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72" name="Group 171"/>
            <p:cNvGrpSpPr/>
            <p:nvPr/>
          </p:nvGrpSpPr>
          <p:grpSpPr>
            <a:xfrm>
              <a:off x="6288515" y="3378593"/>
              <a:ext cx="288099" cy="288099"/>
              <a:chOff x="5298510" y="3607496"/>
              <a:chExt cx="288099" cy="288099"/>
            </a:xfrm>
          </p:grpSpPr>
          <p:sp>
            <p:nvSpPr>
              <p:cNvPr id="270" name="Oval 26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71" name="Oval 27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73" name="Group 172"/>
            <p:cNvGrpSpPr/>
            <p:nvPr/>
          </p:nvGrpSpPr>
          <p:grpSpPr>
            <a:xfrm>
              <a:off x="7766078" y="2522238"/>
              <a:ext cx="1169454" cy="1169454"/>
              <a:chOff x="5321459" y="3630988"/>
              <a:chExt cx="236552" cy="236552"/>
            </a:xfrm>
          </p:grpSpPr>
          <p:sp>
            <p:nvSpPr>
              <p:cNvPr id="268" name="Oval 267"/>
              <p:cNvSpPr/>
              <p:nvPr/>
            </p:nvSpPr>
            <p:spPr bwMode="auto">
              <a:xfrm>
                <a:off x="5321459" y="3630988"/>
                <a:ext cx="236552" cy="236552"/>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9" name="Oval 268"/>
              <p:cNvSpPr/>
              <p:nvPr/>
            </p:nvSpPr>
            <p:spPr bwMode="auto">
              <a:xfrm>
                <a:off x="5350057" y="3656762"/>
                <a:ext cx="185004" cy="185004"/>
              </a:xfrm>
              <a:prstGeom prst="ellipse">
                <a:avLst/>
              </a:prstGeom>
              <a:solidFill>
                <a:srgbClr val="00BCF2">
                  <a:alpha val="84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74" name="Group 173"/>
            <p:cNvGrpSpPr/>
            <p:nvPr/>
          </p:nvGrpSpPr>
          <p:grpSpPr>
            <a:xfrm>
              <a:off x="8171245" y="3013582"/>
              <a:ext cx="288099" cy="288099"/>
              <a:chOff x="5298510" y="3607496"/>
              <a:chExt cx="288099" cy="288099"/>
            </a:xfrm>
          </p:grpSpPr>
          <p:sp>
            <p:nvSpPr>
              <p:cNvPr id="266" name="Oval 26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7" name="Oval 26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75" name="Group 174"/>
            <p:cNvGrpSpPr/>
            <p:nvPr/>
          </p:nvGrpSpPr>
          <p:grpSpPr>
            <a:xfrm>
              <a:off x="10753694" y="5019834"/>
              <a:ext cx="288099" cy="288099"/>
              <a:chOff x="5298510" y="3607496"/>
              <a:chExt cx="288099" cy="288099"/>
            </a:xfrm>
          </p:grpSpPr>
          <p:sp>
            <p:nvSpPr>
              <p:cNvPr id="264" name="Oval 26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5" name="Oval 26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76" name="Group 175"/>
            <p:cNvGrpSpPr/>
            <p:nvPr/>
          </p:nvGrpSpPr>
          <p:grpSpPr>
            <a:xfrm>
              <a:off x="10628533" y="4634041"/>
              <a:ext cx="288099" cy="288099"/>
              <a:chOff x="5298510" y="3607496"/>
              <a:chExt cx="288099" cy="288099"/>
            </a:xfrm>
          </p:grpSpPr>
          <p:sp>
            <p:nvSpPr>
              <p:cNvPr id="262" name="Oval 26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3" name="Oval 26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77" name="Group 176"/>
            <p:cNvGrpSpPr/>
            <p:nvPr/>
          </p:nvGrpSpPr>
          <p:grpSpPr>
            <a:xfrm>
              <a:off x="10031509" y="4345942"/>
              <a:ext cx="288099" cy="288099"/>
              <a:chOff x="5298510" y="3607496"/>
              <a:chExt cx="288099" cy="288099"/>
            </a:xfrm>
          </p:grpSpPr>
          <p:sp>
            <p:nvSpPr>
              <p:cNvPr id="260" name="Oval 25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61" name="Oval 26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78" name="Group 177"/>
            <p:cNvGrpSpPr/>
            <p:nvPr/>
          </p:nvGrpSpPr>
          <p:grpSpPr>
            <a:xfrm>
              <a:off x="10501563" y="3607521"/>
              <a:ext cx="288099" cy="288099"/>
              <a:chOff x="5298510" y="3607496"/>
              <a:chExt cx="288099" cy="288099"/>
            </a:xfrm>
          </p:grpSpPr>
          <p:sp>
            <p:nvSpPr>
              <p:cNvPr id="258" name="Oval 257"/>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9" name="Oval 258"/>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79" name="Group 178"/>
            <p:cNvGrpSpPr/>
            <p:nvPr/>
          </p:nvGrpSpPr>
          <p:grpSpPr>
            <a:xfrm>
              <a:off x="10050120" y="3180678"/>
              <a:ext cx="288099" cy="288099"/>
              <a:chOff x="5298510" y="3607496"/>
              <a:chExt cx="288099" cy="288099"/>
            </a:xfrm>
          </p:grpSpPr>
          <p:sp>
            <p:nvSpPr>
              <p:cNvPr id="256" name="Oval 25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7" name="Oval 25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80" name="Group 179"/>
            <p:cNvGrpSpPr/>
            <p:nvPr/>
          </p:nvGrpSpPr>
          <p:grpSpPr>
            <a:xfrm>
              <a:off x="11041793" y="3011937"/>
              <a:ext cx="288099" cy="288099"/>
              <a:chOff x="5298510" y="3607496"/>
              <a:chExt cx="288099" cy="288099"/>
            </a:xfrm>
          </p:grpSpPr>
          <p:sp>
            <p:nvSpPr>
              <p:cNvPr id="254" name="Oval 25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5" name="Oval 25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81" name="Group 180"/>
            <p:cNvGrpSpPr/>
            <p:nvPr/>
          </p:nvGrpSpPr>
          <p:grpSpPr>
            <a:xfrm>
              <a:off x="10571806" y="3039155"/>
              <a:ext cx="288099" cy="288099"/>
              <a:chOff x="5298510" y="3607496"/>
              <a:chExt cx="288099" cy="288099"/>
            </a:xfrm>
          </p:grpSpPr>
          <p:sp>
            <p:nvSpPr>
              <p:cNvPr id="252" name="Oval 25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3" name="Oval 25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82" name="Group 181"/>
            <p:cNvGrpSpPr/>
            <p:nvPr/>
          </p:nvGrpSpPr>
          <p:grpSpPr>
            <a:xfrm>
              <a:off x="10243769" y="2877358"/>
              <a:ext cx="288099" cy="288099"/>
              <a:chOff x="5298510" y="3607496"/>
              <a:chExt cx="288099" cy="288099"/>
            </a:xfrm>
          </p:grpSpPr>
          <p:sp>
            <p:nvSpPr>
              <p:cNvPr id="250" name="Oval 24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51" name="Oval 25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83" name="Group 182"/>
            <p:cNvGrpSpPr/>
            <p:nvPr/>
          </p:nvGrpSpPr>
          <p:grpSpPr>
            <a:xfrm>
              <a:off x="6727969" y="4525893"/>
              <a:ext cx="288099" cy="288099"/>
              <a:chOff x="5298510" y="3607496"/>
              <a:chExt cx="288099" cy="288099"/>
            </a:xfrm>
          </p:grpSpPr>
          <p:sp>
            <p:nvSpPr>
              <p:cNvPr id="248" name="Oval 247"/>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sp>
            <p:nvSpPr>
              <p:cNvPr id="249" name="Oval 248"/>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grpSp>
          <p:nvGrpSpPr>
            <p:cNvPr id="184" name="Group 332"/>
            <p:cNvGrpSpPr/>
            <p:nvPr/>
          </p:nvGrpSpPr>
          <p:grpSpPr>
            <a:xfrm>
              <a:off x="11264518" y="2767620"/>
              <a:ext cx="298768" cy="456738"/>
              <a:chOff x="11312677" y="4385379"/>
              <a:chExt cx="420734" cy="643192"/>
            </a:xfrm>
          </p:grpSpPr>
          <p:sp>
            <p:nvSpPr>
              <p:cNvPr id="237" name="Rectangle 48"/>
              <p:cNvSpPr>
                <a:spLocks noChangeArrowheads="1"/>
              </p:cNvSpPr>
              <p:nvPr/>
            </p:nvSpPr>
            <p:spPr bwMode="auto">
              <a:xfrm>
                <a:off x="11312677" y="4385379"/>
                <a:ext cx="420734" cy="643192"/>
              </a:xfrm>
              <a:prstGeom prst="rect">
                <a:avLst/>
              </a:prstGeom>
              <a:solidFill>
                <a:srgbClr val="9B4F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38"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39"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40"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41"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42"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43" name="Oval 54"/>
              <p:cNvSpPr>
                <a:spLocks noChangeArrowheads="1"/>
              </p:cNvSpPr>
              <p:nvPr/>
            </p:nvSpPr>
            <p:spPr bwMode="auto">
              <a:xfrm>
                <a:off x="11625810" y="4466383"/>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44" name="Oval 55"/>
              <p:cNvSpPr>
                <a:spLocks noChangeArrowheads="1"/>
              </p:cNvSpPr>
              <p:nvPr/>
            </p:nvSpPr>
            <p:spPr bwMode="auto">
              <a:xfrm>
                <a:off x="11625810" y="4571566"/>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45" name="Oval 56"/>
              <p:cNvSpPr>
                <a:spLocks noChangeArrowheads="1"/>
              </p:cNvSpPr>
              <p:nvPr/>
            </p:nvSpPr>
            <p:spPr bwMode="auto">
              <a:xfrm>
                <a:off x="11625810" y="4671914"/>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46" name="Oval 57"/>
              <p:cNvSpPr>
                <a:spLocks noChangeArrowheads="1"/>
              </p:cNvSpPr>
              <p:nvPr/>
            </p:nvSpPr>
            <p:spPr bwMode="auto">
              <a:xfrm>
                <a:off x="11625810" y="4777097"/>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47" name="Oval 58"/>
              <p:cNvSpPr>
                <a:spLocks noChangeArrowheads="1"/>
              </p:cNvSpPr>
              <p:nvPr/>
            </p:nvSpPr>
            <p:spPr bwMode="auto">
              <a:xfrm>
                <a:off x="11625810" y="4881072"/>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grpSp>
        <p:grpSp>
          <p:nvGrpSpPr>
            <p:cNvPr id="185" name="Group 332"/>
            <p:cNvGrpSpPr/>
            <p:nvPr/>
          </p:nvGrpSpPr>
          <p:grpSpPr>
            <a:xfrm>
              <a:off x="10020071" y="3701191"/>
              <a:ext cx="298768" cy="456738"/>
              <a:chOff x="11312677" y="4385379"/>
              <a:chExt cx="420734" cy="643192"/>
            </a:xfrm>
          </p:grpSpPr>
          <p:sp>
            <p:nvSpPr>
              <p:cNvPr id="226" name="Rectangle 48"/>
              <p:cNvSpPr>
                <a:spLocks noChangeArrowheads="1"/>
              </p:cNvSpPr>
              <p:nvPr/>
            </p:nvSpPr>
            <p:spPr bwMode="auto">
              <a:xfrm>
                <a:off x="11312677" y="4385379"/>
                <a:ext cx="420734" cy="643192"/>
              </a:xfrm>
              <a:prstGeom prst="rect">
                <a:avLst/>
              </a:prstGeom>
              <a:solidFill>
                <a:srgbClr val="9B4F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27"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28"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29"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30"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31"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32" name="Oval 54"/>
              <p:cNvSpPr>
                <a:spLocks noChangeArrowheads="1"/>
              </p:cNvSpPr>
              <p:nvPr/>
            </p:nvSpPr>
            <p:spPr bwMode="auto">
              <a:xfrm>
                <a:off x="11625810" y="4466383"/>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33" name="Oval 55"/>
              <p:cNvSpPr>
                <a:spLocks noChangeArrowheads="1"/>
              </p:cNvSpPr>
              <p:nvPr/>
            </p:nvSpPr>
            <p:spPr bwMode="auto">
              <a:xfrm>
                <a:off x="11625810" y="4571566"/>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34" name="Oval 56"/>
              <p:cNvSpPr>
                <a:spLocks noChangeArrowheads="1"/>
              </p:cNvSpPr>
              <p:nvPr/>
            </p:nvSpPr>
            <p:spPr bwMode="auto">
              <a:xfrm>
                <a:off x="11625810" y="4671914"/>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35" name="Oval 57"/>
              <p:cNvSpPr>
                <a:spLocks noChangeArrowheads="1"/>
              </p:cNvSpPr>
              <p:nvPr/>
            </p:nvSpPr>
            <p:spPr bwMode="auto">
              <a:xfrm>
                <a:off x="11625810" y="4777097"/>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36" name="Oval 58"/>
              <p:cNvSpPr>
                <a:spLocks noChangeArrowheads="1"/>
              </p:cNvSpPr>
              <p:nvPr/>
            </p:nvSpPr>
            <p:spPr bwMode="auto">
              <a:xfrm>
                <a:off x="11625810" y="4881072"/>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grpSp>
        <p:grpSp>
          <p:nvGrpSpPr>
            <p:cNvPr id="186" name="Group 332"/>
            <p:cNvGrpSpPr/>
            <p:nvPr/>
          </p:nvGrpSpPr>
          <p:grpSpPr>
            <a:xfrm>
              <a:off x="10642149" y="3327254"/>
              <a:ext cx="298768" cy="456738"/>
              <a:chOff x="11312677" y="4385379"/>
              <a:chExt cx="420734" cy="643192"/>
            </a:xfrm>
          </p:grpSpPr>
          <p:sp>
            <p:nvSpPr>
              <p:cNvPr id="215" name="Rectangle 48"/>
              <p:cNvSpPr>
                <a:spLocks noChangeArrowheads="1"/>
              </p:cNvSpPr>
              <p:nvPr/>
            </p:nvSpPr>
            <p:spPr bwMode="auto">
              <a:xfrm>
                <a:off x="11312677" y="4385379"/>
                <a:ext cx="420734" cy="643192"/>
              </a:xfrm>
              <a:prstGeom prst="rect">
                <a:avLst/>
              </a:prstGeom>
              <a:solidFill>
                <a:srgbClr val="9B4F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16"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17"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18"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19"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20"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21" name="Oval 54"/>
              <p:cNvSpPr>
                <a:spLocks noChangeArrowheads="1"/>
              </p:cNvSpPr>
              <p:nvPr/>
            </p:nvSpPr>
            <p:spPr bwMode="auto">
              <a:xfrm>
                <a:off x="11625810" y="4466383"/>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22" name="Oval 55"/>
              <p:cNvSpPr>
                <a:spLocks noChangeArrowheads="1"/>
              </p:cNvSpPr>
              <p:nvPr/>
            </p:nvSpPr>
            <p:spPr bwMode="auto">
              <a:xfrm>
                <a:off x="11625810" y="4571566"/>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23" name="Oval 56"/>
              <p:cNvSpPr>
                <a:spLocks noChangeArrowheads="1"/>
              </p:cNvSpPr>
              <p:nvPr/>
            </p:nvSpPr>
            <p:spPr bwMode="auto">
              <a:xfrm>
                <a:off x="11625810" y="4671914"/>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24" name="Oval 57"/>
              <p:cNvSpPr>
                <a:spLocks noChangeArrowheads="1"/>
              </p:cNvSpPr>
              <p:nvPr/>
            </p:nvSpPr>
            <p:spPr bwMode="auto">
              <a:xfrm>
                <a:off x="11625810" y="4777097"/>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25" name="Oval 58"/>
              <p:cNvSpPr>
                <a:spLocks noChangeArrowheads="1"/>
              </p:cNvSpPr>
              <p:nvPr/>
            </p:nvSpPr>
            <p:spPr bwMode="auto">
              <a:xfrm>
                <a:off x="11625810" y="4881072"/>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grpSp>
        <p:cxnSp>
          <p:nvCxnSpPr>
            <p:cNvPr id="187" name="Straight Connector 186"/>
            <p:cNvCxnSpPr>
              <a:endCxn id="226" idx="1"/>
            </p:cNvCxnSpPr>
            <p:nvPr/>
          </p:nvCxnSpPr>
          <p:spPr>
            <a:xfrm>
              <a:off x="8333347" y="3165457"/>
              <a:ext cx="1686724" cy="764103"/>
            </a:xfrm>
            <a:prstGeom prst="line">
              <a:avLst/>
            </a:prstGeom>
            <a:noFill/>
            <a:ln w="28575" cap="flat" cmpd="sng" algn="ctr">
              <a:solidFill>
                <a:srgbClr val="DC3C00"/>
              </a:solidFill>
              <a:prstDash val="sysDash"/>
              <a:headEnd type="none"/>
              <a:tailEnd type="none"/>
            </a:ln>
            <a:effectLst/>
          </p:spPr>
        </p:cxnSp>
        <p:cxnSp>
          <p:nvCxnSpPr>
            <p:cNvPr id="188" name="Straight Connector 187"/>
            <p:cNvCxnSpPr>
              <a:endCxn id="208" idx="0"/>
            </p:cNvCxnSpPr>
            <p:nvPr/>
          </p:nvCxnSpPr>
          <p:spPr>
            <a:xfrm>
              <a:off x="8383666" y="3183204"/>
              <a:ext cx="2483946" cy="1934469"/>
            </a:xfrm>
            <a:prstGeom prst="line">
              <a:avLst/>
            </a:prstGeom>
            <a:noFill/>
            <a:ln w="28575" cap="flat" cmpd="sng" algn="ctr">
              <a:solidFill>
                <a:srgbClr val="DC3C00"/>
              </a:solidFill>
              <a:prstDash val="sysDash"/>
              <a:headEnd type="none"/>
              <a:tailEnd type="none"/>
            </a:ln>
            <a:effectLst/>
          </p:spPr>
        </p:cxnSp>
        <p:grpSp>
          <p:nvGrpSpPr>
            <p:cNvPr id="189" name="Group 332"/>
            <p:cNvGrpSpPr/>
            <p:nvPr/>
          </p:nvGrpSpPr>
          <p:grpSpPr>
            <a:xfrm>
              <a:off x="10816731" y="4848953"/>
              <a:ext cx="298768" cy="456738"/>
              <a:chOff x="11312677" y="4385379"/>
              <a:chExt cx="420734" cy="643192"/>
            </a:xfrm>
          </p:grpSpPr>
          <p:sp>
            <p:nvSpPr>
              <p:cNvPr id="204" name="Rectangle 48"/>
              <p:cNvSpPr>
                <a:spLocks noChangeArrowheads="1"/>
              </p:cNvSpPr>
              <p:nvPr/>
            </p:nvSpPr>
            <p:spPr bwMode="auto">
              <a:xfrm>
                <a:off x="11312677" y="4385379"/>
                <a:ext cx="420734" cy="643192"/>
              </a:xfrm>
              <a:prstGeom prst="rect">
                <a:avLst/>
              </a:prstGeom>
              <a:solidFill>
                <a:srgbClr val="9B4F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05"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06"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07"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08"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09"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10" name="Oval 54"/>
              <p:cNvSpPr>
                <a:spLocks noChangeArrowheads="1"/>
              </p:cNvSpPr>
              <p:nvPr/>
            </p:nvSpPr>
            <p:spPr bwMode="auto">
              <a:xfrm>
                <a:off x="11625810" y="4466383"/>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11" name="Oval 55"/>
              <p:cNvSpPr>
                <a:spLocks noChangeArrowheads="1"/>
              </p:cNvSpPr>
              <p:nvPr/>
            </p:nvSpPr>
            <p:spPr bwMode="auto">
              <a:xfrm>
                <a:off x="11625810" y="4571566"/>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12" name="Oval 56"/>
              <p:cNvSpPr>
                <a:spLocks noChangeArrowheads="1"/>
              </p:cNvSpPr>
              <p:nvPr/>
            </p:nvSpPr>
            <p:spPr bwMode="auto">
              <a:xfrm>
                <a:off x="11625810" y="4671914"/>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13" name="Oval 57"/>
              <p:cNvSpPr>
                <a:spLocks noChangeArrowheads="1"/>
              </p:cNvSpPr>
              <p:nvPr/>
            </p:nvSpPr>
            <p:spPr bwMode="auto">
              <a:xfrm>
                <a:off x="11625810" y="4777097"/>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14" name="Oval 58"/>
              <p:cNvSpPr>
                <a:spLocks noChangeArrowheads="1"/>
              </p:cNvSpPr>
              <p:nvPr/>
            </p:nvSpPr>
            <p:spPr bwMode="auto">
              <a:xfrm>
                <a:off x="11625810" y="4881072"/>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grpSp>
        <p:cxnSp>
          <p:nvCxnSpPr>
            <p:cNvPr id="190" name="Straight Connector 189"/>
            <p:cNvCxnSpPr>
              <a:stCxn id="197" idx="8"/>
              <a:endCxn id="215" idx="1"/>
            </p:cNvCxnSpPr>
            <p:nvPr/>
          </p:nvCxnSpPr>
          <p:spPr>
            <a:xfrm>
              <a:off x="8369812" y="3203883"/>
              <a:ext cx="2272337" cy="351740"/>
            </a:xfrm>
            <a:prstGeom prst="line">
              <a:avLst/>
            </a:prstGeom>
            <a:noFill/>
            <a:ln w="28575" cap="flat" cmpd="sng" algn="ctr">
              <a:solidFill>
                <a:srgbClr val="DC3C00"/>
              </a:solidFill>
              <a:prstDash val="sysDash"/>
              <a:headEnd type="none"/>
              <a:tailEnd type="none"/>
            </a:ln>
            <a:effectLst/>
          </p:spPr>
        </p:cxnSp>
        <p:cxnSp>
          <p:nvCxnSpPr>
            <p:cNvPr id="191" name="Straight Connector 190"/>
            <p:cNvCxnSpPr>
              <a:endCxn id="237" idx="1"/>
            </p:cNvCxnSpPr>
            <p:nvPr/>
          </p:nvCxnSpPr>
          <p:spPr>
            <a:xfrm flipV="1">
              <a:off x="8333347" y="2995989"/>
              <a:ext cx="2931171" cy="182465"/>
            </a:xfrm>
            <a:prstGeom prst="line">
              <a:avLst/>
            </a:prstGeom>
            <a:noFill/>
            <a:ln w="28575" cap="flat" cmpd="sng" algn="ctr">
              <a:solidFill>
                <a:srgbClr val="DC3C00"/>
              </a:solidFill>
              <a:prstDash val="sysDash"/>
              <a:headEnd type="none"/>
              <a:tailEnd type="none"/>
            </a:ln>
            <a:effectLst/>
          </p:spPr>
        </p:cxnSp>
        <p:grpSp>
          <p:nvGrpSpPr>
            <p:cNvPr id="192" name="Group 332"/>
            <p:cNvGrpSpPr/>
            <p:nvPr/>
          </p:nvGrpSpPr>
          <p:grpSpPr>
            <a:xfrm>
              <a:off x="8131601" y="2797083"/>
              <a:ext cx="452287" cy="691429"/>
              <a:chOff x="11312677" y="4385379"/>
              <a:chExt cx="420734" cy="643192"/>
            </a:xfrm>
          </p:grpSpPr>
          <p:sp>
            <p:nvSpPr>
              <p:cNvPr id="193" name="Rectangle 48"/>
              <p:cNvSpPr>
                <a:spLocks noChangeArrowheads="1"/>
              </p:cNvSpPr>
              <p:nvPr/>
            </p:nvSpPr>
            <p:spPr bwMode="auto">
              <a:xfrm>
                <a:off x="11312677" y="4385379"/>
                <a:ext cx="420734" cy="643192"/>
              </a:xfrm>
              <a:prstGeom prst="rect">
                <a:avLst/>
              </a:prstGeom>
              <a:solidFill>
                <a:srgbClr val="9B4F96"/>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194" name="Freeform 49"/>
              <p:cNvSpPr>
                <a:spLocks/>
              </p:cNvSpPr>
              <p:nvPr/>
            </p:nvSpPr>
            <p:spPr bwMode="auto">
              <a:xfrm>
                <a:off x="11354993" y="4454293"/>
                <a:ext cx="332477" cy="5803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195" name="Freeform 50"/>
              <p:cNvSpPr>
                <a:spLocks/>
              </p:cNvSpPr>
              <p:nvPr/>
            </p:nvSpPr>
            <p:spPr bwMode="auto">
              <a:xfrm>
                <a:off x="11354993" y="4558267"/>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196" name="Freeform 51"/>
              <p:cNvSpPr>
                <a:spLocks/>
              </p:cNvSpPr>
              <p:nvPr/>
            </p:nvSpPr>
            <p:spPr bwMode="auto">
              <a:xfrm>
                <a:off x="11354993" y="4662242"/>
                <a:ext cx="332477" cy="55614"/>
              </a:xfrm>
              <a:custGeom>
                <a:avLst/>
                <a:gdLst>
                  <a:gd name="T0" fmla="*/ 9 w 102"/>
                  <a:gd name="T1" fmla="*/ 0 h 17"/>
                  <a:gd name="T2" fmla="*/ 0 w 102"/>
                  <a:gd name="T3" fmla="*/ 8 h 17"/>
                  <a:gd name="T4" fmla="*/ 0 w 102"/>
                  <a:gd name="T5" fmla="*/ 9 h 17"/>
                  <a:gd name="T6" fmla="*/ 9 w 102"/>
                  <a:gd name="T7" fmla="*/ 17 h 17"/>
                  <a:gd name="T8" fmla="*/ 94 w 102"/>
                  <a:gd name="T9" fmla="*/ 17 h 17"/>
                  <a:gd name="T10" fmla="*/ 102 w 102"/>
                  <a:gd name="T11" fmla="*/ 9 h 17"/>
                  <a:gd name="T12" fmla="*/ 102 w 102"/>
                  <a:gd name="T13" fmla="*/ 8 h 17"/>
                  <a:gd name="T14" fmla="*/ 94 w 102"/>
                  <a:gd name="T15" fmla="*/ 0 h 17"/>
                  <a:gd name="T16" fmla="*/ 55 w 102"/>
                  <a:gd name="T17" fmla="*/ 0 h 17"/>
                  <a:gd name="T18" fmla="*/ 9 w 102"/>
                  <a:gd name="T19"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7">
                    <a:moveTo>
                      <a:pt x="9" y="0"/>
                    </a:moveTo>
                    <a:cubicBezTo>
                      <a:pt x="9" y="0"/>
                      <a:pt x="0" y="0"/>
                      <a:pt x="0" y="8"/>
                    </a:cubicBezTo>
                    <a:cubicBezTo>
                      <a:pt x="0" y="9"/>
                      <a:pt x="0" y="9"/>
                      <a:pt x="0" y="9"/>
                    </a:cubicBezTo>
                    <a:cubicBezTo>
                      <a:pt x="0" y="9"/>
                      <a:pt x="0" y="17"/>
                      <a:pt x="9" y="17"/>
                    </a:cubicBezTo>
                    <a:cubicBezTo>
                      <a:pt x="94" y="17"/>
                      <a:pt x="94" y="17"/>
                      <a:pt x="94" y="17"/>
                    </a:cubicBezTo>
                    <a:cubicBezTo>
                      <a:pt x="94" y="17"/>
                      <a:pt x="102" y="17"/>
                      <a:pt x="102" y="9"/>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197" name="Freeform 52"/>
              <p:cNvSpPr>
                <a:spLocks/>
              </p:cNvSpPr>
              <p:nvPr/>
            </p:nvSpPr>
            <p:spPr bwMode="auto">
              <a:xfrm>
                <a:off x="11354993" y="4763799"/>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198" name="Freeform 53"/>
              <p:cNvSpPr>
                <a:spLocks/>
              </p:cNvSpPr>
              <p:nvPr/>
            </p:nvSpPr>
            <p:spPr bwMode="auto">
              <a:xfrm>
                <a:off x="11354993" y="4867773"/>
                <a:ext cx="332477" cy="59242"/>
              </a:xfrm>
              <a:custGeom>
                <a:avLst/>
                <a:gdLst>
                  <a:gd name="T0" fmla="*/ 9 w 102"/>
                  <a:gd name="T1" fmla="*/ 0 h 18"/>
                  <a:gd name="T2" fmla="*/ 0 w 102"/>
                  <a:gd name="T3" fmla="*/ 8 h 18"/>
                  <a:gd name="T4" fmla="*/ 0 w 102"/>
                  <a:gd name="T5" fmla="*/ 10 h 18"/>
                  <a:gd name="T6" fmla="*/ 9 w 102"/>
                  <a:gd name="T7" fmla="*/ 18 h 18"/>
                  <a:gd name="T8" fmla="*/ 94 w 102"/>
                  <a:gd name="T9" fmla="*/ 18 h 18"/>
                  <a:gd name="T10" fmla="*/ 102 w 102"/>
                  <a:gd name="T11" fmla="*/ 10 h 18"/>
                  <a:gd name="T12" fmla="*/ 102 w 102"/>
                  <a:gd name="T13" fmla="*/ 8 h 18"/>
                  <a:gd name="T14" fmla="*/ 94 w 102"/>
                  <a:gd name="T15" fmla="*/ 0 h 18"/>
                  <a:gd name="T16" fmla="*/ 55 w 102"/>
                  <a:gd name="T17" fmla="*/ 0 h 18"/>
                  <a:gd name="T18" fmla="*/ 9 w 102"/>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18">
                    <a:moveTo>
                      <a:pt x="9" y="0"/>
                    </a:moveTo>
                    <a:cubicBezTo>
                      <a:pt x="9" y="0"/>
                      <a:pt x="0" y="0"/>
                      <a:pt x="0" y="8"/>
                    </a:cubicBezTo>
                    <a:cubicBezTo>
                      <a:pt x="0" y="10"/>
                      <a:pt x="0" y="10"/>
                      <a:pt x="0" y="10"/>
                    </a:cubicBezTo>
                    <a:cubicBezTo>
                      <a:pt x="0" y="10"/>
                      <a:pt x="0" y="18"/>
                      <a:pt x="9" y="18"/>
                    </a:cubicBezTo>
                    <a:cubicBezTo>
                      <a:pt x="94" y="18"/>
                      <a:pt x="94" y="18"/>
                      <a:pt x="94" y="18"/>
                    </a:cubicBezTo>
                    <a:cubicBezTo>
                      <a:pt x="94" y="18"/>
                      <a:pt x="102" y="18"/>
                      <a:pt x="102" y="10"/>
                    </a:cubicBezTo>
                    <a:cubicBezTo>
                      <a:pt x="102" y="8"/>
                      <a:pt x="102" y="8"/>
                      <a:pt x="102" y="8"/>
                    </a:cubicBezTo>
                    <a:cubicBezTo>
                      <a:pt x="102" y="8"/>
                      <a:pt x="102" y="0"/>
                      <a:pt x="94" y="0"/>
                    </a:cubicBezTo>
                    <a:cubicBezTo>
                      <a:pt x="55" y="0"/>
                      <a:pt x="55" y="0"/>
                      <a:pt x="55" y="0"/>
                    </a:cubicBezTo>
                    <a:lnTo>
                      <a:pt x="9" y="0"/>
                    </a:lnTo>
                    <a:close/>
                  </a:path>
                </a:pathLst>
              </a:custGeom>
              <a:solidFill>
                <a:srgbClr val="68217A"/>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199" name="Oval 54"/>
              <p:cNvSpPr>
                <a:spLocks noChangeArrowheads="1"/>
              </p:cNvSpPr>
              <p:nvPr/>
            </p:nvSpPr>
            <p:spPr bwMode="auto">
              <a:xfrm>
                <a:off x="11625810" y="4466383"/>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00" name="Oval 55"/>
              <p:cNvSpPr>
                <a:spLocks noChangeArrowheads="1"/>
              </p:cNvSpPr>
              <p:nvPr/>
            </p:nvSpPr>
            <p:spPr bwMode="auto">
              <a:xfrm>
                <a:off x="11625810" y="4571566"/>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01" name="Oval 56"/>
              <p:cNvSpPr>
                <a:spLocks noChangeArrowheads="1"/>
              </p:cNvSpPr>
              <p:nvPr/>
            </p:nvSpPr>
            <p:spPr bwMode="auto">
              <a:xfrm>
                <a:off x="11625810" y="4671914"/>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02" name="Oval 57"/>
              <p:cNvSpPr>
                <a:spLocks noChangeArrowheads="1"/>
              </p:cNvSpPr>
              <p:nvPr/>
            </p:nvSpPr>
            <p:spPr bwMode="auto">
              <a:xfrm>
                <a:off x="11625810" y="4777097"/>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sp>
            <p:nvSpPr>
              <p:cNvPr id="203" name="Oval 58"/>
              <p:cNvSpPr>
                <a:spLocks noChangeArrowheads="1"/>
              </p:cNvSpPr>
              <p:nvPr/>
            </p:nvSpPr>
            <p:spPr bwMode="auto">
              <a:xfrm>
                <a:off x="11625810" y="4881072"/>
                <a:ext cx="32643" cy="32644"/>
              </a:xfrm>
              <a:prstGeom prst="ellipse">
                <a:avLst/>
              </a:pr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367">
                  <a:defRPr/>
                </a:pPr>
                <a:endParaRPr lang="en-US" kern="0" dirty="0">
                  <a:solidFill>
                    <a:srgbClr val="505050"/>
                  </a:solidFill>
                  <a:latin typeface="Segoe UI Semilight"/>
                </a:endParaRPr>
              </a:p>
            </p:txBody>
          </p:sp>
        </p:grpSp>
      </p:grpSp>
      <p:sp>
        <p:nvSpPr>
          <p:cNvPr id="118" name="Rectangle 117">
            <a:extLst>
              <a:ext uri="{FF2B5EF4-FFF2-40B4-BE49-F238E27FC236}">
                <a16:creationId xmlns:a16="http://schemas.microsoft.com/office/drawing/2014/main" id="{A63E2071-448D-44E0-99BC-F83FB1170FE0}"/>
              </a:ext>
            </a:extLst>
          </p:cNvPr>
          <p:cNvSpPr/>
          <p:nvPr/>
        </p:nvSpPr>
        <p:spPr bwMode="auto">
          <a:xfrm>
            <a:off x="11026336" y="488"/>
            <a:ext cx="1165664" cy="664537"/>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b="1" kern="0" dirty="0">
                <a:gradFill>
                  <a:gsLst>
                    <a:gs pos="0">
                      <a:srgbClr val="FFFFFF"/>
                    </a:gs>
                    <a:gs pos="100000">
                      <a:srgbClr val="FFFFFF"/>
                    </a:gs>
                  </a:gsLst>
                  <a:lin ang="5400000" scaled="0"/>
                </a:gradFill>
                <a:latin typeface="Segoe UI"/>
                <a:ea typeface="Segoe UI" pitchFamily="34" charset="0"/>
                <a:cs typeface="Segoe UI" pitchFamily="34" charset="0"/>
              </a:rPr>
              <a:t>GA</a:t>
            </a:r>
          </a:p>
        </p:txBody>
      </p:sp>
    </p:spTree>
    <p:extLst>
      <p:ext uri="{BB962C8B-B14F-4D97-AF65-F5344CB8AC3E}">
        <p14:creationId xmlns:p14="http://schemas.microsoft.com/office/powerpoint/2010/main" val="1793314320"/>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42750" y="628085"/>
            <a:ext cx="11280012" cy="892425"/>
          </a:xfrm>
        </p:spPr>
        <p:txBody>
          <a:bodyPr>
            <a:noAutofit/>
          </a:bodyPr>
          <a:lstStyle/>
          <a:p>
            <a:r>
              <a:rPr lang="en-US" sz="2353" kern="0" spc="100" dirty="0">
                <a:ln>
                  <a:noFill/>
                </a:ln>
                <a:solidFill>
                  <a:schemeClr val="tx2"/>
                </a:solidFill>
                <a:latin typeface="Segoe UI Semibold" charset="0"/>
                <a:cs typeface="Segoe UI Semibold" charset="0"/>
              </a:rPr>
              <a:t>Keep data up-to-date across all SQL databases Distributed Applications</a:t>
            </a:r>
          </a:p>
        </p:txBody>
      </p:sp>
      <p:sp>
        <p:nvSpPr>
          <p:cNvPr id="6" name="TextBox 5"/>
          <p:cNvSpPr txBox="1"/>
          <p:nvPr/>
        </p:nvSpPr>
        <p:spPr>
          <a:xfrm>
            <a:off x="7440638" y="1710853"/>
            <a:ext cx="4556827" cy="4780932"/>
          </a:xfrm>
          <a:prstGeom prst="rect">
            <a:avLst/>
          </a:prstGeom>
        </p:spPr>
        <p:txBody>
          <a:bodyPr vert="horz" lIns="91427" tIns="45713" rIns="91427" bIns="45713" rtlCol="0">
            <a:noAutofit/>
          </a:bodyPr>
          <a:lstStyle>
            <a:lvl1pPr marL="285750" indent="-285750">
              <a:lnSpc>
                <a:spcPct val="100000"/>
              </a:lnSpc>
              <a:spcBef>
                <a:spcPts val="1000"/>
              </a:spcBef>
              <a:buFont typeface="Arial" panose="020B0604020202020204" pitchFamily="34" charset="0"/>
              <a:buChar char="•"/>
              <a:defRPr sz="1600">
                <a:solidFill>
                  <a:srgbClr val="51585B"/>
                </a:solidFill>
              </a:defRPr>
            </a:lvl1pPr>
            <a:lvl2pPr indent="0">
              <a:lnSpc>
                <a:spcPct val="100000"/>
              </a:lnSpc>
              <a:spcBef>
                <a:spcPts val="500"/>
              </a:spcBef>
              <a:buFont typeface="Arial" panose="020B0604020202020204" pitchFamily="34" charset="0"/>
              <a:buNone/>
              <a:defRPr sz="1200">
                <a:solidFill>
                  <a:srgbClr val="51585B"/>
                </a:solidFill>
              </a:defRPr>
            </a:lvl2pPr>
            <a:lvl3pPr indent="0">
              <a:lnSpc>
                <a:spcPct val="100000"/>
              </a:lnSpc>
              <a:spcBef>
                <a:spcPts val="500"/>
              </a:spcBef>
              <a:buFont typeface="Arial" panose="020B0604020202020204" pitchFamily="34" charset="0"/>
              <a:buNone/>
              <a:defRPr sz="1100">
                <a:solidFill>
                  <a:srgbClr val="51585B"/>
                </a:solidFill>
              </a:defRPr>
            </a:lvl3pPr>
            <a:lvl4pPr indent="0">
              <a:lnSpc>
                <a:spcPct val="100000"/>
              </a:lnSpc>
              <a:spcBef>
                <a:spcPts val="500"/>
              </a:spcBef>
              <a:buFont typeface="Arial" panose="020B0604020202020204" pitchFamily="34" charset="0"/>
              <a:buNone/>
              <a:defRPr sz="1050">
                <a:solidFill>
                  <a:srgbClr val="51585B"/>
                </a:solidFill>
              </a:defRPr>
            </a:lvl4pPr>
            <a:lvl5pPr indent="0">
              <a:lnSpc>
                <a:spcPct val="100000"/>
              </a:lnSpc>
              <a:spcBef>
                <a:spcPts val="500"/>
              </a:spcBef>
              <a:buFont typeface="Arial" panose="020B0604020202020204" pitchFamily="34" charset="0"/>
              <a:buNone/>
              <a:defRPr sz="1050">
                <a:solidFill>
                  <a:srgbClr val="51585B"/>
                </a:solidFill>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280121" indent="-280121" defTabSz="914246">
              <a:spcBef>
                <a:spcPts val="588"/>
              </a:spcBef>
              <a:spcAft>
                <a:spcPts val="588"/>
              </a:spcAft>
              <a:defRPr/>
            </a:pPr>
            <a:r>
              <a:rPr lang="en-US" sz="2353" kern="0" spc="100" dirty="0">
                <a:solidFill>
                  <a:srgbClr val="0078D7"/>
                </a:solidFill>
                <a:latin typeface="Segoe UI Semibold" charset="0"/>
                <a:cs typeface="Segoe UI Semibold" charset="0"/>
              </a:rPr>
              <a:t>All SQL databases </a:t>
            </a:r>
            <a:r>
              <a:rPr lang="en-US" sz="1765" kern="0" dirty="0">
                <a:solidFill>
                  <a:srgbClr val="0078D7"/>
                </a:solidFill>
                <a:latin typeface="Segoe UI Semilight" panose="020B0402040204020203" pitchFamily="34" charset="0"/>
                <a:cs typeface="Segoe UI Semilight" panose="020B0402040204020203" pitchFamily="34" charset="0"/>
              </a:rPr>
              <a:t>supported (SQL Server, SQL IaaS &amp; Azure SQL Database)</a:t>
            </a:r>
          </a:p>
          <a:p>
            <a:pPr marL="280121" indent="-280121" defTabSz="914246">
              <a:spcBef>
                <a:spcPts val="588"/>
              </a:spcBef>
              <a:spcAft>
                <a:spcPts val="588"/>
              </a:spcAft>
              <a:defRPr/>
            </a:pPr>
            <a:r>
              <a:rPr lang="en-US" sz="2353" kern="0" spc="100" dirty="0">
                <a:solidFill>
                  <a:srgbClr val="0078D7"/>
                </a:solidFill>
                <a:latin typeface="Segoe UI Semibold" charset="0"/>
                <a:cs typeface="Segoe UI Semibold" charset="0"/>
              </a:rPr>
              <a:t>Zero code </a:t>
            </a:r>
            <a:r>
              <a:rPr lang="en-US" sz="1765" kern="0" dirty="0">
                <a:solidFill>
                  <a:srgbClr val="0078D7"/>
                </a:solidFill>
                <a:latin typeface="Segoe UI Semilight" panose="020B0402040204020203" pitchFamily="34" charset="0"/>
                <a:cs typeface="Segoe UI Semilight" panose="020B0402040204020203" pitchFamily="34" charset="0"/>
              </a:rPr>
              <a:t>required to enable data synchronization among SQL databases</a:t>
            </a:r>
          </a:p>
          <a:p>
            <a:pPr marL="280121" indent="-280121" defTabSz="914246">
              <a:spcBef>
                <a:spcPts val="588"/>
              </a:spcBef>
              <a:spcAft>
                <a:spcPts val="588"/>
              </a:spcAft>
              <a:defRPr/>
            </a:pPr>
            <a:r>
              <a:rPr lang="en-US" sz="2353" kern="0" spc="100" dirty="0">
                <a:solidFill>
                  <a:srgbClr val="0078D7"/>
                </a:solidFill>
                <a:latin typeface="Segoe UI Semibold" charset="0"/>
                <a:cs typeface="Segoe UI Semibold" charset="0"/>
              </a:rPr>
              <a:t>H</a:t>
            </a:r>
            <a:r>
              <a:rPr lang="en-US" sz="2353" kern="0" spc="100" dirty="0" err="1">
                <a:solidFill>
                  <a:srgbClr val="0078D7"/>
                </a:solidFill>
                <a:latin typeface="Segoe UI Semibold" charset="0"/>
                <a:cs typeface="Segoe UI Semibold" charset="0"/>
              </a:rPr>
              <a:t>ub</a:t>
            </a:r>
            <a:r>
              <a:rPr lang="en-US" sz="2353" kern="0" spc="100" dirty="0">
                <a:solidFill>
                  <a:srgbClr val="0078D7"/>
                </a:solidFill>
                <a:latin typeface="Segoe UI Semibold" charset="0"/>
                <a:cs typeface="Segoe UI Semibold" charset="0"/>
              </a:rPr>
              <a:t>-and-Spoke</a:t>
            </a:r>
            <a:r>
              <a:rPr lang="en-US" sz="1765" kern="0" dirty="0">
                <a:solidFill>
                  <a:srgbClr val="505050">
                    <a:lumMod val="50000"/>
                  </a:srgbClr>
                </a:solidFill>
                <a:latin typeface="Consolas" panose="020B0609020204030204" pitchFamily="49" charset="0"/>
              </a:rPr>
              <a:t> </a:t>
            </a:r>
            <a:r>
              <a:rPr lang="en-US" sz="1765" kern="0" dirty="0">
                <a:solidFill>
                  <a:srgbClr val="0078D7"/>
                </a:solidFill>
                <a:latin typeface="Segoe UI Semilight" panose="020B0402040204020203" pitchFamily="34" charset="0"/>
                <a:cs typeface="Segoe UI Semilight" panose="020B0402040204020203" pitchFamily="34" charset="0"/>
              </a:rPr>
              <a:t>Synchronization technology</a:t>
            </a:r>
          </a:p>
          <a:p>
            <a:pPr marL="280121" indent="-280121" defTabSz="914246">
              <a:spcBef>
                <a:spcPts val="588"/>
              </a:spcBef>
              <a:spcAft>
                <a:spcPts val="588"/>
              </a:spcAft>
              <a:defRPr/>
            </a:pPr>
            <a:r>
              <a:rPr lang="en-US" sz="1765" kern="0" dirty="0">
                <a:solidFill>
                  <a:srgbClr val="0078D7"/>
                </a:solidFill>
                <a:latin typeface="Segoe UI Semilight" panose="020B0402040204020203" pitchFamily="34" charset="0"/>
                <a:cs typeface="Segoe UI Semilight" panose="020B0402040204020203" pitchFamily="34" charset="0"/>
              </a:rPr>
              <a:t>Both</a:t>
            </a:r>
            <a:r>
              <a:rPr lang="en-US" sz="1765" kern="0" dirty="0">
                <a:solidFill>
                  <a:srgbClr val="505050">
                    <a:lumMod val="50000"/>
                  </a:srgbClr>
                </a:solidFill>
                <a:latin typeface="Consolas" panose="020B0609020204030204" pitchFamily="49" charset="0"/>
              </a:rPr>
              <a:t> </a:t>
            </a:r>
            <a:r>
              <a:rPr lang="en-US" sz="2353" kern="0" spc="100" dirty="0">
                <a:solidFill>
                  <a:srgbClr val="0078D7"/>
                </a:solidFill>
                <a:latin typeface="Segoe UI Semibold" charset="0"/>
                <a:cs typeface="Segoe UI Semibold" charset="0"/>
              </a:rPr>
              <a:t>One-way </a:t>
            </a:r>
            <a:r>
              <a:rPr lang="en-US" sz="1765" kern="0" dirty="0">
                <a:solidFill>
                  <a:srgbClr val="0078D7"/>
                </a:solidFill>
                <a:latin typeface="Segoe UI Semilight" panose="020B0402040204020203" pitchFamily="34" charset="0"/>
                <a:cs typeface="Segoe UI Semilight" panose="020B0402040204020203" pitchFamily="34" charset="0"/>
              </a:rPr>
              <a:t>or</a:t>
            </a:r>
            <a:r>
              <a:rPr lang="en-US" sz="1765" kern="0" dirty="0">
                <a:solidFill>
                  <a:srgbClr val="505050">
                    <a:lumMod val="50000"/>
                  </a:srgbClr>
                </a:solidFill>
                <a:latin typeface="Consolas" panose="020B0609020204030204" pitchFamily="49" charset="0"/>
              </a:rPr>
              <a:t> </a:t>
            </a:r>
            <a:r>
              <a:rPr lang="en-US" sz="2353" kern="0" spc="100" dirty="0">
                <a:solidFill>
                  <a:srgbClr val="0078D7"/>
                </a:solidFill>
                <a:latin typeface="Segoe UI Semibold" charset="0"/>
                <a:cs typeface="Segoe UI Semibold" charset="0"/>
              </a:rPr>
              <a:t>Bi-directional</a:t>
            </a:r>
            <a:r>
              <a:rPr lang="en-US" sz="1765" kern="0" dirty="0">
                <a:solidFill>
                  <a:srgbClr val="505050">
                    <a:lumMod val="50000"/>
                  </a:srgbClr>
                </a:solidFill>
                <a:latin typeface="Consolas" panose="020B0609020204030204" pitchFamily="49" charset="0"/>
              </a:rPr>
              <a:t> </a:t>
            </a:r>
            <a:r>
              <a:rPr lang="en-US" sz="1765" kern="0" dirty="0">
                <a:solidFill>
                  <a:srgbClr val="0078D7"/>
                </a:solidFill>
                <a:latin typeface="Segoe UI Semilight" panose="020B0402040204020203" pitchFamily="34" charset="0"/>
                <a:cs typeface="Segoe UI Semilight" panose="020B0402040204020203" pitchFamily="34" charset="0"/>
              </a:rPr>
              <a:t>synchronization</a:t>
            </a:r>
          </a:p>
          <a:p>
            <a:pPr marL="280121" indent="-280121" defTabSz="914246">
              <a:spcBef>
                <a:spcPts val="588"/>
              </a:spcBef>
              <a:spcAft>
                <a:spcPts val="588"/>
              </a:spcAft>
              <a:defRPr/>
            </a:pPr>
            <a:r>
              <a:rPr lang="en-US" sz="2353" kern="0" spc="100" dirty="0">
                <a:solidFill>
                  <a:srgbClr val="0078D7"/>
                </a:solidFill>
                <a:latin typeface="Segoe UI Semibold" charset="0"/>
                <a:cs typeface="Segoe UI Semibold" charset="0"/>
              </a:rPr>
              <a:t>Table-level</a:t>
            </a:r>
            <a:r>
              <a:rPr lang="en-US" sz="1765" kern="0" dirty="0">
                <a:solidFill>
                  <a:srgbClr val="505050">
                    <a:lumMod val="50000"/>
                  </a:srgbClr>
                </a:solidFill>
                <a:latin typeface="Consolas" panose="020B0609020204030204" pitchFamily="49" charset="0"/>
              </a:rPr>
              <a:t> </a:t>
            </a:r>
            <a:r>
              <a:rPr lang="en-US" sz="1765" kern="0" dirty="0">
                <a:solidFill>
                  <a:srgbClr val="0078D7"/>
                </a:solidFill>
                <a:latin typeface="Segoe UI Semilight" panose="020B0402040204020203" pitchFamily="34" charset="0"/>
                <a:cs typeface="Segoe UI Semilight" panose="020B0402040204020203" pitchFamily="34" charset="0"/>
              </a:rPr>
              <a:t>synchronization with</a:t>
            </a:r>
            <a:r>
              <a:rPr lang="en-US" sz="2353" kern="0" spc="100" dirty="0">
                <a:solidFill>
                  <a:srgbClr val="0078D7"/>
                </a:solidFill>
                <a:latin typeface="Segoe UI Semibold" charset="0"/>
                <a:cs typeface="Segoe UI Semibold" charset="0"/>
              </a:rPr>
              <a:t> Column Filter</a:t>
            </a:r>
          </a:p>
          <a:p>
            <a:pPr marL="280121" indent="-280121" defTabSz="914246">
              <a:spcBef>
                <a:spcPts val="588"/>
              </a:spcBef>
              <a:spcAft>
                <a:spcPts val="588"/>
              </a:spcAft>
              <a:defRPr/>
            </a:pPr>
            <a:r>
              <a:rPr lang="en-US" sz="2353" kern="0" spc="100" dirty="0">
                <a:solidFill>
                  <a:srgbClr val="0078D7"/>
                </a:solidFill>
                <a:latin typeface="Segoe UI Semibold" charset="0"/>
                <a:cs typeface="Segoe UI Semibold" charset="0"/>
              </a:rPr>
              <a:t>Minute-</a:t>
            </a:r>
            <a:r>
              <a:rPr lang="en-US" sz="1765" kern="0" dirty="0">
                <a:solidFill>
                  <a:srgbClr val="0078D7"/>
                </a:solidFill>
                <a:latin typeface="Segoe UI Semilight" panose="020B0402040204020203" pitchFamily="34" charset="0"/>
                <a:cs typeface="Segoe UI Semilight" panose="020B0402040204020203" pitchFamily="34" charset="0"/>
              </a:rPr>
              <a:t>level latency</a:t>
            </a:r>
          </a:p>
          <a:p>
            <a:pPr marL="285703" indent="-285703" defTabSz="914246">
              <a:defRPr/>
            </a:pPr>
            <a:endParaRPr lang="en-US" sz="1372" kern="0" dirty="0">
              <a:solidFill>
                <a:srgbClr val="505050">
                  <a:lumMod val="50000"/>
                </a:srgbClr>
              </a:solidFill>
              <a:latin typeface="Consolas" panose="020B0609020204030204" pitchFamily="49" charset="0"/>
            </a:endParaRPr>
          </a:p>
          <a:p>
            <a:pPr marL="285703" indent="-285703" defTabSz="914246">
              <a:defRPr/>
            </a:pPr>
            <a:endParaRPr lang="en-US" sz="1176" kern="0" dirty="0">
              <a:solidFill>
                <a:srgbClr val="505050">
                  <a:lumMod val="50000"/>
                </a:srgbClr>
              </a:solidFill>
              <a:latin typeface="Consolas" panose="020B0609020204030204" pitchFamily="49" charset="0"/>
            </a:endParaRPr>
          </a:p>
          <a:p>
            <a:pPr marL="285703" indent="-285703" defTabSz="914246">
              <a:defRPr/>
            </a:pPr>
            <a:endParaRPr lang="en-US" sz="1176" kern="0" dirty="0">
              <a:solidFill>
                <a:srgbClr val="505050">
                  <a:lumMod val="50000"/>
                </a:srgbClr>
              </a:solidFill>
              <a:latin typeface="Consolas" panose="020B0609020204030204" pitchFamily="49" charset="0"/>
            </a:endParaRPr>
          </a:p>
          <a:p>
            <a:pPr marL="285703" indent="-285703" defTabSz="914246">
              <a:defRPr/>
            </a:pPr>
            <a:endParaRPr lang="en-US" sz="1176" kern="0" dirty="0">
              <a:solidFill>
                <a:srgbClr val="505050">
                  <a:lumMod val="50000"/>
                </a:srgbClr>
              </a:solidFill>
              <a:latin typeface="Consolas" panose="020B0609020204030204" pitchFamily="49" charset="0"/>
            </a:endParaRPr>
          </a:p>
          <a:p>
            <a:pPr marL="285703" indent="-285703" defTabSz="914246">
              <a:defRPr/>
            </a:pPr>
            <a:endParaRPr lang="en-US" sz="1176" kern="0" dirty="0">
              <a:solidFill>
                <a:srgbClr val="505050">
                  <a:lumMod val="50000"/>
                </a:srgbClr>
              </a:solidFill>
              <a:latin typeface="Consolas" panose="020B0609020204030204" pitchFamily="49" charset="0"/>
            </a:endParaRPr>
          </a:p>
          <a:p>
            <a:pPr marL="285703" indent="-285703" defTabSz="914246">
              <a:defRPr/>
            </a:pPr>
            <a:endParaRPr lang="en-US" sz="1176" kern="0" dirty="0">
              <a:solidFill>
                <a:srgbClr val="505050">
                  <a:lumMod val="50000"/>
                </a:srgbClr>
              </a:solidFill>
              <a:latin typeface="Consolas" panose="020B0609020204030204" pitchFamily="49"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153" y="1710853"/>
            <a:ext cx="5855473" cy="4780932"/>
          </a:xfrm>
          <a:prstGeom prst="rect">
            <a:avLst/>
          </a:prstGeom>
        </p:spPr>
      </p:pic>
      <p:sp>
        <p:nvSpPr>
          <p:cNvPr id="12" name="Rectangle 11"/>
          <p:cNvSpPr/>
          <p:nvPr/>
        </p:nvSpPr>
        <p:spPr>
          <a:xfrm>
            <a:off x="661043" y="69650"/>
            <a:ext cx="6662075" cy="575081"/>
          </a:xfrm>
          <a:prstGeom prst="rect">
            <a:avLst/>
          </a:prstGeom>
          <a:noFill/>
        </p:spPr>
        <p:txBody>
          <a:bodyPr wrap="none" lIns="91427" tIns="45713" rIns="91427" bIns="45713">
            <a:spAutoFit/>
          </a:bodyPr>
          <a:lstStyle/>
          <a:p>
            <a:pPr algn="ctr" defTabSz="914246">
              <a:defRPr/>
            </a:pPr>
            <a:r>
              <a:rPr lang="en-US" sz="3137" cap="all" spc="500" dirty="0">
                <a:ln w="3175">
                  <a:noFill/>
                </a:ln>
                <a:solidFill>
                  <a:srgbClr val="0078D7"/>
                </a:solidFill>
                <a:latin typeface="Segoe UI Semilight" charset="0"/>
                <a:cs typeface="Segoe UI Semilight" charset="0"/>
              </a:rPr>
              <a:t>SQL Azure Data Sync (v2)</a:t>
            </a:r>
          </a:p>
        </p:txBody>
      </p:sp>
      <p:sp>
        <p:nvSpPr>
          <p:cNvPr id="7" name="Rectangle 6">
            <a:extLst>
              <a:ext uri="{FF2B5EF4-FFF2-40B4-BE49-F238E27FC236}">
                <a16:creationId xmlns:a16="http://schemas.microsoft.com/office/drawing/2014/main" id="{C6636F37-101F-4D61-964B-0F5471859ADF}"/>
              </a:ext>
            </a:extLst>
          </p:cNvPr>
          <p:cNvSpPr/>
          <p:nvPr/>
        </p:nvSpPr>
        <p:spPr bwMode="auto">
          <a:xfrm>
            <a:off x="10371926" y="487"/>
            <a:ext cx="1820075" cy="713408"/>
          </a:xfrm>
          <a:prstGeom prst="rect">
            <a:avLst/>
          </a:prstGeom>
          <a:solidFill>
            <a:srgbClr val="0078D7"/>
          </a:solidFill>
          <a:ln w="9525" cap="flat" cmpd="sng" algn="ctr">
            <a:noFill/>
            <a:prstDash val="solid"/>
            <a:headEnd type="none" w="med" len="med"/>
            <a:tailEnd type="none" w="med" len="med"/>
          </a:ln>
          <a:effectLst/>
        </p:spPr>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defTabSz="932293" fontAlgn="base">
              <a:lnSpc>
                <a:spcPct val="90000"/>
              </a:lnSpc>
              <a:spcBef>
                <a:spcPct val="0"/>
              </a:spcBef>
              <a:spcAft>
                <a:spcPct val="0"/>
              </a:spcAft>
              <a:defRPr/>
            </a:pPr>
            <a:r>
              <a:rPr lang="en-US" b="1" kern="0" dirty="0">
                <a:gradFill>
                  <a:gsLst>
                    <a:gs pos="0">
                      <a:srgbClr val="FFFFFF"/>
                    </a:gs>
                    <a:gs pos="100000">
                      <a:srgbClr val="FFFFFF"/>
                    </a:gs>
                  </a:gsLst>
                  <a:lin ang="5400000" scaled="0"/>
                </a:gradFill>
                <a:latin typeface="Segoe UI"/>
                <a:ea typeface="Segoe UI" pitchFamily="34" charset="0"/>
                <a:cs typeface="Segoe UI" pitchFamily="34" charset="0"/>
              </a:rPr>
              <a:t>Public Preview</a:t>
            </a:r>
          </a:p>
        </p:txBody>
      </p:sp>
    </p:spTree>
    <p:extLst>
      <p:ext uri="{BB962C8B-B14F-4D97-AF65-F5344CB8AC3E}">
        <p14:creationId xmlns:p14="http://schemas.microsoft.com/office/powerpoint/2010/main" val="4061031016"/>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00D37-841E-4CBA-8A2D-1F8914FAC4E9}"/>
              </a:ext>
            </a:extLst>
          </p:cNvPr>
          <p:cNvSpPr>
            <a:spLocks noGrp="1"/>
          </p:cNvSpPr>
          <p:nvPr>
            <p:ph type="title"/>
          </p:nvPr>
        </p:nvSpPr>
        <p:spPr/>
        <p:txBody>
          <a:bodyPr/>
          <a:lstStyle/>
          <a:p>
            <a:pPr defTabSz="914225">
              <a:lnSpc>
                <a:spcPct val="100000"/>
              </a:lnSpc>
              <a:spcBef>
                <a:spcPts val="0"/>
              </a:spcBef>
              <a:defRPr/>
            </a:pPr>
            <a:r>
              <a:rPr lang="en-US" dirty="0"/>
              <a:t>Seamless cloud integration </a:t>
            </a:r>
            <a:br>
              <a:rPr lang="en-US" dirty="0"/>
            </a:br>
            <a:r>
              <a:rPr lang="en-US" sz="2000" b="1" kern="0" cap="none" spc="100" dirty="0">
                <a:ln>
                  <a:noFill/>
                </a:ln>
                <a:solidFill>
                  <a:srgbClr val="FFFFFF"/>
                </a:solidFill>
                <a:latin typeface="Segoe UI Semibold" charset="0"/>
                <a:ea typeface="Segoe UI Semibold" charset="0"/>
                <a:cs typeface="Segoe UI Semibold" charset="0"/>
              </a:rPr>
              <a:t>Easy lift-and-shift, integrate and distribute</a:t>
            </a:r>
            <a:br>
              <a:rPr lang="en-US" dirty="0"/>
            </a:br>
            <a:endParaRPr lang="en-US" dirty="0"/>
          </a:p>
        </p:txBody>
      </p:sp>
      <p:sp>
        <p:nvSpPr>
          <p:cNvPr id="3" name="Content Placeholder 2">
            <a:extLst>
              <a:ext uri="{FF2B5EF4-FFF2-40B4-BE49-F238E27FC236}">
                <a16:creationId xmlns:a16="http://schemas.microsoft.com/office/drawing/2014/main" id="{149CB621-A187-44A9-92CE-37CD106FF4D8}"/>
              </a:ext>
            </a:extLst>
          </p:cNvPr>
          <p:cNvSpPr>
            <a:spLocks noGrp="1"/>
          </p:cNvSpPr>
          <p:nvPr>
            <p:ph idx="10"/>
          </p:nvPr>
        </p:nvSpPr>
        <p:spPr>
          <a:xfrm>
            <a:off x="269919" y="2267677"/>
            <a:ext cx="4770168" cy="4467890"/>
          </a:xfrm>
        </p:spPr>
        <p:txBody>
          <a:bodyPr/>
          <a:lstStyle/>
          <a:p>
            <a:pPr lvl="0"/>
            <a:r>
              <a:rPr lang="en-US" sz="1600" dirty="0">
                <a:latin typeface="Segoe UI Semibold" panose="020B0702040204020203" pitchFamily="34" charset="0"/>
                <a:cs typeface="Segoe UI Semibold" panose="020B0702040204020203" pitchFamily="34" charset="0"/>
              </a:rPr>
              <a:t>Azure SQL Database Managed Instance</a:t>
            </a:r>
            <a:br>
              <a:rPr lang="en-US" sz="1600" dirty="0">
                <a:latin typeface="Segoe UI Semibold" panose="020B0702040204020203" pitchFamily="34" charset="0"/>
                <a:cs typeface="Segoe UI Semibold" panose="020B0702040204020203" pitchFamily="34" charset="0"/>
              </a:rPr>
            </a:br>
            <a:r>
              <a:rPr lang="en-US" dirty="0"/>
              <a:t>facilitates lift and shift migration from on-premises SQL Server to cloud</a:t>
            </a:r>
          </a:p>
          <a:p>
            <a:pPr lvl="0"/>
            <a:r>
              <a:rPr lang="en-US" sz="1600" dirty="0">
                <a:latin typeface="Segoe UI Semibold" panose="020B0702040204020203" pitchFamily="34" charset="0"/>
                <a:cs typeface="Segoe UI Semibold" panose="020B0702040204020203" pitchFamily="34" charset="0"/>
              </a:rPr>
              <a:t>Azure Hybrid Benefit for SQL Server </a:t>
            </a:r>
            <a:br>
              <a:rPr lang="en-US" dirty="0"/>
            </a:br>
            <a:r>
              <a:rPr lang="en-US" dirty="0"/>
              <a:t>maximizes current on-premises license investments to facilitate migration</a:t>
            </a:r>
          </a:p>
          <a:p>
            <a:r>
              <a:rPr lang="en-US" sz="1600" dirty="0">
                <a:latin typeface="Segoe UI Semibold" panose="020B0702040204020203" pitchFamily="34" charset="0"/>
                <a:cs typeface="Segoe UI Semibold" panose="020B0702040204020203" pitchFamily="34" charset="0"/>
              </a:rPr>
              <a:t>Database Migration Service (DMS) </a:t>
            </a:r>
            <a:br>
              <a:rPr lang="en-US" dirty="0"/>
            </a:br>
            <a:r>
              <a:rPr lang="en-US" dirty="0"/>
              <a:t>provides seamless and reliable migration at scale with minimal downtime </a:t>
            </a:r>
          </a:p>
          <a:p>
            <a:pPr lvl="0"/>
            <a:r>
              <a:rPr lang="en-US" sz="1600" dirty="0">
                <a:latin typeface="Segoe UI Semibold" panose="020B0702040204020203" pitchFamily="34" charset="0"/>
                <a:cs typeface="Segoe UI Semibold" panose="020B0702040204020203" pitchFamily="34" charset="0"/>
              </a:rPr>
              <a:t>Active Geo-replicas “</a:t>
            </a:r>
            <a:r>
              <a:rPr lang="en-US" dirty="0"/>
              <a:t>data CDN” for your edge deployments</a:t>
            </a:r>
            <a:endParaRPr lang="en-US" sz="1600" dirty="0">
              <a:latin typeface="Segoe UI Semibold" panose="020B0702040204020203" pitchFamily="34" charset="0"/>
              <a:cs typeface="Segoe UI Semibold" panose="020B0702040204020203" pitchFamily="34" charset="0"/>
            </a:endParaRPr>
          </a:p>
          <a:p>
            <a:pPr lvl="0"/>
            <a:r>
              <a:rPr lang="en-US" sz="1600" dirty="0">
                <a:latin typeface="Segoe UI Semibold" panose="020B0702040204020203" pitchFamily="34" charset="0"/>
                <a:cs typeface="Segoe UI Semibold" panose="020B0702040204020203" pitchFamily="34" charset="0"/>
              </a:rPr>
              <a:t>SQL Azure Data Sync v2 </a:t>
            </a:r>
            <a:r>
              <a:rPr lang="en-US" dirty="0"/>
              <a:t>synchronize data  across distributed and occasionally connected applications  </a:t>
            </a:r>
          </a:p>
          <a:p>
            <a:endParaRPr lang="en-US" dirty="0"/>
          </a:p>
        </p:txBody>
      </p:sp>
      <p:sp>
        <p:nvSpPr>
          <p:cNvPr id="47" name="Triangle 3">
            <a:extLst>
              <a:ext uri="{FF2B5EF4-FFF2-40B4-BE49-F238E27FC236}">
                <a16:creationId xmlns:a16="http://schemas.microsoft.com/office/drawing/2014/main" id="{3A37A585-D896-44E9-81DF-3F6F8B680401}"/>
              </a:ext>
            </a:extLst>
          </p:cNvPr>
          <p:cNvSpPr/>
          <p:nvPr/>
        </p:nvSpPr>
        <p:spPr>
          <a:xfrm rot="5400000">
            <a:off x="175629" y="6577366"/>
            <a:ext cx="196746" cy="91589"/>
          </a:xfrm>
          <a:custGeom>
            <a:avLst/>
            <a:gdLst>
              <a:gd name="connsiteX0" fmla="*/ 0 w 631372"/>
              <a:gd name="connsiteY0" fmla="*/ 544286 h 544286"/>
              <a:gd name="connsiteX1" fmla="*/ 315686 w 631372"/>
              <a:gd name="connsiteY1" fmla="*/ 0 h 544286"/>
              <a:gd name="connsiteX2" fmla="*/ 631372 w 631372"/>
              <a:gd name="connsiteY2" fmla="*/ 544286 h 544286"/>
              <a:gd name="connsiteX3" fmla="*/ 0 w 631372"/>
              <a:gd name="connsiteY3" fmla="*/ 544286 h 544286"/>
              <a:gd name="connsiteX0" fmla="*/ 0 w 631372"/>
              <a:gd name="connsiteY0" fmla="*/ 544286 h 544286"/>
              <a:gd name="connsiteX1" fmla="*/ 315686 w 631372"/>
              <a:gd name="connsiteY1" fmla="*/ 0 h 544286"/>
              <a:gd name="connsiteX2" fmla="*/ 631372 w 631372"/>
              <a:gd name="connsiteY2" fmla="*/ 544286 h 544286"/>
              <a:gd name="connsiteX3" fmla="*/ 315686 w 631372"/>
              <a:gd name="connsiteY3" fmla="*/ 544286 h 544286"/>
              <a:gd name="connsiteX4" fmla="*/ 0 w 631372"/>
              <a:gd name="connsiteY4" fmla="*/ 544286 h 544286"/>
              <a:gd name="connsiteX0" fmla="*/ 315686 w 631372"/>
              <a:gd name="connsiteY0" fmla="*/ 544286 h 635726"/>
              <a:gd name="connsiteX1" fmla="*/ 0 w 631372"/>
              <a:gd name="connsiteY1" fmla="*/ 544286 h 635726"/>
              <a:gd name="connsiteX2" fmla="*/ 315686 w 631372"/>
              <a:gd name="connsiteY2" fmla="*/ 0 h 635726"/>
              <a:gd name="connsiteX3" fmla="*/ 631372 w 631372"/>
              <a:gd name="connsiteY3" fmla="*/ 544286 h 635726"/>
              <a:gd name="connsiteX4" fmla="*/ 407126 w 631372"/>
              <a:gd name="connsiteY4" fmla="*/ 635726 h 635726"/>
              <a:gd name="connsiteX0" fmla="*/ 0 w 631372"/>
              <a:gd name="connsiteY0" fmla="*/ 544286 h 635726"/>
              <a:gd name="connsiteX1" fmla="*/ 315686 w 631372"/>
              <a:gd name="connsiteY1" fmla="*/ 0 h 635726"/>
              <a:gd name="connsiteX2" fmla="*/ 631372 w 631372"/>
              <a:gd name="connsiteY2" fmla="*/ 544286 h 635726"/>
              <a:gd name="connsiteX3" fmla="*/ 407126 w 631372"/>
              <a:gd name="connsiteY3" fmla="*/ 635726 h 635726"/>
              <a:gd name="connsiteX0" fmla="*/ 0 w 631372"/>
              <a:gd name="connsiteY0" fmla="*/ 544286 h 544286"/>
              <a:gd name="connsiteX1" fmla="*/ 315686 w 631372"/>
              <a:gd name="connsiteY1" fmla="*/ 0 h 544286"/>
              <a:gd name="connsiteX2" fmla="*/ 631372 w 631372"/>
              <a:gd name="connsiteY2" fmla="*/ 544286 h 544286"/>
            </a:gdLst>
            <a:ahLst/>
            <a:cxnLst>
              <a:cxn ang="0">
                <a:pos x="connsiteX0" y="connsiteY0"/>
              </a:cxn>
              <a:cxn ang="0">
                <a:pos x="connsiteX1" y="connsiteY1"/>
              </a:cxn>
              <a:cxn ang="0">
                <a:pos x="connsiteX2" y="connsiteY2"/>
              </a:cxn>
            </a:cxnLst>
            <a:rect l="l" t="t" r="r" b="b"/>
            <a:pathLst>
              <a:path w="631372" h="544286">
                <a:moveTo>
                  <a:pt x="0" y="544286"/>
                </a:moveTo>
                <a:lnTo>
                  <a:pt x="315686" y="0"/>
                </a:lnTo>
                <a:lnTo>
                  <a:pt x="631372" y="544286"/>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srgbClr val="FFFFFF"/>
              </a:solidFill>
              <a:latin typeface="Segoe UI"/>
            </a:endParaRPr>
          </a:p>
        </p:txBody>
      </p:sp>
      <p:sp>
        <p:nvSpPr>
          <p:cNvPr id="48" name="Text Placeholder 3">
            <a:extLst>
              <a:ext uri="{FF2B5EF4-FFF2-40B4-BE49-F238E27FC236}">
                <a16:creationId xmlns:a16="http://schemas.microsoft.com/office/drawing/2014/main" id="{307227E4-FD07-419C-B1C0-DBFB2029C489}"/>
              </a:ext>
            </a:extLst>
          </p:cNvPr>
          <p:cNvSpPr txBox="1">
            <a:spLocks/>
          </p:cNvSpPr>
          <p:nvPr/>
        </p:nvSpPr>
        <p:spPr>
          <a:xfrm>
            <a:off x="221079" y="6513038"/>
            <a:ext cx="3060816" cy="355107"/>
          </a:xfrm>
          <a:prstGeom prst="rect">
            <a:avLst/>
          </a:prstGeom>
          <a:noFill/>
        </p:spPr>
        <p:txBody>
          <a:bodyPr lIns="182854"/>
          <a:lstStyle>
            <a:lvl1pPr marL="228600" indent="-228600" algn="l" defTabSz="914400" rtl="0" eaLnBrk="1" latinLnBrk="0" hangingPunct="1">
              <a:lnSpc>
                <a:spcPct val="90000"/>
              </a:lnSpc>
              <a:spcBef>
                <a:spcPts val="1000"/>
              </a:spcBef>
              <a:buClr>
                <a:schemeClr val="bg2"/>
              </a:buClr>
              <a:buFont typeface="Arial" panose="020B0604020202020204" pitchFamily="34" charset="0"/>
              <a:buChar char="•"/>
              <a:defRPr sz="2800" kern="12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Clr>
                <a:schemeClr val="bg2"/>
              </a:buClr>
              <a:buFont typeface="Arial" panose="020B0604020202020204" pitchFamily="34" charset="0"/>
              <a:buChar char="•"/>
              <a:defRPr sz="2400" kern="1200">
                <a:solidFill>
                  <a:schemeClr val="bg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Clr>
                <a:schemeClr val="bg2"/>
              </a:buClr>
              <a:buFont typeface="Arial" panose="020B0604020202020204" pitchFamily="34" charset="0"/>
              <a:buChar char="•"/>
              <a:defRPr sz="2000" kern="1200">
                <a:solidFill>
                  <a:schemeClr val="bg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14225">
              <a:buClr>
                <a:srgbClr val="D2D2D2"/>
              </a:buClr>
              <a:buNone/>
            </a:pPr>
            <a:r>
              <a:rPr lang="en-US" sz="1000" b="1" dirty="0">
                <a:solidFill>
                  <a:srgbClr val="FFFFFF"/>
                </a:solidFill>
                <a:latin typeface="Segoe UI" charset="0"/>
                <a:ea typeface="Segoe UI" charset="0"/>
                <a:cs typeface="Segoe UI" charset="0"/>
              </a:rPr>
              <a:t>Most consistent data platform</a:t>
            </a:r>
          </a:p>
        </p:txBody>
      </p:sp>
      <p:sp>
        <p:nvSpPr>
          <p:cNvPr id="43" name="Content Placeholder 2">
            <a:extLst>
              <a:ext uri="{FF2B5EF4-FFF2-40B4-BE49-F238E27FC236}">
                <a16:creationId xmlns:a16="http://schemas.microsoft.com/office/drawing/2014/main" id="{8244D7DF-6815-4038-9BF4-59D4632AFBF4}"/>
              </a:ext>
            </a:extLst>
          </p:cNvPr>
          <p:cNvSpPr txBox="1">
            <a:spLocks/>
          </p:cNvSpPr>
          <p:nvPr/>
        </p:nvSpPr>
        <p:spPr>
          <a:xfrm>
            <a:off x="8102170" y="3189410"/>
            <a:ext cx="2470420" cy="829701"/>
          </a:xfrm>
          <a:prstGeom prst="rect">
            <a:avLst/>
          </a:prstGeom>
        </p:spPr>
        <p:txBody>
          <a:bodyPr vert="horz" wrap="square" lIns="146284" tIns="91427" rIns="146284" bIns="91427" rtlCol="0">
            <a:normAutofit/>
          </a:bodyPr>
          <a:lstStyle>
            <a:lvl1pPr marL="336145" marR="0" indent="-336145" algn="l" defTabSz="914367" rtl="0" eaLnBrk="1" fontAlgn="auto" latinLnBrk="0" hangingPunct="1">
              <a:lnSpc>
                <a:spcPct val="90000"/>
              </a:lnSpc>
              <a:spcBef>
                <a:spcPct val="20000"/>
              </a:spcBef>
              <a:spcAft>
                <a:spcPts val="0"/>
              </a:spcAft>
              <a:buClr>
                <a:srgbClr val="0078D7"/>
              </a:buClr>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rgbClr val="0078D7"/>
              </a:buClr>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rgbClr val="0078D7"/>
              </a:buClr>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rgbClr val="0078D7"/>
              </a:buClr>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rgbClr val="0078D7"/>
              </a:buClr>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defTabSz="914225">
              <a:lnSpc>
                <a:spcPct val="100000"/>
              </a:lnSpc>
              <a:spcBef>
                <a:spcPts val="1400"/>
              </a:spcBef>
              <a:buNone/>
              <a:defRPr/>
            </a:pPr>
            <a:r>
              <a:rPr lang="en-US" sz="1400" b="1" spc="170" dirty="0">
                <a:solidFill>
                  <a:srgbClr val="0078D7"/>
                </a:solidFill>
                <a:latin typeface="Segoe UI Semibold" charset="0"/>
                <a:ea typeface="Segoe UI Semibold" charset="0"/>
                <a:cs typeface="Segoe UI Semibold" charset="0"/>
              </a:rPr>
              <a:t>Database Migration Service (DMS) </a:t>
            </a:r>
            <a:br>
              <a:rPr lang="en-US" sz="1400" b="1" spc="170" dirty="0">
                <a:solidFill>
                  <a:srgbClr val="0078D7"/>
                </a:solidFill>
                <a:latin typeface="Segoe UI Semibold" charset="0"/>
                <a:ea typeface="Segoe UI Semibold" charset="0"/>
                <a:cs typeface="Segoe UI Semibold" charset="0"/>
              </a:rPr>
            </a:br>
            <a:endParaRPr lang="en-US" sz="1100" spc="170" dirty="0">
              <a:solidFill>
                <a:srgbClr val="0078D7"/>
              </a:solidFill>
              <a:latin typeface="Segoe UI Semilight" charset="0"/>
              <a:ea typeface="Segoe UI Semilight" charset="0"/>
              <a:cs typeface="Segoe UI Semilight" charset="0"/>
            </a:endParaRPr>
          </a:p>
        </p:txBody>
      </p:sp>
      <p:sp>
        <p:nvSpPr>
          <p:cNvPr id="44" name="Rectangle 43">
            <a:extLst>
              <a:ext uri="{FF2B5EF4-FFF2-40B4-BE49-F238E27FC236}">
                <a16:creationId xmlns:a16="http://schemas.microsoft.com/office/drawing/2014/main" id="{1603EF5C-6610-4464-9CE4-E4D35A980F22}"/>
              </a:ext>
            </a:extLst>
          </p:cNvPr>
          <p:cNvSpPr/>
          <p:nvPr/>
        </p:nvSpPr>
        <p:spPr>
          <a:xfrm>
            <a:off x="9264550" y="1477919"/>
            <a:ext cx="2749709" cy="704389"/>
          </a:xfrm>
          <a:prstGeom prst="rect">
            <a:avLst/>
          </a:prstGeom>
        </p:spPr>
        <p:txBody>
          <a:bodyPr wrap="square">
            <a:spAutoFit/>
          </a:bodyPr>
          <a:lstStyle/>
          <a:p>
            <a:pPr defTabSz="914225">
              <a:spcBef>
                <a:spcPts val="1400"/>
              </a:spcBef>
              <a:defRPr/>
            </a:pPr>
            <a:r>
              <a:rPr lang="en-US" sz="1400" b="1" spc="170" dirty="0">
                <a:solidFill>
                  <a:srgbClr val="0078D7"/>
                </a:solidFill>
                <a:latin typeface="Segoe UI Semibold" charset="0"/>
                <a:ea typeface="Segoe UI Semibold" charset="0"/>
                <a:cs typeface="Segoe UI Semibold" charset="0"/>
              </a:rPr>
              <a:t>Azure SQL Database Managed Instance</a:t>
            </a:r>
            <a:br>
              <a:rPr lang="en-US" sz="1200" b="1" spc="170" dirty="0">
                <a:solidFill>
                  <a:srgbClr val="0078D7"/>
                </a:solidFill>
                <a:latin typeface="Segoe UI Semibold" charset="0"/>
                <a:ea typeface="Segoe UI Semibold" charset="0"/>
                <a:cs typeface="Segoe UI Semibold" charset="0"/>
              </a:rPr>
            </a:br>
            <a:endParaRPr lang="en-US" sz="1100" spc="170" dirty="0">
              <a:solidFill>
                <a:srgbClr val="0078D7"/>
              </a:solidFill>
              <a:latin typeface="Segoe UI Semilight" charset="0"/>
              <a:ea typeface="Segoe UI Semilight" charset="0"/>
              <a:cs typeface="Segoe UI Semilight" charset="0"/>
            </a:endParaRPr>
          </a:p>
        </p:txBody>
      </p:sp>
      <p:sp>
        <p:nvSpPr>
          <p:cNvPr id="45" name="Rectangle 44">
            <a:extLst>
              <a:ext uri="{FF2B5EF4-FFF2-40B4-BE49-F238E27FC236}">
                <a16:creationId xmlns:a16="http://schemas.microsoft.com/office/drawing/2014/main" id="{E58C2E87-289B-4FDB-AD4F-DACFF82DA933}"/>
              </a:ext>
            </a:extLst>
          </p:cNvPr>
          <p:cNvSpPr/>
          <p:nvPr/>
        </p:nvSpPr>
        <p:spPr>
          <a:xfrm>
            <a:off x="7575931" y="2681161"/>
            <a:ext cx="2499835" cy="704389"/>
          </a:xfrm>
          <a:prstGeom prst="rect">
            <a:avLst/>
          </a:prstGeom>
        </p:spPr>
        <p:txBody>
          <a:bodyPr wrap="square">
            <a:spAutoFit/>
          </a:bodyPr>
          <a:lstStyle/>
          <a:p>
            <a:pPr defTabSz="914225">
              <a:spcBef>
                <a:spcPts val="1400"/>
              </a:spcBef>
              <a:defRPr/>
            </a:pPr>
            <a:r>
              <a:rPr lang="en-US" sz="1400" b="1" spc="170" dirty="0">
                <a:solidFill>
                  <a:srgbClr val="0078D7"/>
                </a:solidFill>
                <a:latin typeface="Segoe UI Semibold" charset="0"/>
                <a:ea typeface="Segoe UI Semibold" charset="0"/>
                <a:cs typeface="Segoe UI Semibold" charset="0"/>
              </a:rPr>
              <a:t>Azure Hybrid Benefit (AHB) for SQL Server</a:t>
            </a:r>
            <a:br>
              <a:rPr lang="en-US" sz="1400" b="1" spc="170" dirty="0">
                <a:solidFill>
                  <a:srgbClr val="0078D7"/>
                </a:solidFill>
                <a:latin typeface="Segoe UI Semibold" charset="0"/>
                <a:ea typeface="Segoe UI Semibold" charset="0"/>
                <a:cs typeface="Segoe UI Semibold" charset="0"/>
              </a:rPr>
            </a:br>
            <a:endParaRPr lang="en-US" sz="1100" spc="170" dirty="0">
              <a:solidFill>
                <a:srgbClr val="0078D7"/>
              </a:solidFill>
              <a:latin typeface="Segoe UI Semilight" charset="0"/>
              <a:ea typeface="Segoe UI Semilight" charset="0"/>
              <a:cs typeface="Segoe UI Semilight" charset="0"/>
            </a:endParaRPr>
          </a:p>
        </p:txBody>
      </p:sp>
      <p:grpSp>
        <p:nvGrpSpPr>
          <p:cNvPr id="46" name="Group 45">
            <a:extLst>
              <a:ext uri="{FF2B5EF4-FFF2-40B4-BE49-F238E27FC236}">
                <a16:creationId xmlns:a16="http://schemas.microsoft.com/office/drawing/2014/main" id="{26A34DF8-556F-40AA-BC5C-16AC189B6A5A}"/>
              </a:ext>
            </a:extLst>
          </p:cNvPr>
          <p:cNvGrpSpPr/>
          <p:nvPr/>
        </p:nvGrpSpPr>
        <p:grpSpPr>
          <a:xfrm>
            <a:off x="6063602" y="780306"/>
            <a:ext cx="8408728" cy="8523253"/>
            <a:chOff x="6486459" y="1246189"/>
            <a:chExt cx="8804857" cy="8924775"/>
          </a:xfrm>
        </p:grpSpPr>
        <p:grpSp>
          <p:nvGrpSpPr>
            <p:cNvPr id="49" name="Group 48">
              <a:extLst>
                <a:ext uri="{FF2B5EF4-FFF2-40B4-BE49-F238E27FC236}">
                  <a16:creationId xmlns:a16="http://schemas.microsoft.com/office/drawing/2014/main" id="{98A66F6D-0EBB-4AC6-BB5B-9E180114E522}"/>
                </a:ext>
              </a:extLst>
            </p:cNvPr>
            <p:cNvGrpSpPr/>
            <p:nvPr/>
          </p:nvGrpSpPr>
          <p:grpSpPr>
            <a:xfrm>
              <a:off x="6486459" y="1246189"/>
              <a:ext cx="8804857" cy="8924775"/>
              <a:chOff x="5476526" y="1539434"/>
              <a:chExt cx="9614805" cy="9745754"/>
            </a:xfrm>
          </p:grpSpPr>
          <p:sp>
            <p:nvSpPr>
              <p:cNvPr id="57" name="Arc 56">
                <a:extLst>
                  <a:ext uri="{FF2B5EF4-FFF2-40B4-BE49-F238E27FC236}">
                    <a16:creationId xmlns:a16="http://schemas.microsoft.com/office/drawing/2014/main" id="{D3B5D10D-3C71-4664-93CD-08CCC6D0C635}"/>
                  </a:ext>
                </a:extLst>
              </p:cNvPr>
              <p:cNvSpPr/>
              <p:nvPr/>
            </p:nvSpPr>
            <p:spPr>
              <a:xfrm flipH="1">
                <a:off x="5797116" y="1990973"/>
                <a:ext cx="9294215" cy="9294215"/>
              </a:xfrm>
              <a:prstGeom prst="arc">
                <a:avLst>
                  <a:gd name="adj1" fmla="val 16417232"/>
                  <a:gd name="adj2" fmla="val 0"/>
                </a:avLst>
              </a:prstGeom>
              <a:noFill/>
              <a:ln w="9525" cap="flat" cmpd="sng" algn="ctr">
                <a:solidFill>
                  <a:srgbClr val="0078D7"/>
                </a:solidFill>
                <a:prstDash val="solid"/>
                <a:headEnd type="triangle"/>
                <a:tailEnd type="none"/>
              </a:ln>
              <a:effectLst/>
            </p:spPr>
            <p:txBody>
              <a:bodyPr rtlCol="0" anchor="ctr"/>
              <a:lstStyle/>
              <a:p>
                <a:pPr algn="ctr" defTabSz="914225">
                  <a:defRPr/>
                </a:pPr>
                <a:endParaRPr lang="en-US" kern="0">
                  <a:solidFill>
                    <a:srgbClr val="000000"/>
                  </a:solidFill>
                  <a:latin typeface="Segoe UI"/>
                </a:endParaRPr>
              </a:p>
            </p:txBody>
          </p:sp>
          <p:sp>
            <p:nvSpPr>
              <p:cNvPr id="58" name="building_7">
                <a:extLst>
                  <a:ext uri="{FF2B5EF4-FFF2-40B4-BE49-F238E27FC236}">
                    <a16:creationId xmlns:a16="http://schemas.microsoft.com/office/drawing/2014/main" id="{F35A917F-1C4E-47F4-979C-C8DEDAC5F05B}"/>
                  </a:ext>
                </a:extLst>
              </p:cNvPr>
              <p:cNvSpPr>
                <a:spLocks noChangeAspect="1" noEditPoints="1"/>
              </p:cNvSpPr>
              <p:nvPr/>
            </p:nvSpPr>
            <p:spPr bwMode="auto">
              <a:xfrm>
                <a:off x="5476526" y="6860895"/>
                <a:ext cx="641782" cy="669566"/>
              </a:xfrm>
              <a:custGeom>
                <a:avLst/>
                <a:gdLst>
                  <a:gd name="T0" fmla="*/ 231 w 231"/>
                  <a:gd name="T1" fmla="*/ 241 h 241"/>
                  <a:gd name="T2" fmla="*/ 0 w 231"/>
                  <a:gd name="T3" fmla="*/ 241 h 241"/>
                  <a:gd name="T4" fmla="*/ 135 w 231"/>
                  <a:gd name="T5" fmla="*/ 241 h 241"/>
                  <a:gd name="T6" fmla="*/ 135 w 231"/>
                  <a:gd name="T7" fmla="*/ 111 h 241"/>
                  <a:gd name="T8" fmla="*/ 14 w 231"/>
                  <a:gd name="T9" fmla="*/ 111 h 241"/>
                  <a:gd name="T10" fmla="*/ 14 w 231"/>
                  <a:gd name="T11" fmla="*/ 241 h 241"/>
                  <a:gd name="T12" fmla="*/ 217 w 231"/>
                  <a:gd name="T13" fmla="*/ 241 h 241"/>
                  <a:gd name="T14" fmla="*/ 217 w 231"/>
                  <a:gd name="T15" fmla="*/ 58 h 241"/>
                  <a:gd name="T16" fmla="*/ 101 w 231"/>
                  <a:gd name="T17" fmla="*/ 58 h 241"/>
                  <a:gd name="T18" fmla="*/ 101 w 231"/>
                  <a:gd name="T19" fmla="*/ 97 h 241"/>
                  <a:gd name="T20" fmla="*/ 140 w 231"/>
                  <a:gd name="T21" fmla="*/ 44 h 241"/>
                  <a:gd name="T22" fmla="*/ 140 w 231"/>
                  <a:gd name="T23" fmla="*/ 0 h 241"/>
                  <a:gd name="T24" fmla="*/ 82 w 231"/>
                  <a:gd name="T25" fmla="*/ 44 h 241"/>
                  <a:gd name="T26" fmla="*/ 82 w 231"/>
                  <a:gd name="T27" fmla="*/ 92 h 241"/>
                  <a:gd name="T28" fmla="*/ 178 w 231"/>
                  <a:gd name="T29" fmla="*/ 241 h 241"/>
                  <a:gd name="T30" fmla="*/ 178 w 231"/>
                  <a:gd name="T31" fmla="*/ 198 h 241"/>
                  <a:gd name="T32" fmla="*/ 150 w 231"/>
                  <a:gd name="T33" fmla="*/ 198 h 241"/>
                  <a:gd name="T34" fmla="*/ 97 w 231"/>
                  <a:gd name="T35" fmla="*/ 241 h 241"/>
                  <a:gd name="T36" fmla="*/ 97 w 231"/>
                  <a:gd name="T37" fmla="*/ 198 h 241"/>
                  <a:gd name="T38" fmla="*/ 58 w 231"/>
                  <a:gd name="T39" fmla="*/ 198 h 241"/>
                  <a:gd name="T40" fmla="*/ 58 w 231"/>
                  <a:gd name="T41" fmla="*/ 239 h 241"/>
                  <a:gd name="T42" fmla="*/ 97 w 231"/>
                  <a:gd name="T43" fmla="*/ 241 h 241"/>
                  <a:gd name="T44" fmla="*/ 97 w 231"/>
                  <a:gd name="T45" fmla="*/ 198 h 241"/>
                  <a:gd name="T46" fmla="*/ 58 w 231"/>
                  <a:gd name="T47" fmla="*/ 198 h 241"/>
                  <a:gd name="T48" fmla="*/ 58 w 231"/>
                  <a:gd name="T49" fmla="*/ 239 h 241"/>
                  <a:gd name="T50" fmla="*/ 227 w 231"/>
                  <a:gd name="T51" fmla="*/ 164 h 241"/>
                  <a:gd name="T52" fmla="*/ 227 w 231"/>
                  <a:gd name="T53" fmla="*/ 16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1" h="241">
                    <a:moveTo>
                      <a:pt x="231" y="241"/>
                    </a:moveTo>
                    <a:lnTo>
                      <a:pt x="0" y="241"/>
                    </a:lnTo>
                    <a:moveTo>
                      <a:pt x="135" y="241"/>
                    </a:moveTo>
                    <a:lnTo>
                      <a:pt x="135" y="111"/>
                    </a:lnTo>
                    <a:lnTo>
                      <a:pt x="14" y="111"/>
                    </a:lnTo>
                    <a:lnTo>
                      <a:pt x="14" y="241"/>
                    </a:lnTo>
                    <a:moveTo>
                      <a:pt x="217" y="241"/>
                    </a:moveTo>
                    <a:lnTo>
                      <a:pt x="217" y="58"/>
                    </a:lnTo>
                    <a:lnTo>
                      <a:pt x="101" y="58"/>
                    </a:lnTo>
                    <a:lnTo>
                      <a:pt x="101" y="97"/>
                    </a:lnTo>
                    <a:moveTo>
                      <a:pt x="140" y="44"/>
                    </a:moveTo>
                    <a:lnTo>
                      <a:pt x="140" y="0"/>
                    </a:lnTo>
                    <a:lnTo>
                      <a:pt x="82" y="44"/>
                    </a:lnTo>
                    <a:lnTo>
                      <a:pt x="82" y="92"/>
                    </a:lnTo>
                    <a:moveTo>
                      <a:pt x="178" y="241"/>
                    </a:moveTo>
                    <a:lnTo>
                      <a:pt x="178" y="198"/>
                    </a:lnTo>
                    <a:lnTo>
                      <a:pt x="150" y="198"/>
                    </a:lnTo>
                    <a:moveTo>
                      <a:pt x="97" y="241"/>
                    </a:moveTo>
                    <a:lnTo>
                      <a:pt x="97" y="198"/>
                    </a:lnTo>
                    <a:lnTo>
                      <a:pt x="58" y="198"/>
                    </a:lnTo>
                    <a:lnTo>
                      <a:pt x="58" y="239"/>
                    </a:lnTo>
                    <a:moveTo>
                      <a:pt x="97" y="241"/>
                    </a:moveTo>
                    <a:lnTo>
                      <a:pt x="97" y="198"/>
                    </a:lnTo>
                    <a:lnTo>
                      <a:pt x="58" y="198"/>
                    </a:lnTo>
                    <a:lnTo>
                      <a:pt x="58" y="239"/>
                    </a:lnTo>
                    <a:moveTo>
                      <a:pt x="227" y="164"/>
                    </a:moveTo>
                    <a:lnTo>
                      <a:pt x="227" y="164"/>
                    </a:lnTo>
                  </a:path>
                </a:pathLst>
              </a:custGeom>
              <a:noFill/>
              <a:ln w="127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lgn="ctr" defTabSz="914225">
                  <a:defRPr/>
                </a:pPr>
                <a:endParaRPr lang="en-US" sz="1000" kern="0">
                  <a:gradFill>
                    <a:gsLst>
                      <a:gs pos="0">
                        <a:srgbClr val="505050"/>
                      </a:gs>
                      <a:gs pos="100000">
                        <a:srgbClr val="505050"/>
                      </a:gs>
                    </a:gsLst>
                  </a:gradFill>
                  <a:latin typeface="Segoe UI"/>
                </a:endParaRPr>
              </a:p>
            </p:txBody>
          </p:sp>
          <p:sp>
            <p:nvSpPr>
              <p:cNvPr id="59" name="Freeform: Shape 27">
                <a:extLst>
                  <a:ext uri="{FF2B5EF4-FFF2-40B4-BE49-F238E27FC236}">
                    <a16:creationId xmlns:a16="http://schemas.microsoft.com/office/drawing/2014/main" id="{3F9B6950-BDD7-4C50-A5F2-5E6DCA535D66}"/>
                  </a:ext>
                </a:extLst>
              </p:cNvPr>
              <p:cNvSpPr/>
              <p:nvPr/>
            </p:nvSpPr>
            <p:spPr bwMode="auto">
              <a:xfrm flipV="1">
                <a:off x="10357904" y="1539434"/>
                <a:ext cx="1008094" cy="555715"/>
              </a:xfrm>
              <a:custGeom>
                <a:avLst/>
                <a:gdLst>
                  <a:gd name="connsiteX0" fmla="*/ 2780439 w 5647350"/>
                  <a:gd name="connsiteY0" fmla="*/ 3113116 h 3113116"/>
                  <a:gd name="connsiteX1" fmla="*/ 4003228 w 5647350"/>
                  <a:gd name="connsiteY1" fmla="*/ 2302597 h 3113116"/>
                  <a:gd name="connsiteX2" fmla="*/ 4014578 w 5647350"/>
                  <a:gd name="connsiteY2" fmla="*/ 2266034 h 3113116"/>
                  <a:gd name="connsiteX3" fmla="*/ 4121367 w 5647350"/>
                  <a:gd name="connsiteY3" fmla="*/ 2305119 h 3113116"/>
                  <a:gd name="connsiteX4" fmla="*/ 4471137 w 5647350"/>
                  <a:gd name="connsiteY4" fmla="*/ 2357999 h 3113116"/>
                  <a:gd name="connsiteX5" fmla="*/ 5647350 w 5647350"/>
                  <a:gd name="connsiteY5" fmla="*/ 1181786 h 3113116"/>
                  <a:gd name="connsiteX6" fmla="*/ 4591398 w 5647350"/>
                  <a:gd name="connsiteY6" fmla="*/ 11645 h 3113116"/>
                  <a:gd name="connsiteX7" fmla="*/ 4501659 w 5647350"/>
                  <a:gd name="connsiteY7" fmla="*/ 7114 h 3113116"/>
                  <a:gd name="connsiteX8" fmla="*/ 4452514 w 5647350"/>
                  <a:gd name="connsiteY8" fmla="*/ 2160 h 3113116"/>
                  <a:gd name="connsiteX9" fmla="*/ 661901 w 5647350"/>
                  <a:gd name="connsiteY9" fmla="*/ 2161 h 3113116"/>
                  <a:gd name="connsiteX10" fmla="*/ 606779 w 5647350"/>
                  <a:gd name="connsiteY10" fmla="*/ 0 h 3113116"/>
                  <a:gd name="connsiteX11" fmla="*/ 477910 w 5647350"/>
                  <a:gd name="connsiteY11" fmla="*/ 20972 h 3113116"/>
                  <a:gd name="connsiteX12" fmla="*/ 22123 w 5647350"/>
                  <a:gd name="connsiteY12" fmla="*/ 810419 h 3113116"/>
                  <a:gd name="connsiteX13" fmla="*/ 682701 w 5647350"/>
                  <a:gd name="connsiteY13" fmla="*/ 1287178 h 3113116"/>
                  <a:gd name="connsiteX14" fmla="*/ 731822 w 5647350"/>
                  <a:gd name="connsiteY14" fmla="*/ 1279184 h 3113116"/>
                  <a:gd name="connsiteX15" fmla="*/ 718255 w 5647350"/>
                  <a:gd name="connsiteY15" fmla="*/ 1360043 h 3113116"/>
                  <a:gd name="connsiteX16" fmla="*/ 818090 w 5647350"/>
                  <a:gd name="connsiteY16" fmla="*/ 1791984 h 3113116"/>
                  <a:gd name="connsiteX17" fmla="*/ 1422047 w 5647350"/>
                  <a:gd name="connsiteY17" fmla="*/ 2169387 h 3113116"/>
                  <a:gd name="connsiteX18" fmla="*/ 1509532 w 5647350"/>
                  <a:gd name="connsiteY18" fmla="*/ 2167085 h 3113116"/>
                  <a:gd name="connsiteX19" fmla="*/ 1513025 w 5647350"/>
                  <a:gd name="connsiteY19" fmla="*/ 2180671 h 3113116"/>
                  <a:gd name="connsiteX20" fmla="*/ 2780439 w 5647350"/>
                  <a:gd name="connsiteY20" fmla="*/ 3113116 h 311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647350" h="3113116">
                    <a:moveTo>
                      <a:pt x="2780439" y="3113116"/>
                    </a:moveTo>
                    <a:cubicBezTo>
                      <a:pt x="3330132" y="3113116"/>
                      <a:pt x="3801767" y="2778905"/>
                      <a:pt x="4003228" y="2302597"/>
                    </a:cubicBezTo>
                    <a:lnTo>
                      <a:pt x="4014578" y="2266034"/>
                    </a:lnTo>
                    <a:lnTo>
                      <a:pt x="4121367" y="2305119"/>
                    </a:lnTo>
                    <a:cubicBezTo>
                      <a:pt x="4231860" y="2339485"/>
                      <a:pt x="4349336" y="2357999"/>
                      <a:pt x="4471137" y="2357999"/>
                    </a:cubicBezTo>
                    <a:cubicBezTo>
                      <a:pt x="5120742" y="2357999"/>
                      <a:pt x="5647350" y="1831391"/>
                      <a:pt x="5647350" y="1181786"/>
                    </a:cubicBezTo>
                    <a:cubicBezTo>
                      <a:pt x="5647350" y="572781"/>
                      <a:pt x="5184511" y="71879"/>
                      <a:pt x="4591398" y="11645"/>
                    </a:cubicBezTo>
                    <a:lnTo>
                      <a:pt x="4501659" y="7114"/>
                    </a:lnTo>
                    <a:lnTo>
                      <a:pt x="4452514" y="2160"/>
                    </a:lnTo>
                    <a:lnTo>
                      <a:pt x="661901" y="2161"/>
                    </a:lnTo>
                    <a:lnTo>
                      <a:pt x="606779" y="0"/>
                    </a:lnTo>
                    <a:cubicBezTo>
                      <a:pt x="564026" y="2566"/>
                      <a:pt x="520893" y="9455"/>
                      <a:pt x="477910" y="20972"/>
                    </a:cubicBezTo>
                    <a:cubicBezTo>
                      <a:pt x="134048" y="113110"/>
                      <a:pt x="-70014" y="466557"/>
                      <a:pt x="22123" y="810419"/>
                    </a:cubicBezTo>
                    <a:cubicBezTo>
                      <a:pt x="102744" y="1111298"/>
                      <a:pt x="383429" y="1305143"/>
                      <a:pt x="682701" y="1287178"/>
                    </a:cubicBezTo>
                    <a:lnTo>
                      <a:pt x="731822" y="1279184"/>
                    </a:lnTo>
                    <a:lnTo>
                      <a:pt x="718255" y="1360043"/>
                    </a:lnTo>
                    <a:cubicBezTo>
                      <a:pt x="707958" y="1505742"/>
                      <a:pt x="739562" y="1655971"/>
                      <a:pt x="818090" y="1791984"/>
                    </a:cubicBezTo>
                    <a:cubicBezTo>
                      <a:pt x="948969" y="2018674"/>
                      <a:pt x="1179216" y="2152226"/>
                      <a:pt x="1422047" y="2169387"/>
                    </a:cubicBezTo>
                    <a:lnTo>
                      <a:pt x="1509532" y="2167085"/>
                    </a:lnTo>
                    <a:lnTo>
                      <a:pt x="1513025" y="2180671"/>
                    </a:lnTo>
                    <a:cubicBezTo>
                      <a:pt x="1681048" y="2720882"/>
                      <a:pt x="2184939" y="3113116"/>
                      <a:pt x="2780439" y="3113116"/>
                    </a:cubicBezTo>
                    <a:close/>
                  </a:path>
                </a:pathLst>
              </a:custGeom>
              <a:noFill/>
              <a:ln w="12700" cap="flat">
                <a:solidFill>
                  <a:srgbClr val="0078D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algn="ctr" defTabSz="914225">
                  <a:defRPr/>
                </a:pPr>
                <a:endParaRPr lang="en-US" sz="1000" kern="0">
                  <a:solidFill>
                    <a:srgbClr val="505050"/>
                  </a:solidFill>
                  <a:latin typeface="Segoe UI"/>
                </a:endParaRPr>
              </a:p>
            </p:txBody>
          </p:sp>
        </p:grpSp>
        <p:sp>
          <p:nvSpPr>
            <p:cNvPr id="50" name="Oval 49">
              <a:extLst>
                <a:ext uri="{FF2B5EF4-FFF2-40B4-BE49-F238E27FC236}">
                  <a16:creationId xmlns:a16="http://schemas.microsoft.com/office/drawing/2014/main" id="{C7D66C27-C3B7-4543-8587-646A4FDACD78}"/>
                </a:ext>
              </a:extLst>
            </p:cNvPr>
            <p:cNvSpPr/>
            <p:nvPr/>
          </p:nvSpPr>
          <p:spPr bwMode="auto">
            <a:xfrm flipH="1">
              <a:off x="6934394" y="4637572"/>
              <a:ext cx="81023" cy="81023"/>
            </a:xfrm>
            <a:prstGeom prst="ellipse">
              <a:avLst/>
            </a:prstGeom>
            <a:solidFill>
              <a:srgbClr val="0078D7"/>
            </a:solidFill>
            <a:ln w="10795" cap="flat" cmpd="sng" algn="ctr">
              <a:noFill/>
              <a:prstDash val="solid"/>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latin typeface="Segoe UI"/>
              </a:endParaRPr>
            </a:p>
          </p:txBody>
        </p:sp>
        <p:sp>
          <p:nvSpPr>
            <p:cNvPr id="51" name="Oval 50">
              <a:extLst>
                <a:ext uri="{FF2B5EF4-FFF2-40B4-BE49-F238E27FC236}">
                  <a16:creationId xmlns:a16="http://schemas.microsoft.com/office/drawing/2014/main" id="{738559A5-D99E-4073-83E9-145C8471A93F}"/>
                </a:ext>
              </a:extLst>
            </p:cNvPr>
            <p:cNvSpPr/>
            <p:nvPr/>
          </p:nvSpPr>
          <p:spPr bwMode="auto">
            <a:xfrm flipH="1">
              <a:off x="7828740" y="3052486"/>
              <a:ext cx="81023" cy="81023"/>
            </a:xfrm>
            <a:prstGeom prst="ellipse">
              <a:avLst/>
            </a:prstGeom>
            <a:solidFill>
              <a:srgbClr val="0078D7"/>
            </a:solidFill>
            <a:ln w="10795" cap="flat" cmpd="sng" algn="ctr">
              <a:noFill/>
              <a:prstDash val="solid"/>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latin typeface="Segoe UI"/>
              </a:endParaRPr>
            </a:p>
          </p:txBody>
        </p:sp>
        <p:sp>
          <p:nvSpPr>
            <p:cNvPr id="56" name="Oval 55">
              <a:extLst>
                <a:ext uri="{FF2B5EF4-FFF2-40B4-BE49-F238E27FC236}">
                  <a16:creationId xmlns:a16="http://schemas.microsoft.com/office/drawing/2014/main" id="{F055B942-B6E6-4D6B-B849-CAF57CFAFC50}"/>
                </a:ext>
              </a:extLst>
            </p:cNvPr>
            <p:cNvSpPr/>
            <p:nvPr/>
          </p:nvSpPr>
          <p:spPr bwMode="auto">
            <a:xfrm flipH="1">
              <a:off x="9722138" y="1826214"/>
              <a:ext cx="81023" cy="81023"/>
            </a:xfrm>
            <a:prstGeom prst="ellipse">
              <a:avLst/>
            </a:prstGeom>
            <a:solidFill>
              <a:srgbClr val="0078D7"/>
            </a:solidFill>
            <a:ln w="10795" cap="flat" cmpd="sng" algn="ctr">
              <a:noFill/>
              <a:prstDash val="solid"/>
              <a:headEnd type="none" w="med" len="med"/>
              <a:tailEnd type="none" w="med" len="med"/>
            </a:ln>
            <a:effectLst/>
          </p:spPr>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defRPr/>
              </a:pPr>
              <a:endParaRPr lang="en-US" sz="2000" kern="0" dirty="0">
                <a:gradFill>
                  <a:gsLst>
                    <a:gs pos="0">
                      <a:srgbClr val="FFFFFF"/>
                    </a:gs>
                    <a:gs pos="100000">
                      <a:srgbClr val="FFFFFF"/>
                    </a:gs>
                  </a:gsLst>
                  <a:lin ang="5400000" scaled="0"/>
                </a:gradFill>
                <a:latin typeface="Segoe UI"/>
              </a:endParaRPr>
            </a:p>
          </p:txBody>
        </p:sp>
      </p:grpSp>
      <p:sp>
        <p:nvSpPr>
          <p:cNvPr id="17" name="Content Placeholder 2">
            <a:extLst>
              <a:ext uri="{FF2B5EF4-FFF2-40B4-BE49-F238E27FC236}">
                <a16:creationId xmlns:a16="http://schemas.microsoft.com/office/drawing/2014/main" id="{86D0702A-C100-4690-9FC0-018276830F2D}"/>
              </a:ext>
            </a:extLst>
          </p:cNvPr>
          <p:cNvSpPr txBox="1">
            <a:spLocks/>
          </p:cNvSpPr>
          <p:nvPr/>
        </p:nvSpPr>
        <p:spPr>
          <a:xfrm>
            <a:off x="6760667" y="4019112"/>
            <a:ext cx="2470420" cy="754525"/>
          </a:xfrm>
          <a:prstGeom prst="rect">
            <a:avLst/>
          </a:prstGeom>
        </p:spPr>
        <p:txBody>
          <a:bodyPr vert="horz" wrap="square" lIns="146284" tIns="91427" rIns="146284" bIns="91427" rtlCol="0">
            <a:normAutofit/>
          </a:bodyPr>
          <a:lstStyle>
            <a:lvl1pPr marL="336145" marR="0" indent="-336145" algn="l" defTabSz="914367" rtl="0" eaLnBrk="1" fontAlgn="auto" latinLnBrk="0" hangingPunct="1">
              <a:lnSpc>
                <a:spcPct val="90000"/>
              </a:lnSpc>
              <a:spcBef>
                <a:spcPct val="20000"/>
              </a:spcBef>
              <a:spcAft>
                <a:spcPts val="0"/>
              </a:spcAft>
              <a:buClr>
                <a:srgbClr val="0078D7"/>
              </a:buClr>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rgbClr val="0078D7"/>
              </a:buClr>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rgbClr val="0078D7"/>
              </a:buClr>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rgbClr val="0078D7"/>
              </a:buClr>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rgbClr val="0078D7"/>
              </a:buClr>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a:lstStyle>
          <a:p>
            <a:pPr marL="0" indent="0" defTabSz="914225">
              <a:lnSpc>
                <a:spcPct val="100000"/>
              </a:lnSpc>
              <a:spcBef>
                <a:spcPts val="1400"/>
              </a:spcBef>
              <a:buNone/>
              <a:defRPr/>
            </a:pPr>
            <a:r>
              <a:rPr lang="en-US" sz="1400" b="1" spc="170" dirty="0">
                <a:solidFill>
                  <a:srgbClr val="0078D7"/>
                </a:solidFill>
                <a:latin typeface="Segoe UI Semibold" charset="0"/>
                <a:ea typeface="Segoe UI Semibold" charset="0"/>
                <a:cs typeface="Segoe UI Semibold" charset="0"/>
              </a:rPr>
              <a:t>SQL Server</a:t>
            </a:r>
            <a:br>
              <a:rPr lang="en-US" sz="1400" b="1" spc="170" dirty="0">
                <a:solidFill>
                  <a:srgbClr val="0078D7"/>
                </a:solidFill>
                <a:latin typeface="Segoe UI Semibold" charset="0"/>
                <a:ea typeface="Segoe UI Semibold" charset="0"/>
                <a:cs typeface="Segoe UI Semibold" charset="0"/>
              </a:rPr>
            </a:br>
            <a:endParaRPr lang="en-US" sz="1100" spc="170" dirty="0">
              <a:solidFill>
                <a:srgbClr val="0078D7"/>
              </a:solidFill>
              <a:latin typeface="Segoe UI Semilight" charset="0"/>
              <a:ea typeface="Segoe UI Semilight" charset="0"/>
              <a:cs typeface="Segoe UI Semilight" charset="0"/>
            </a:endParaRPr>
          </a:p>
        </p:txBody>
      </p:sp>
      <p:sp>
        <p:nvSpPr>
          <p:cNvPr id="18" name="Rectangle 17">
            <a:extLst>
              <a:ext uri="{FF2B5EF4-FFF2-40B4-BE49-F238E27FC236}">
                <a16:creationId xmlns:a16="http://schemas.microsoft.com/office/drawing/2014/main" id="{38DBDEC9-6894-4C0D-8E18-C445ED810DEC}"/>
              </a:ext>
            </a:extLst>
          </p:cNvPr>
          <p:cNvSpPr/>
          <p:nvPr/>
        </p:nvSpPr>
        <p:spPr>
          <a:xfrm>
            <a:off x="9264550" y="2068808"/>
            <a:ext cx="2749709" cy="475219"/>
          </a:xfrm>
          <a:prstGeom prst="rect">
            <a:avLst/>
          </a:prstGeom>
        </p:spPr>
        <p:txBody>
          <a:bodyPr wrap="square">
            <a:spAutoFit/>
          </a:bodyPr>
          <a:lstStyle/>
          <a:p>
            <a:pPr defTabSz="914225">
              <a:spcBef>
                <a:spcPts val="1400"/>
              </a:spcBef>
              <a:defRPr/>
            </a:pPr>
            <a:r>
              <a:rPr lang="en-US" sz="1400" b="1" spc="170" dirty="0">
                <a:solidFill>
                  <a:srgbClr val="0078D7"/>
                </a:solidFill>
                <a:latin typeface="Segoe UI Semibold" charset="0"/>
                <a:ea typeface="Segoe UI Semibold" charset="0"/>
                <a:cs typeface="Segoe UI Semibold" charset="0"/>
              </a:rPr>
              <a:t>Managed SSIS in Azure</a:t>
            </a:r>
            <a:br>
              <a:rPr lang="en-US" sz="1200" b="1" spc="170" dirty="0">
                <a:solidFill>
                  <a:srgbClr val="0078D7"/>
                </a:solidFill>
                <a:latin typeface="Segoe UI Semibold" charset="0"/>
                <a:ea typeface="Segoe UI Semibold" charset="0"/>
                <a:cs typeface="Segoe UI Semibold" charset="0"/>
              </a:rPr>
            </a:br>
            <a:endParaRPr lang="en-US" sz="1100" spc="170" dirty="0">
              <a:solidFill>
                <a:srgbClr val="0078D7"/>
              </a:solidFill>
              <a:latin typeface="Segoe UI Semilight" charset="0"/>
              <a:ea typeface="Segoe UI Semilight" charset="0"/>
              <a:cs typeface="Segoe UI Semilight" charset="0"/>
            </a:endParaRPr>
          </a:p>
        </p:txBody>
      </p:sp>
    </p:spTree>
    <p:extLst>
      <p:ext uri="{BB962C8B-B14F-4D97-AF65-F5344CB8AC3E}">
        <p14:creationId xmlns:p14="http://schemas.microsoft.com/office/powerpoint/2010/main" val="290104064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defTabSz="932418">
              <a:lnSpc>
                <a:spcPct val="100000"/>
              </a:lnSpc>
              <a:spcBef>
                <a:spcPts val="0"/>
              </a:spcBef>
              <a:defRPr/>
            </a:pPr>
            <a:r>
              <a:rPr lang="en-US" dirty="0"/>
              <a:t>Consistent data platform across on-premises and cloud</a:t>
            </a:r>
            <a:br>
              <a:rPr lang="en-US" dirty="0"/>
            </a:br>
            <a:r>
              <a:rPr lang="en-US" sz="2000" b="1" kern="0" cap="none" spc="100" dirty="0">
                <a:ln>
                  <a:noFill/>
                </a:ln>
                <a:solidFill>
                  <a:srgbClr val="FFFFFF"/>
                </a:solidFill>
                <a:latin typeface="Segoe UI Semibold" charset="0"/>
                <a:cs typeface="Segoe UI Semibold" charset="0"/>
              </a:rPr>
              <a:t>Least vulnerable across all environments</a:t>
            </a:r>
            <a:endParaRPr lang="en-US" dirty="0"/>
          </a:p>
        </p:txBody>
      </p:sp>
      <p:sp>
        <p:nvSpPr>
          <p:cNvPr id="2" name="Text Placeholder 1"/>
          <p:cNvSpPr>
            <a:spLocks noGrp="1"/>
          </p:cNvSpPr>
          <p:nvPr>
            <p:ph type="body" sz="quarter" idx="10"/>
          </p:nvPr>
        </p:nvSpPr>
        <p:spPr>
          <a:xfrm>
            <a:off x="270068" y="2920713"/>
            <a:ext cx="4770168" cy="1979748"/>
          </a:xfrm>
        </p:spPr>
        <p:txBody>
          <a:bodyPr/>
          <a:lstStyle/>
          <a:p>
            <a:pPr lvl="0"/>
            <a:r>
              <a:rPr lang="en-US" dirty="0"/>
              <a:t>Develop once and deploy anywhere </a:t>
            </a:r>
          </a:p>
          <a:p>
            <a:pPr lvl="0"/>
            <a:r>
              <a:rPr lang="en-US" dirty="0"/>
              <a:t>Common tools for development and management</a:t>
            </a:r>
          </a:p>
          <a:p>
            <a:pPr lvl="0"/>
            <a:r>
              <a:rPr lang="en-US" dirty="0"/>
              <a:t>Common T-SQL surface area </a:t>
            </a:r>
          </a:p>
          <a:p>
            <a:pPr lvl="0"/>
            <a:r>
              <a:rPr lang="en-US" dirty="0"/>
              <a:t>Simple cloud migration </a:t>
            </a:r>
          </a:p>
          <a:p>
            <a:pPr lvl="0"/>
            <a:r>
              <a:rPr lang="en-US" dirty="0"/>
              <a:t>Single vendor for support </a:t>
            </a:r>
          </a:p>
        </p:txBody>
      </p:sp>
      <p:sp>
        <p:nvSpPr>
          <p:cNvPr id="4" name="TextBox 3"/>
          <p:cNvSpPr txBox="1"/>
          <p:nvPr/>
        </p:nvSpPr>
        <p:spPr>
          <a:xfrm>
            <a:off x="10360343" y="4859497"/>
            <a:ext cx="1244074" cy="312029"/>
          </a:xfrm>
          <a:prstGeom prst="rect">
            <a:avLst/>
          </a:prstGeom>
          <a:noFill/>
        </p:spPr>
        <p:txBody>
          <a:bodyPr wrap="none" rtlCol="0">
            <a:spAutoFit/>
          </a:bodyPr>
          <a:lstStyle/>
          <a:p>
            <a:pPr algn="r" defTabSz="932563">
              <a:defRPr/>
            </a:pPr>
            <a:r>
              <a:rPr lang="en-US" sz="1400" b="1" kern="0" dirty="0">
                <a:ln>
                  <a:solidFill>
                    <a:srgbClr val="FFFFFF">
                      <a:alpha val="0"/>
                    </a:srgbClr>
                  </a:solidFill>
                </a:ln>
                <a:solidFill>
                  <a:srgbClr val="0078D7"/>
                </a:solidFill>
                <a:latin typeface="Segoe UI Semibold" charset="0"/>
                <a:ea typeface="Segoe UI Semibold" charset="0"/>
                <a:cs typeface="Segoe UI Semibold" charset="0"/>
              </a:rPr>
              <a:t>On-premises</a:t>
            </a:r>
          </a:p>
        </p:txBody>
      </p:sp>
      <p:sp>
        <p:nvSpPr>
          <p:cNvPr id="5" name="TextBox 4"/>
          <p:cNvSpPr txBox="1"/>
          <p:nvPr/>
        </p:nvSpPr>
        <p:spPr>
          <a:xfrm flipH="1">
            <a:off x="10858761" y="2810388"/>
            <a:ext cx="683124" cy="312029"/>
          </a:xfrm>
          <a:prstGeom prst="rect">
            <a:avLst/>
          </a:prstGeom>
          <a:noFill/>
        </p:spPr>
        <p:txBody>
          <a:bodyPr wrap="square" rtlCol="0">
            <a:spAutoFit/>
          </a:bodyPr>
          <a:lstStyle/>
          <a:p>
            <a:pPr algn="r" defTabSz="932563">
              <a:defRPr/>
            </a:pPr>
            <a:r>
              <a:rPr lang="en-US" sz="1400" b="1" kern="0" dirty="0">
                <a:ln>
                  <a:solidFill>
                    <a:srgbClr val="FFFFFF">
                      <a:alpha val="0"/>
                    </a:srgbClr>
                  </a:solidFill>
                </a:ln>
                <a:solidFill>
                  <a:srgbClr val="0078D7"/>
                </a:solidFill>
                <a:latin typeface="Segoe UI Semibold" charset="0"/>
                <a:ea typeface="Segoe UI Semibold" charset="0"/>
                <a:cs typeface="Segoe UI Semibold" charset="0"/>
              </a:rPr>
              <a:t>IaaS</a:t>
            </a:r>
          </a:p>
        </p:txBody>
      </p:sp>
      <p:sp>
        <p:nvSpPr>
          <p:cNvPr id="6" name="TextBox 5"/>
          <p:cNvSpPr txBox="1"/>
          <p:nvPr/>
        </p:nvSpPr>
        <p:spPr>
          <a:xfrm flipH="1">
            <a:off x="9869283" y="758384"/>
            <a:ext cx="1811352" cy="312029"/>
          </a:xfrm>
          <a:prstGeom prst="rect">
            <a:avLst/>
          </a:prstGeom>
          <a:noFill/>
        </p:spPr>
        <p:txBody>
          <a:bodyPr wrap="square" rtlCol="0">
            <a:spAutoFit/>
          </a:bodyPr>
          <a:lstStyle/>
          <a:p>
            <a:pPr algn="r" defTabSz="932563">
              <a:defRPr/>
            </a:pPr>
            <a:r>
              <a:rPr lang="en-US" sz="1400" b="1" kern="0" dirty="0">
                <a:ln>
                  <a:solidFill>
                    <a:srgbClr val="FFFFFF">
                      <a:alpha val="0"/>
                    </a:srgbClr>
                  </a:solidFill>
                </a:ln>
                <a:solidFill>
                  <a:srgbClr val="0078D7"/>
                </a:solidFill>
                <a:latin typeface="Segoe UI Semibold" charset="0"/>
                <a:ea typeface="Segoe UI Semibold" charset="0"/>
                <a:cs typeface="Segoe UI Semibold" charset="0"/>
              </a:rPr>
              <a:t>PaaS</a:t>
            </a:r>
          </a:p>
        </p:txBody>
      </p:sp>
      <p:sp>
        <p:nvSpPr>
          <p:cNvPr id="15" name="Rectangle 14"/>
          <p:cNvSpPr/>
          <p:nvPr/>
        </p:nvSpPr>
        <p:spPr>
          <a:xfrm>
            <a:off x="6868378" y="4054660"/>
            <a:ext cx="1025260" cy="406208"/>
          </a:xfrm>
          <a:prstGeom prst="rect">
            <a:avLst/>
          </a:prstGeom>
        </p:spPr>
        <p:txBody>
          <a:bodyPr wrap="square">
            <a:spAutoFit/>
          </a:bodyPr>
          <a:lstStyle/>
          <a:p>
            <a:pPr algn="ctr" defTabSz="931326">
              <a:defRPr/>
            </a:pPr>
            <a:r>
              <a:rPr lang="en-US" sz="1000" b="1" kern="0" dirty="0">
                <a:ln>
                  <a:solidFill>
                    <a:srgbClr val="FFFFFF">
                      <a:alpha val="0"/>
                    </a:srgbClr>
                  </a:solidFill>
                </a:ln>
                <a:solidFill>
                  <a:srgbClr val="000000"/>
                </a:solidFill>
                <a:latin typeface="Segoe UI Semibold" charset="0"/>
                <a:cs typeface="Segoe UI Semibold" charset="0"/>
              </a:rPr>
              <a:t>SQL Server </a:t>
            </a:r>
            <a:br>
              <a:rPr lang="en-US" sz="1000" b="1" kern="0" dirty="0">
                <a:ln>
                  <a:solidFill>
                    <a:srgbClr val="FFFFFF">
                      <a:alpha val="0"/>
                    </a:srgbClr>
                  </a:solidFill>
                </a:ln>
                <a:solidFill>
                  <a:srgbClr val="000000"/>
                </a:solidFill>
                <a:latin typeface="Segoe UI Semibold" charset="0"/>
                <a:cs typeface="Segoe UI Semibold" charset="0"/>
              </a:rPr>
            </a:br>
            <a:r>
              <a:rPr lang="en-US" sz="1000" b="1" kern="0" dirty="0">
                <a:ln>
                  <a:solidFill>
                    <a:srgbClr val="FFFFFF">
                      <a:alpha val="0"/>
                    </a:srgbClr>
                  </a:solidFill>
                </a:ln>
                <a:solidFill>
                  <a:srgbClr val="000000"/>
                </a:solidFill>
                <a:latin typeface="Segoe UI Semibold" charset="0"/>
                <a:cs typeface="Segoe UI Semibold" charset="0"/>
              </a:rPr>
              <a:t>in Azure VM</a:t>
            </a:r>
          </a:p>
        </p:txBody>
      </p:sp>
      <p:sp>
        <p:nvSpPr>
          <p:cNvPr id="21" name="Rectangle 20"/>
          <p:cNvSpPr/>
          <p:nvPr/>
        </p:nvSpPr>
        <p:spPr>
          <a:xfrm>
            <a:off x="8716224" y="2184857"/>
            <a:ext cx="1814662" cy="249264"/>
          </a:xfrm>
          <a:prstGeom prst="rect">
            <a:avLst/>
          </a:prstGeom>
        </p:spPr>
        <p:txBody>
          <a:bodyPr wrap="none">
            <a:spAutoFit/>
          </a:bodyPr>
          <a:lstStyle/>
          <a:p>
            <a:pPr algn="ctr" defTabSz="931326">
              <a:defRPr/>
            </a:pPr>
            <a:r>
              <a:rPr lang="en-US" sz="1000" b="1" kern="0" dirty="0">
                <a:ln>
                  <a:solidFill>
                    <a:srgbClr val="FFFFFF">
                      <a:alpha val="0"/>
                    </a:srgbClr>
                  </a:solidFill>
                </a:ln>
                <a:solidFill>
                  <a:srgbClr val="000000"/>
                </a:solidFill>
                <a:latin typeface="Segoe UI Semibold" charset="0"/>
                <a:cs typeface="Segoe UI Semibold" charset="0"/>
              </a:rPr>
              <a:t>Azure SQL Data Warehouse</a:t>
            </a:r>
          </a:p>
        </p:txBody>
      </p:sp>
      <p:sp>
        <p:nvSpPr>
          <p:cNvPr id="24" name="Rectangle 23"/>
          <p:cNvSpPr/>
          <p:nvPr/>
        </p:nvSpPr>
        <p:spPr>
          <a:xfrm>
            <a:off x="6491838" y="2181306"/>
            <a:ext cx="1778341" cy="398279"/>
          </a:xfrm>
          <a:prstGeom prst="rect">
            <a:avLst/>
          </a:prstGeom>
        </p:spPr>
        <p:txBody>
          <a:bodyPr wrap="square">
            <a:spAutoFit/>
          </a:bodyPr>
          <a:lstStyle/>
          <a:p>
            <a:pPr algn="ctr" defTabSz="931326">
              <a:defRPr/>
            </a:pPr>
            <a:r>
              <a:rPr lang="en-US" sz="1000" b="1" kern="0" dirty="0">
                <a:ln>
                  <a:solidFill>
                    <a:srgbClr val="FFFFFF">
                      <a:alpha val="0"/>
                    </a:srgbClr>
                  </a:solidFill>
                </a:ln>
                <a:solidFill>
                  <a:srgbClr val="000000"/>
                </a:solidFill>
                <a:latin typeface="Segoe UI Semibold" charset="0"/>
                <a:cs typeface="Segoe UI Semibold" charset="0"/>
              </a:rPr>
              <a:t>Azure SQL Database</a:t>
            </a:r>
          </a:p>
          <a:p>
            <a:pPr algn="ctr" defTabSz="931326">
              <a:defRPr/>
            </a:pPr>
            <a:r>
              <a:rPr lang="en-US" sz="1000" b="1" kern="0" dirty="0">
                <a:ln>
                  <a:solidFill>
                    <a:srgbClr val="FFFFFF">
                      <a:alpha val="0"/>
                    </a:srgbClr>
                  </a:solidFill>
                </a:ln>
                <a:solidFill>
                  <a:srgbClr val="000000"/>
                </a:solidFill>
                <a:latin typeface="Segoe UI Semibold" charset="0"/>
                <a:cs typeface="Segoe UI Semibold" charset="0"/>
              </a:rPr>
              <a:t>(SQL Server++)</a:t>
            </a:r>
          </a:p>
        </p:txBody>
      </p:sp>
      <p:cxnSp>
        <p:nvCxnSpPr>
          <p:cNvPr id="26" name="Straight Connector 25"/>
          <p:cNvCxnSpPr>
            <a:cxnSpLocks/>
          </p:cNvCxnSpPr>
          <p:nvPr/>
        </p:nvCxnSpPr>
        <p:spPr>
          <a:xfrm flipV="1">
            <a:off x="5602194" y="698239"/>
            <a:ext cx="5954271" cy="1"/>
          </a:xfrm>
          <a:prstGeom prst="line">
            <a:avLst/>
          </a:prstGeom>
          <a:noFill/>
          <a:ln w="9525">
            <a:solidFill>
              <a:schemeClr val="bg1">
                <a:lumMod val="85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7" name="Straight Connector 26"/>
          <p:cNvCxnSpPr>
            <a:cxnSpLocks/>
          </p:cNvCxnSpPr>
          <p:nvPr/>
        </p:nvCxnSpPr>
        <p:spPr>
          <a:xfrm>
            <a:off x="5602194" y="2750244"/>
            <a:ext cx="5954271" cy="0"/>
          </a:xfrm>
          <a:prstGeom prst="line">
            <a:avLst/>
          </a:prstGeom>
          <a:noFill/>
          <a:ln w="9525">
            <a:solidFill>
              <a:schemeClr val="bg1">
                <a:lumMod val="85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28" name="Straight Connector 27"/>
          <p:cNvCxnSpPr>
            <a:cxnSpLocks/>
          </p:cNvCxnSpPr>
          <p:nvPr/>
        </p:nvCxnSpPr>
        <p:spPr>
          <a:xfrm>
            <a:off x="5597624" y="4802249"/>
            <a:ext cx="5958842" cy="0"/>
          </a:xfrm>
          <a:prstGeom prst="line">
            <a:avLst/>
          </a:prstGeom>
          <a:noFill/>
          <a:ln w="9525">
            <a:solidFill>
              <a:schemeClr val="bg1">
                <a:lumMod val="85000"/>
              </a:schemeClr>
            </a:solidFill>
            <a:prstDash val="sys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29" name="Rectangle 28"/>
          <p:cNvSpPr/>
          <p:nvPr/>
        </p:nvSpPr>
        <p:spPr bwMode="auto">
          <a:xfrm>
            <a:off x="366713" y="-928916"/>
            <a:ext cx="3472637" cy="527372"/>
          </a:xfrm>
          <a:prstGeom prst="rect">
            <a:avLst/>
          </a:prstGeom>
          <a:noFill/>
          <a:ln w="6350">
            <a:noFill/>
            <a:headEnd type="none" w="med" len="med"/>
            <a:tailEnd type="none" w="med" len="med"/>
          </a:ln>
        </p:spPr>
        <p:txBody>
          <a:bodyPr rot="0" spcFirstLastPara="0" vertOverflow="overflow" horzOverflow="overflow" vert="horz" wrap="square" lIns="93226" tIns="46612" rIns="91404" bIns="45702" numCol="1" spcCol="0" rtlCol="0" fromWordArt="0" anchor="ctr" anchorCtr="0" forceAA="0" compatLnSpc="1">
            <a:prstTxWarp prst="textNoShape">
              <a:avLst/>
            </a:prstTxWarp>
            <a:noAutofit/>
          </a:bodyPr>
          <a:lstStyle/>
          <a:p>
            <a:pPr defTabSz="932418">
              <a:defRPr/>
            </a:pPr>
            <a:endParaRPr lang="en-US" sz="2000" b="1" kern="0" spc="100" dirty="0">
              <a:solidFill>
                <a:srgbClr val="FFFFFF"/>
              </a:solidFill>
              <a:latin typeface="Segoe UI Semibold" charset="0"/>
              <a:cs typeface="Segoe UI Semibold" charset="0"/>
            </a:endParaRPr>
          </a:p>
        </p:txBody>
      </p:sp>
      <p:sp>
        <p:nvSpPr>
          <p:cNvPr id="76" name="Rectangle 75"/>
          <p:cNvSpPr/>
          <p:nvPr/>
        </p:nvSpPr>
        <p:spPr>
          <a:xfrm>
            <a:off x="6968935" y="6264462"/>
            <a:ext cx="824148" cy="249264"/>
          </a:xfrm>
          <a:prstGeom prst="rect">
            <a:avLst/>
          </a:prstGeom>
          <a:noFill/>
        </p:spPr>
        <p:txBody>
          <a:bodyPr wrap="none">
            <a:spAutoFit/>
          </a:bodyPr>
          <a:lstStyle/>
          <a:p>
            <a:pPr algn="ctr" defTabSz="931326">
              <a:defRPr/>
            </a:pPr>
            <a:r>
              <a:rPr lang="en-US" sz="1000" b="1" kern="0" dirty="0">
                <a:ln>
                  <a:solidFill>
                    <a:srgbClr val="FFFFFF">
                      <a:alpha val="0"/>
                    </a:srgbClr>
                  </a:solidFill>
                </a:ln>
                <a:solidFill>
                  <a:srgbClr val="000000"/>
                </a:solidFill>
                <a:latin typeface="Segoe UI Semibold" charset="0"/>
                <a:cs typeface="Segoe UI Semibold" charset="0"/>
              </a:rPr>
              <a:t>SQL Server</a:t>
            </a:r>
          </a:p>
        </p:txBody>
      </p:sp>
      <p:sp>
        <p:nvSpPr>
          <p:cNvPr id="84" name="Rectangle 83"/>
          <p:cNvSpPr/>
          <p:nvPr/>
        </p:nvSpPr>
        <p:spPr>
          <a:xfrm>
            <a:off x="9037847" y="4059539"/>
            <a:ext cx="1171419" cy="406208"/>
          </a:xfrm>
          <a:prstGeom prst="rect">
            <a:avLst/>
          </a:prstGeom>
        </p:spPr>
        <p:txBody>
          <a:bodyPr wrap="square">
            <a:spAutoFit/>
          </a:bodyPr>
          <a:lstStyle/>
          <a:p>
            <a:pPr algn="ctr" defTabSz="931326">
              <a:defRPr/>
            </a:pPr>
            <a:r>
              <a:rPr lang="en-US" sz="1000" b="1" kern="0" dirty="0">
                <a:ln>
                  <a:solidFill>
                    <a:srgbClr val="FFFFFF">
                      <a:alpha val="0"/>
                    </a:srgbClr>
                  </a:solidFill>
                </a:ln>
                <a:solidFill>
                  <a:srgbClr val="000000"/>
                </a:solidFill>
                <a:latin typeface="Segoe UI Semibold" charset="0"/>
                <a:cs typeface="Segoe UI Semibold" charset="0"/>
              </a:rPr>
              <a:t>SQL Server (DW)</a:t>
            </a:r>
          </a:p>
          <a:p>
            <a:pPr algn="ctr" defTabSz="931326">
              <a:defRPr/>
            </a:pPr>
            <a:r>
              <a:rPr lang="en-US" sz="1000" b="1" kern="0" dirty="0">
                <a:ln>
                  <a:solidFill>
                    <a:srgbClr val="FFFFFF">
                      <a:alpha val="0"/>
                    </a:srgbClr>
                  </a:solidFill>
                </a:ln>
                <a:solidFill>
                  <a:srgbClr val="000000"/>
                </a:solidFill>
                <a:latin typeface="Segoe UI Semibold" charset="0"/>
                <a:cs typeface="Segoe UI Semibold" charset="0"/>
              </a:rPr>
              <a:t>in Azure VM</a:t>
            </a:r>
          </a:p>
        </p:txBody>
      </p:sp>
      <p:sp>
        <p:nvSpPr>
          <p:cNvPr id="39" name="Rectangle 38"/>
          <p:cNvSpPr/>
          <p:nvPr/>
        </p:nvSpPr>
        <p:spPr>
          <a:xfrm>
            <a:off x="8858070" y="6215343"/>
            <a:ext cx="1530971" cy="406208"/>
          </a:xfrm>
          <a:prstGeom prst="rect">
            <a:avLst/>
          </a:prstGeom>
        </p:spPr>
        <p:txBody>
          <a:bodyPr wrap="none">
            <a:spAutoFit/>
          </a:bodyPr>
          <a:lstStyle/>
          <a:p>
            <a:pPr algn="ctr" defTabSz="931326">
              <a:defRPr/>
            </a:pPr>
            <a:r>
              <a:rPr lang="en-US" sz="1000" b="1" kern="0" dirty="0">
                <a:ln>
                  <a:solidFill>
                    <a:srgbClr val="FFFFFF">
                      <a:alpha val="0"/>
                    </a:srgbClr>
                  </a:solidFill>
                </a:ln>
                <a:solidFill>
                  <a:srgbClr val="000000"/>
                </a:solidFill>
                <a:latin typeface="Segoe UI Semibold" charset="0"/>
                <a:cs typeface="Segoe UI Semibold" charset="0"/>
              </a:rPr>
              <a:t>SQL Server (DW)</a:t>
            </a:r>
          </a:p>
          <a:p>
            <a:pPr algn="ctr" defTabSz="931326">
              <a:defRPr/>
            </a:pPr>
            <a:r>
              <a:rPr lang="en-US" sz="1000" b="1" kern="0" dirty="0">
                <a:ln>
                  <a:solidFill>
                    <a:srgbClr val="FFFFFF">
                      <a:alpha val="0"/>
                    </a:srgbClr>
                  </a:solidFill>
                </a:ln>
                <a:solidFill>
                  <a:srgbClr val="000000"/>
                </a:solidFill>
                <a:latin typeface="Segoe UI Semibold" charset="0"/>
                <a:cs typeface="Segoe UI Semibold" charset="0"/>
              </a:rPr>
              <a:t>Reference Architecture</a:t>
            </a:r>
          </a:p>
        </p:txBody>
      </p:sp>
      <p:sp>
        <p:nvSpPr>
          <p:cNvPr id="64" name="Triangle 3">
            <a:extLst>
              <a:ext uri="{FF2B5EF4-FFF2-40B4-BE49-F238E27FC236}">
                <a16:creationId xmlns:a16="http://schemas.microsoft.com/office/drawing/2014/main" id="{A44655C9-680B-409E-BF7D-49DDD71B81D6}"/>
              </a:ext>
            </a:extLst>
          </p:cNvPr>
          <p:cNvSpPr/>
          <p:nvPr/>
        </p:nvSpPr>
        <p:spPr>
          <a:xfrm rot="5400000">
            <a:off x="175629" y="6577366"/>
            <a:ext cx="196746" cy="91589"/>
          </a:xfrm>
          <a:custGeom>
            <a:avLst/>
            <a:gdLst>
              <a:gd name="connsiteX0" fmla="*/ 0 w 631372"/>
              <a:gd name="connsiteY0" fmla="*/ 544286 h 544286"/>
              <a:gd name="connsiteX1" fmla="*/ 315686 w 631372"/>
              <a:gd name="connsiteY1" fmla="*/ 0 h 544286"/>
              <a:gd name="connsiteX2" fmla="*/ 631372 w 631372"/>
              <a:gd name="connsiteY2" fmla="*/ 544286 h 544286"/>
              <a:gd name="connsiteX3" fmla="*/ 0 w 631372"/>
              <a:gd name="connsiteY3" fmla="*/ 544286 h 544286"/>
              <a:gd name="connsiteX0" fmla="*/ 0 w 631372"/>
              <a:gd name="connsiteY0" fmla="*/ 544286 h 544286"/>
              <a:gd name="connsiteX1" fmla="*/ 315686 w 631372"/>
              <a:gd name="connsiteY1" fmla="*/ 0 h 544286"/>
              <a:gd name="connsiteX2" fmla="*/ 631372 w 631372"/>
              <a:gd name="connsiteY2" fmla="*/ 544286 h 544286"/>
              <a:gd name="connsiteX3" fmla="*/ 315686 w 631372"/>
              <a:gd name="connsiteY3" fmla="*/ 544286 h 544286"/>
              <a:gd name="connsiteX4" fmla="*/ 0 w 631372"/>
              <a:gd name="connsiteY4" fmla="*/ 544286 h 544286"/>
              <a:gd name="connsiteX0" fmla="*/ 315686 w 631372"/>
              <a:gd name="connsiteY0" fmla="*/ 544286 h 635726"/>
              <a:gd name="connsiteX1" fmla="*/ 0 w 631372"/>
              <a:gd name="connsiteY1" fmla="*/ 544286 h 635726"/>
              <a:gd name="connsiteX2" fmla="*/ 315686 w 631372"/>
              <a:gd name="connsiteY2" fmla="*/ 0 h 635726"/>
              <a:gd name="connsiteX3" fmla="*/ 631372 w 631372"/>
              <a:gd name="connsiteY3" fmla="*/ 544286 h 635726"/>
              <a:gd name="connsiteX4" fmla="*/ 407126 w 631372"/>
              <a:gd name="connsiteY4" fmla="*/ 635726 h 635726"/>
              <a:gd name="connsiteX0" fmla="*/ 0 w 631372"/>
              <a:gd name="connsiteY0" fmla="*/ 544286 h 635726"/>
              <a:gd name="connsiteX1" fmla="*/ 315686 w 631372"/>
              <a:gd name="connsiteY1" fmla="*/ 0 h 635726"/>
              <a:gd name="connsiteX2" fmla="*/ 631372 w 631372"/>
              <a:gd name="connsiteY2" fmla="*/ 544286 h 635726"/>
              <a:gd name="connsiteX3" fmla="*/ 407126 w 631372"/>
              <a:gd name="connsiteY3" fmla="*/ 635726 h 635726"/>
              <a:gd name="connsiteX0" fmla="*/ 0 w 631372"/>
              <a:gd name="connsiteY0" fmla="*/ 544286 h 544286"/>
              <a:gd name="connsiteX1" fmla="*/ 315686 w 631372"/>
              <a:gd name="connsiteY1" fmla="*/ 0 h 544286"/>
              <a:gd name="connsiteX2" fmla="*/ 631372 w 631372"/>
              <a:gd name="connsiteY2" fmla="*/ 544286 h 544286"/>
            </a:gdLst>
            <a:ahLst/>
            <a:cxnLst>
              <a:cxn ang="0">
                <a:pos x="connsiteX0" y="connsiteY0"/>
              </a:cxn>
              <a:cxn ang="0">
                <a:pos x="connsiteX1" y="connsiteY1"/>
              </a:cxn>
              <a:cxn ang="0">
                <a:pos x="connsiteX2" y="connsiteY2"/>
              </a:cxn>
            </a:cxnLst>
            <a:rect l="l" t="t" r="r" b="b"/>
            <a:pathLst>
              <a:path w="631372" h="544286">
                <a:moveTo>
                  <a:pt x="0" y="544286"/>
                </a:moveTo>
                <a:lnTo>
                  <a:pt x="315686" y="0"/>
                </a:lnTo>
                <a:lnTo>
                  <a:pt x="631372" y="544286"/>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225"/>
            <a:endParaRPr lang="en-US">
              <a:solidFill>
                <a:srgbClr val="FFFFFF"/>
              </a:solidFill>
              <a:latin typeface="Segoe UI"/>
            </a:endParaRPr>
          </a:p>
        </p:txBody>
      </p:sp>
      <p:sp>
        <p:nvSpPr>
          <p:cNvPr id="65" name="Text Placeholder 3">
            <a:extLst>
              <a:ext uri="{FF2B5EF4-FFF2-40B4-BE49-F238E27FC236}">
                <a16:creationId xmlns:a16="http://schemas.microsoft.com/office/drawing/2014/main" id="{2DFC7DDC-6EE7-4ED3-81CB-323247EB8F57}"/>
              </a:ext>
            </a:extLst>
          </p:cNvPr>
          <p:cNvSpPr txBox="1">
            <a:spLocks/>
          </p:cNvSpPr>
          <p:nvPr/>
        </p:nvSpPr>
        <p:spPr>
          <a:xfrm>
            <a:off x="221079" y="6513037"/>
            <a:ext cx="3060816" cy="233557"/>
          </a:xfrm>
          <a:prstGeom prst="rect">
            <a:avLst/>
          </a:prstGeom>
          <a:noFill/>
        </p:spPr>
        <p:txBody>
          <a:bodyPr lIns="182854">
            <a:spAutoFit/>
          </a:bodyPr>
          <a:lstStyle>
            <a:lvl1pPr marL="228600" indent="-228600" algn="l" defTabSz="914400" rtl="0" eaLnBrk="1" latinLnBrk="0" hangingPunct="1">
              <a:lnSpc>
                <a:spcPct val="90000"/>
              </a:lnSpc>
              <a:spcBef>
                <a:spcPts val="1000"/>
              </a:spcBef>
              <a:buClr>
                <a:schemeClr val="bg2"/>
              </a:buClr>
              <a:buFont typeface="Arial" panose="020B0604020202020204" pitchFamily="34" charset="0"/>
              <a:buChar char="•"/>
              <a:defRPr sz="2800" kern="1200">
                <a:solidFill>
                  <a:schemeClr val="bg1"/>
                </a:solidFill>
                <a:latin typeface="Segoe UI" panose="020B0502040204020203" pitchFamily="34" charset="0"/>
                <a:ea typeface="+mn-ea"/>
                <a:cs typeface="Segoe UI" panose="020B0502040204020203" pitchFamily="34" charset="0"/>
              </a:defRPr>
            </a:lvl1pPr>
            <a:lvl2pPr marL="685800" indent="-228600" algn="l" defTabSz="914400" rtl="0" eaLnBrk="1" latinLnBrk="0" hangingPunct="1">
              <a:lnSpc>
                <a:spcPct val="90000"/>
              </a:lnSpc>
              <a:spcBef>
                <a:spcPts val="500"/>
              </a:spcBef>
              <a:buClr>
                <a:schemeClr val="bg2"/>
              </a:buClr>
              <a:buFont typeface="Arial" panose="020B0604020202020204" pitchFamily="34" charset="0"/>
              <a:buChar char="•"/>
              <a:defRPr sz="2400" kern="1200">
                <a:solidFill>
                  <a:schemeClr val="bg1"/>
                </a:solidFill>
                <a:latin typeface="Segoe UI" panose="020B0502040204020203" pitchFamily="34" charset="0"/>
                <a:ea typeface="+mn-ea"/>
                <a:cs typeface="Segoe UI" panose="020B0502040204020203" pitchFamily="34" charset="0"/>
              </a:defRPr>
            </a:lvl2pPr>
            <a:lvl3pPr marL="1143000" indent="-228600" algn="l" defTabSz="914400" rtl="0" eaLnBrk="1" latinLnBrk="0" hangingPunct="1">
              <a:lnSpc>
                <a:spcPct val="90000"/>
              </a:lnSpc>
              <a:spcBef>
                <a:spcPts val="500"/>
              </a:spcBef>
              <a:buClr>
                <a:schemeClr val="bg2"/>
              </a:buClr>
              <a:buFont typeface="Arial" panose="020B0604020202020204" pitchFamily="34" charset="0"/>
              <a:buChar char="•"/>
              <a:defRPr sz="2000" kern="1200">
                <a:solidFill>
                  <a:schemeClr val="bg1"/>
                </a:solidFill>
                <a:latin typeface="Segoe UI" panose="020B0502040204020203" pitchFamily="34" charset="0"/>
                <a:ea typeface="+mn-ea"/>
                <a:cs typeface="Segoe UI" panose="020B0502040204020203" pitchFamily="34" charset="0"/>
              </a:defRPr>
            </a:lvl3pPr>
            <a:lvl4pPr marL="16002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4pPr>
            <a:lvl5pPr marL="2057400" indent="-228600" algn="l" defTabSz="914400" rtl="0" eaLnBrk="1" latinLnBrk="0" hangingPunct="1">
              <a:lnSpc>
                <a:spcPct val="90000"/>
              </a:lnSpc>
              <a:spcBef>
                <a:spcPts val="500"/>
              </a:spcBef>
              <a:buClr>
                <a:schemeClr val="bg2"/>
              </a:buClr>
              <a:buFont typeface="Arial" panose="020B0604020202020204" pitchFamily="34" charset="0"/>
              <a:buChar char="•"/>
              <a:defRPr sz="1800" kern="1200">
                <a:solidFill>
                  <a:schemeClr val="bg1"/>
                </a:solidFill>
                <a:latin typeface="Segoe UI" panose="020B0502040204020203" pitchFamily="34" charset="0"/>
                <a:ea typeface="+mn-ea"/>
                <a:cs typeface="Segoe UI"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914225">
              <a:buClr>
                <a:srgbClr val="D2D2D2"/>
              </a:buClr>
              <a:buNone/>
            </a:pPr>
            <a:r>
              <a:rPr lang="en-US" sz="1000" b="1" dirty="0">
                <a:solidFill>
                  <a:srgbClr val="FFFFFF"/>
                </a:solidFill>
                <a:latin typeface="Segoe UI" charset="0"/>
                <a:ea typeface="Segoe UI" charset="0"/>
                <a:cs typeface="Segoe UI" charset="0"/>
              </a:rPr>
              <a:t>Most consistent data platform</a:t>
            </a:r>
          </a:p>
        </p:txBody>
      </p:sp>
      <p:cxnSp>
        <p:nvCxnSpPr>
          <p:cNvPr id="16" name="Straight Arrow Connector 15">
            <a:extLst>
              <a:ext uri="{FF2B5EF4-FFF2-40B4-BE49-F238E27FC236}">
                <a16:creationId xmlns:a16="http://schemas.microsoft.com/office/drawing/2014/main" id="{971D479C-9B12-490D-945C-7F03066F1E00}"/>
              </a:ext>
            </a:extLst>
          </p:cNvPr>
          <p:cNvCxnSpPr>
            <a:cxnSpLocks/>
          </p:cNvCxnSpPr>
          <p:nvPr/>
        </p:nvCxnSpPr>
        <p:spPr>
          <a:xfrm flipV="1">
            <a:off x="5597623" y="229055"/>
            <a:ext cx="0" cy="6628459"/>
          </a:xfrm>
          <a:prstGeom prst="straightConnector1">
            <a:avLst/>
          </a:prstGeom>
          <a:ln w="12700">
            <a:solidFill>
              <a:schemeClr val="tx2"/>
            </a:solidFill>
            <a:prstDash val="sysDash"/>
            <a:tailEnd type="triangle"/>
          </a:ln>
        </p:spPr>
        <p:style>
          <a:lnRef idx="1">
            <a:schemeClr val="accent1"/>
          </a:lnRef>
          <a:fillRef idx="0">
            <a:schemeClr val="accent1"/>
          </a:fillRef>
          <a:effectRef idx="0">
            <a:schemeClr val="accent1"/>
          </a:effectRef>
          <a:fontRef idx="minor">
            <a:schemeClr val="tx1"/>
          </a:fontRef>
        </p:style>
      </p:cxnSp>
      <p:grpSp>
        <p:nvGrpSpPr>
          <p:cNvPr id="68" name="Group 67">
            <a:extLst>
              <a:ext uri="{FF2B5EF4-FFF2-40B4-BE49-F238E27FC236}">
                <a16:creationId xmlns:a16="http://schemas.microsoft.com/office/drawing/2014/main" id="{4352D9BB-720B-4E18-8B8B-C8C7F1F9DF39}"/>
              </a:ext>
            </a:extLst>
          </p:cNvPr>
          <p:cNvGrpSpPr/>
          <p:nvPr/>
        </p:nvGrpSpPr>
        <p:grpSpPr>
          <a:xfrm>
            <a:off x="6951002" y="1207375"/>
            <a:ext cx="860012" cy="884178"/>
            <a:chOff x="2776302" y="4657642"/>
            <a:chExt cx="1550488" cy="1594059"/>
          </a:xfrm>
        </p:grpSpPr>
        <p:sp>
          <p:nvSpPr>
            <p:cNvPr id="69" name="Cylinder 68">
              <a:extLst>
                <a:ext uri="{FF2B5EF4-FFF2-40B4-BE49-F238E27FC236}">
                  <a16:creationId xmlns:a16="http://schemas.microsoft.com/office/drawing/2014/main" id="{15A7B229-2496-466E-8762-B6C663B54DF2}"/>
                </a:ext>
              </a:extLst>
            </p:cNvPr>
            <p:cNvSpPr/>
            <p:nvPr/>
          </p:nvSpPr>
          <p:spPr bwMode="auto">
            <a:xfrm>
              <a:off x="2776302" y="4657642"/>
              <a:ext cx="1043832" cy="1371349"/>
            </a:xfrm>
            <a:prstGeom prst="can">
              <a:avLst>
                <a:gd name="adj" fmla="val 39530"/>
              </a:avLst>
            </a:pr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dirty="0">
                  <a:solidFill>
                    <a:srgbClr val="0078D7"/>
                  </a:solidFill>
                  <a:latin typeface="Segoe UI Light"/>
                  <a:ea typeface="Segoe UI" pitchFamily="34" charset="0"/>
                  <a:cs typeface="Segoe UI" pitchFamily="34" charset="0"/>
                </a:rPr>
                <a:t>SQL</a:t>
              </a:r>
            </a:p>
          </p:txBody>
        </p:sp>
        <p:sp>
          <p:nvSpPr>
            <p:cNvPr id="70" name="Freeform 146">
              <a:extLst>
                <a:ext uri="{FF2B5EF4-FFF2-40B4-BE49-F238E27FC236}">
                  <a16:creationId xmlns:a16="http://schemas.microsoft.com/office/drawing/2014/main" id="{F8903BD5-7677-4E7B-A49C-4F0904A32F94}"/>
                </a:ext>
              </a:extLst>
            </p:cNvPr>
            <p:cNvSpPr>
              <a:spLocks noChangeAspect="1"/>
            </p:cNvSpPr>
            <p:nvPr/>
          </p:nvSpPr>
          <p:spPr bwMode="auto">
            <a:xfrm>
              <a:off x="3311549" y="5608740"/>
              <a:ext cx="1015241" cy="642961"/>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IN" sz="1961" b="1" dirty="0">
                <a:solidFill>
                  <a:srgbClr val="FFFFFF"/>
                </a:solidFill>
                <a:latin typeface="Segoe UI Light"/>
                <a:ea typeface="Segoe UI" pitchFamily="34" charset="0"/>
                <a:cs typeface="Segoe UI" pitchFamily="34" charset="0"/>
              </a:endParaRPr>
            </a:p>
          </p:txBody>
        </p:sp>
      </p:grpSp>
      <p:sp>
        <p:nvSpPr>
          <p:cNvPr id="72" name="Cylinder 71">
            <a:extLst>
              <a:ext uri="{FF2B5EF4-FFF2-40B4-BE49-F238E27FC236}">
                <a16:creationId xmlns:a16="http://schemas.microsoft.com/office/drawing/2014/main" id="{357C5F2C-1714-40F5-97CE-C79C233F8253}"/>
              </a:ext>
            </a:extLst>
          </p:cNvPr>
          <p:cNvSpPr/>
          <p:nvPr/>
        </p:nvSpPr>
        <p:spPr bwMode="auto">
          <a:xfrm>
            <a:off x="7091516" y="5407231"/>
            <a:ext cx="578984" cy="760648"/>
          </a:xfrm>
          <a:prstGeom prst="can">
            <a:avLst>
              <a:gd name="adj" fmla="val 39530"/>
            </a:avLst>
          </a:pr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r>
              <a:rPr lang="en-US" dirty="0">
                <a:solidFill>
                  <a:srgbClr val="0078D7"/>
                </a:solidFill>
                <a:latin typeface="Segoe UI Light"/>
                <a:ea typeface="Segoe UI" pitchFamily="34" charset="0"/>
                <a:cs typeface="Segoe UI" pitchFamily="34" charset="0"/>
              </a:rPr>
              <a:t>SQL</a:t>
            </a:r>
          </a:p>
        </p:txBody>
      </p:sp>
      <p:grpSp>
        <p:nvGrpSpPr>
          <p:cNvPr id="22" name="Group 21">
            <a:extLst>
              <a:ext uri="{FF2B5EF4-FFF2-40B4-BE49-F238E27FC236}">
                <a16:creationId xmlns:a16="http://schemas.microsoft.com/office/drawing/2014/main" id="{9A07571A-8DE7-4F98-AA13-DCDB3ECAA906}"/>
              </a:ext>
            </a:extLst>
          </p:cNvPr>
          <p:cNvGrpSpPr/>
          <p:nvPr/>
        </p:nvGrpSpPr>
        <p:grpSpPr>
          <a:xfrm>
            <a:off x="6785213" y="3139817"/>
            <a:ext cx="1191591" cy="754645"/>
            <a:chOff x="6903609" y="3414178"/>
            <a:chExt cx="967555" cy="612762"/>
          </a:xfrm>
        </p:grpSpPr>
        <p:sp>
          <p:nvSpPr>
            <p:cNvPr id="109" name="Freeform 146">
              <a:extLst>
                <a:ext uri="{FF2B5EF4-FFF2-40B4-BE49-F238E27FC236}">
                  <a16:creationId xmlns:a16="http://schemas.microsoft.com/office/drawing/2014/main" id="{72499C37-F60A-4D3B-8E51-BEA0FDE5BE15}"/>
                </a:ext>
              </a:extLst>
            </p:cNvPr>
            <p:cNvSpPr>
              <a:spLocks noChangeAspect="1"/>
            </p:cNvSpPr>
            <p:nvPr/>
          </p:nvSpPr>
          <p:spPr bwMode="auto">
            <a:xfrm>
              <a:off x="6903609" y="3414178"/>
              <a:ext cx="967555" cy="612762"/>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IN" sz="1961" b="1" dirty="0">
                <a:solidFill>
                  <a:srgbClr val="FFFFFF"/>
                </a:solidFill>
                <a:latin typeface="Segoe UI Light"/>
                <a:ea typeface="Segoe UI" pitchFamily="34" charset="0"/>
                <a:cs typeface="Segoe UI" pitchFamily="34" charset="0"/>
              </a:endParaRPr>
            </a:p>
          </p:txBody>
        </p:sp>
        <p:sp>
          <p:nvSpPr>
            <p:cNvPr id="81" name="Cylinder 80">
              <a:extLst>
                <a:ext uri="{FF2B5EF4-FFF2-40B4-BE49-F238E27FC236}">
                  <a16:creationId xmlns:a16="http://schemas.microsoft.com/office/drawing/2014/main" id="{AA5CD53E-73FA-4AB7-A481-7C25F8592D57}"/>
                </a:ext>
              </a:extLst>
            </p:cNvPr>
            <p:cNvSpPr/>
            <p:nvPr/>
          </p:nvSpPr>
          <p:spPr bwMode="auto">
            <a:xfrm>
              <a:off x="7285039" y="3553650"/>
              <a:ext cx="283841" cy="372900"/>
            </a:xfrm>
            <a:prstGeom prst="can">
              <a:avLst>
                <a:gd name="adj" fmla="val 39530"/>
              </a:avLst>
            </a:pr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endParaRPr lang="en-US" dirty="0">
                <a:solidFill>
                  <a:srgbClr val="0078D7"/>
                </a:solidFill>
                <a:latin typeface="Segoe UI Light"/>
                <a:ea typeface="Segoe UI" pitchFamily="34" charset="0"/>
                <a:cs typeface="Segoe UI" pitchFamily="34" charset="0"/>
              </a:endParaRPr>
            </a:p>
          </p:txBody>
        </p:sp>
      </p:grpSp>
      <p:grpSp>
        <p:nvGrpSpPr>
          <p:cNvPr id="31" name="Group 30">
            <a:extLst>
              <a:ext uri="{FF2B5EF4-FFF2-40B4-BE49-F238E27FC236}">
                <a16:creationId xmlns:a16="http://schemas.microsoft.com/office/drawing/2014/main" id="{BEE82A67-7CD3-4186-B066-C991B6A58B65}"/>
              </a:ext>
            </a:extLst>
          </p:cNvPr>
          <p:cNvGrpSpPr/>
          <p:nvPr/>
        </p:nvGrpSpPr>
        <p:grpSpPr>
          <a:xfrm>
            <a:off x="9027762" y="3135970"/>
            <a:ext cx="1191591" cy="754645"/>
            <a:chOff x="9013096" y="3206923"/>
            <a:chExt cx="967555" cy="612762"/>
          </a:xfrm>
        </p:grpSpPr>
        <p:sp>
          <p:nvSpPr>
            <p:cNvPr id="130" name="Freeform 146">
              <a:extLst>
                <a:ext uri="{FF2B5EF4-FFF2-40B4-BE49-F238E27FC236}">
                  <a16:creationId xmlns:a16="http://schemas.microsoft.com/office/drawing/2014/main" id="{2E41C8EF-B50C-47CE-AF0C-DB7435A8BF02}"/>
                </a:ext>
              </a:extLst>
            </p:cNvPr>
            <p:cNvSpPr>
              <a:spLocks noChangeAspect="1"/>
            </p:cNvSpPr>
            <p:nvPr/>
          </p:nvSpPr>
          <p:spPr bwMode="auto">
            <a:xfrm>
              <a:off x="9013096" y="3206923"/>
              <a:ext cx="967555" cy="612762"/>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2700">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IN" sz="1961" b="1" dirty="0">
                <a:solidFill>
                  <a:srgbClr val="FFFFFF"/>
                </a:solidFill>
                <a:latin typeface="Segoe UI Light"/>
                <a:ea typeface="Segoe UI" pitchFamily="34" charset="0"/>
                <a:cs typeface="Segoe UI" pitchFamily="34" charset="0"/>
              </a:endParaRPr>
            </a:p>
          </p:txBody>
        </p:sp>
        <p:grpSp>
          <p:nvGrpSpPr>
            <p:cNvPr id="120" name="Group 119">
              <a:extLst>
                <a:ext uri="{FF2B5EF4-FFF2-40B4-BE49-F238E27FC236}">
                  <a16:creationId xmlns:a16="http://schemas.microsoft.com/office/drawing/2014/main" id="{292512CB-1552-4B9A-95BF-7525FB6DE38D}"/>
                </a:ext>
              </a:extLst>
            </p:cNvPr>
            <p:cNvGrpSpPr/>
            <p:nvPr/>
          </p:nvGrpSpPr>
          <p:grpSpPr>
            <a:xfrm>
              <a:off x="9334178" y="3334637"/>
              <a:ext cx="419423" cy="411891"/>
              <a:chOff x="2549926" y="1227604"/>
              <a:chExt cx="5177116" cy="5084148"/>
            </a:xfrm>
          </p:grpSpPr>
          <p:sp>
            <p:nvSpPr>
              <p:cNvPr id="121" name="Freeform: Shape 120">
                <a:extLst>
                  <a:ext uri="{FF2B5EF4-FFF2-40B4-BE49-F238E27FC236}">
                    <a16:creationId xmlns:a16="http://schemas.microsoft.com/office/drawing/2014/main" id="{10695D12-911B-442E-833C-704663E860AB}"/>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cap="sq">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2" name="Rectangle 121">
                <a:extLst>
                  <a:ext uri="{FF2B5EF4-FFF2-40B4-BE49-F238E27FC236}">
                    <a16:creationId xmlns:a16="http://schemas.microsoft.com/office/drawing/2014/main" id="{B7669A1D-D87E-4F81-B59E-F1B22D8C270F}"/>
                  </a:ext>
                </a:extLst>
              </p:cNvPr>
              <p:cNvSpPr/>
              <p:nvPr/>
            </p:nvSpPr>
            <p:spPr bwMode="auto">
              <a:xfrm>
                <a:off x="3364798"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3" name="Rectangle 122">
                <a:extLst>
                  <a:ext uri="{FF2B5EF4-FFF2-40B4-BE49-F238E27FC236}">
                    <a16:creationId xmlns:a16="http://schemas.microsoft.com/office/drawing/2014/main" id="{11297790-49EF-4DD1-93E8-6389A05F43B9}"/>
                  </a:ext>
                </a:extLst>
              </p:cNvPr>
              <p:cNvSpPr/>
              <p:nvPr/>
            </p:nvSpPr>
            <p:spPr bwMode="auto">
              <a:xfrm>
                <a:off x="3968585"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4" name="Rectangle 123">
                <a:extLst>
                  <a:ext uri="{FF2B5EF4-FFF2-40B4-BE49-F238E27FC236}">
                    <a16:creationId xmlns:a16="http://schemas.microsoft.com/office/drawing/2014/main" id="{3822F8D2-FBB8-449C-AF0B-1F1D164295D7}"/>
                  </a:ext>
                </a:extLst>
              </p:cNvPr>
              <p:cNvSpPr/>
              <p:nvPr/>
            </p:nvSpPr>
            <p:spPr bwMode="auto">
              <a:xfrm>
                <a:off x="4572371"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5" name="Rectangle 124">
                <a:extLst>
                  <a:ext uri="{FF2B5EF4-FFF2-40B4-BE49-F238E27FC236}">
                    <a16:creationId xmlns:a16="http://schemas.microsoft.com/office/drawing/2014/main" id="{7A05A784-B673-4999-AEFF-A8DCB09F299E}"/>
                  </a:ext>
                </a:extLst>
              </p:cNvPr>
              <p:cNvSpPr/>
              <p:nvPr/>
            </p:nvSpPr>
            <p:spPr bwMode="auto">
              <a:xfrm>
                <a:off x="3364798"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6" name="Rectangle 125">
                <a:extLst>
                  <a:ext uri="{FF2B5EF4-FFF2-40B4-BE49-F238E27FC236}">
                    <a16:creationId xmlns:a16="http://schemas.microsoft.com/office/drawing/2014/main" id="{DEE0DC85-92D2-4BDE-A1ED-B5FA7FBC00A6}"/>
                  </a:ext>
                </a:extLst>
              </p:cNvPr>
              <p:cNvSpPr/>
              <p:nvPr/>
            </p:nvSpPr>
            <p:spPr bwMode="auto">
              <a:xfrm>
                <a:off x="3968585"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7" name="Rectangle 126">
                <a:extLst>
                  <a:ext uri="{FF2B5EF4-FFF2-40B4-BE49-F238E27FC236}">
                    <a16:creationId xmlns:a16="http://schemas.microsoft.com/office/drawing/2014/main" id="{CB2DD639-28C0-4FF3-AADE-21A6EDB689CB}"/>
                  </a:ext>
                </a:extLst>
              </p:cNvPr>
              <p:cNvSpPr/>
              <p:nvPr/>
            </p:nvSpPr>
            <p:spPr bwMode="auto">
              <a:xfrm>
                <a:off x="3777367" y="3020291"/>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28" name="Cylinder 127">
                <a:extLst>
                  <a:ext uri="{FF2B5EF4-FFF2-40B4-BE49-F238E27FC236}">
                    <a16:creationId xmlns:a16="http://schemas.microsoft.com/office/drawing/2014/main" id="{320E3834-25E8-4402-85F2-FDE8E7040FAE}"/>
                  </a:ext>
                </a:extLst>
              </p:cNvPr>
              <p:cNvSpPr/>
              <p:nvPr/>
            </p:nvSpPr>
            <p:spPr bwMode="auto">
              <a:xfrm>
                <a:off x="5335724" y="3170126"/>
                <a:ext cx="2391318" cy="3141626"/>
              </a:xfrm>
              <a:prstGeom prst="can">
                <a:avLst>
                  <a:gd name="adj" fmla="val 39530"/>
                </a:avLst>
              </a:pr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endParaRPr lang="en-US" dirty="0">
                  <a:solidFill>
                    <a:srgbClr val="0078D7"/>
                  </a:solidFill>
                  <a:latin typeface="Segoe UI Light"/>
                  <a:ea typeface="Segoe UI" pitchFamily="34" charset="0"/>
                  <a:cs typeface="Segoe UI" pitchFamily="34" charset="0"/>
                </a:endParaRPr>
              </a:p>
            </p:txBody>
          </p:sp>
        </p:grpSp>
      </p:grpSp>
      <p:grpSp>
        <p:nvGrpSpPr>
          <p:cNvPr id="30" name="Group 29">
            <a:extLst>
              <a:ext uri="{FF2B5EF4-FFF2-40B4-BE49-F238E27FC236}">
                <a16:creationId xmlns:a16="http://schemas.microsoft.com/office/drawing/2014/main" id="{7C32F1EF-576C-472D-B91B-BE6B68E92A83}"/>
              </a:ext>
            </a:extLst>
          </p:cNvPr>
          <p:cNvGrpSpPr/>
          <p:nvPr/>
        </p:nvGrpSpPr>
        <p:grpSpPr>
          <a:xfrm>
            <a:off x="9183512" y="1139990"/>
            <a:ext cx="880089" cy="864285"/>
            <a:chOff x="9139330" y="1207060"/>
            <a:chExt cx="742960" cy="729618"/>
          </a:xfrm>
        </p:grpSpPr>
        <p:grpSp>
          <p:nvGrpSpPr>
            <p:cNvPr id="111" name="Group 110">
              <a:extLst>
                <a:ext uri="{FF2B5EF4-FFF2-40B4-BE49-F238E27FC236}">
                  <a16:creationId xmlns:a16="http://schemas.microsoft.com/office/drawing/2014/main" id="{BB67C329-047D-4FE4-813D-6D4B78CE153A}"/>
                </a:ext>
              </a:extLst>
            </p:cNvPr>
            <p:cNvGrpSpPr/>
            <p:nvPr/>
          </p:nvGrpSpPr>
          <p:grpSpPr>
            <a:xfrm>
              <a:off x="9139330" y="1207060"/>
              <a:ext cx="742960" cy="729618"/>
              <a:chOff x="2549926" y="1227604"/>
              <a:chExt cx="5177116" cy="5084148"/>
            </a:xfrm>
          </p:grpSpPr>
          <p:sp>
            <p:nvSpPr>
              <p:cNvPr id="112" name="Freeform: Shape 111">
                <a:extLst>
                  <a:ext uri="{FF2B5EF4-FFF2-40B4-BE49-F238E27FC236}">
                    <a16:creationId xmlns:a16="http://schemas.microsoft.com/office/drawing/2014/main" id="{95AFBC29-6D2F-4674-9F09-A793F81F1B9E}"/>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cap="sq">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3" name="Rectangle 112">
                <a:extLst>
                  <a:ext uri="{FF2B5EF4-FFF2-40B4-BE49-F238E27FC236}">
                    <a16:creationId xmlns:a16="http://schemas.microsoft.com/office/drawing/2014/main" id="{9565DFFA-42A4-4AED-871B-6674BE52E1C8}"/>
                  </a:ext>
                </a:extLst>
              </p:cNvPr>
              <p:cNvSpPr/>
              <p:nvPr/>
            </p:nvSpPr>
            <p:spPr bwMode="auto">
              <a:xfrm>
                <a:off x="3364798"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4" name="Rectangle 113">
                <a:extLst>
                  <a:ext uri="{FF2B5EF4-FFF2-40B4-BE49-F238E27FC236}">
                    <a16:creationId xmlns:a16="http://schemas.microsoft.com/office/drawing/2014/main" id="{1851A8FC-7D5F-4CA0-B7AE-0355E8A3D9D1}"/>
                  </a:ext>
                </a:extLst>
              </p:cNvPr>
              <p:cNvSpPr/>
              <p:nvPr/>
            </p:nvSpPr>
            <p:spPr bwMode="auto">
              <a:xfrm>
                <a:off x="3968585"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5" name="Rectangle 114">
                <a:extLst>
                  <a:ext uri="{FF2B5EF4-FFF2-40B4-BE49-F238E27FC236}">
                    <a16:creationId xmlns:a16="http://schemas.microsoft.com/office/drawing/2014/main" id="{5BEE6BA6-9426-4A13-B18E-CD6A650FE9FA}"/>
                  </a:ext>
                </a:extLst>
              </p:cNvPr>
              <p:cNvSpPr/>
              <p:nvPr/>
            </p:nvSpPr>
            <p:spPr bwMode="auto">
              <a:xfrm>
                <a:off x="4572371"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6" name="Rectangle 115">
                <a:extLst>
                  <a:ext uri="{FF2B5EF4-FFF2-40B4-BE49-F238E27FC236}">
                    <a16:creationId xmlns:a16="http://schemas.microsoft.com/office/drawing/2014/main" id="{70D09EE3-252A-477D-8501-87206E0D2F22}"/>
                  </a:ext>
                </a:extLst>
              </p:cNvPr>
              <p:cNvSpPr/>
              <p:nvPr/>
            </p:nvSpPr>
            <p:spPr bwMode="auto">
              <a:xfrm>
                <a:off x="3364798"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7" name="Rectangle 116">
                <a:extLst>
                  <a:ext uri="{FF2B5EF4-FFF2-40B4-BE49-F238E27FC236}">
                    <a16:creationId xmlns:a16="http://schemas.microsoft.com/office/drawing/2014/main" id="{C0BD658C-8419-4E21-AD34-096823F94881}"/>
                  </a:ext>
                </a:extLst>
              </p:cNvPr>
              <p:cNvSpPr/>
              <p:nvPr/>
            </p:nvSpPr>
            <p:spPr bwMode="auto">
              <a:xfrm>
                <a:off x="3968585"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8" name="Rectangle 117">
                <a:extLst>
                  <a:ext uri="{FF2B5EF4-FFF2-40B4-BE49-F238E27FC236}">
                    <a16:creationId xmlns:a16="http://schemas.microsoft.com/office/drawing/2014/main" id="{CC3932C1-632F-47B7-AD56-5FC03593482C}"/>
                  </a:ext>
                </a:extLst>
              </p:cNvPr>
              <p:cNvSpPr/>
              <p:nvPr/>
            </p:nvSpPr>
            <p:spPr bwMode="auto">
              <a:xfrm>
                <a:off x="3777367" y="3020291"/>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19" name="Cylinder 118">
                <a:extLst>
                  <a:ext uri="{FF2B5EF4-FFF2-40B4-BE49-F238E27FC236}">
                    <a16:creationId xmlns:a16="http://schemas.microsoft.com/office/drawing/2014/main" id="{CDC728F4-EA1C-40D7-9FB6-03D117BAF3FA}"/>
                  </a:ext>
                </a:extLst>
              </p:cNvPr>
              <p:cNvSpPr/>
              <p:nvPr/>
            </p:nvSpPr>
            <p:spPr bwMode="auto">
              <a:xfrm>
                <a:off x="5335724" y="3170126"/>
                <a:ext cx="2391318" cy="3141626"/>
              </a:xfrm>
              <a:prstGeom prst="can">
                <a:avLst>
                  <a:gd name="adj" fmla="val 39530"/>
                </a:avLst>
              </a:pr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endParaRPr lang="en-US" dirty="0">
                  <a:solidFill>
                    <a:srgbClr val="0078D7"/>
                  </a:solidFill>
                  <a:latin typeface="Segoe UI Light"/>
                  <a:ea typeface="Segoe UI" pitchFamily="34" charset="0"/>
                  <a:cs typeface="Segoe UI" pitchFamily="34" charset="0"/>
                </a:endParaRPr>
              </a:p>
            </p:txBody>
          </p:sp>
        </p:grpSp>
        <p:sp>
          <p:nvSpPr>
            <p:cNvPr id="129" name="Freeform 146">
              <a:extLst>
                <a:ext uri="{FF2B5EF4-FFF2-40B4-BE49-F238E27FC236}">
                  <a16:creationId xmlns:a16="http://schemas.microsoft.com/office/drawing/2014/main" id="{EC303FAC-66F3-4029-9260-EA3562B7B43E}"/>
                </a:ext>
              </a:extLst>
            </p:cNvPr>
            <p:cNvSpPr>
              <a:spLocks noChangeAspect="1"/>
            </p:cNvSpPr>
            <p:nvPr/>
          </p:nvSpPr>
          <p:spPr bwMode="auto">
            <a:xfrm>
              <a:off x="9199025" y="1593578"/>
              <a:ext cx="430213" cy="272458"/>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IN" sz="1961" b="1" dirty="0">
                <a:solidFill>
                  <a:srgbClr val="FFFFFF"/>
                </a:solidFill>
                <a:latin typeface="Segoe UI Light"/>
                <a:ea typeface="Segoe UI" pitchFamily="34" charset="0"/>
                <a:cs typeface="Segoe UI" pitchFamily="34" charset="0"/>
              </a:endParaRPr>
            </a:p>
          </p:txBody>
        </p:sp>
      </p:grpSp>
      <p:grpSp>
        <p:nvGrpSpPr>
          <p:cNvPr id="132" name="Group 131">
            <a:extLst>
              <a:ext uri="{FF2B5EF4-FFF2-40B4-BE49-F238E27FC236}">
                <a16:creationId xmlns:a16="http://schemas.microsoft.com/office/drawing/2014/main" id="{1531448D-F08F-455D-B929-23719DCE2376}"/>
              </a:ext>
            </a:extLst>
          </p:cNvPr>
          <p:cNvGrpSpPr/>
          <p:nvPr/>
        </p:nvGrpSpPr>
        <p:grpSpPr>
          <a:xfrm>
            <a:off x="9252128" y="5438364"/>
            <a:ext cx="742854" cy="729515"/>
            <a:chOff x="2549926" y="1227604"/>
            <a:chExt cx="5177116" cy="5084148"/>
          </a:xfrm>
        </p:grpSpPr>
        <p:sp>
          <p:nvSpPr>
            <p:cNvPr id="134" name="Freeform: Shape 133">
              <a:extLst>
                <a:ext uri="{FF2B5EF4-FFF2-40B4-BE49-F238E27FC236}">
                  <a16:creationId xmlns:a16="http://schemas.microsoft.com/office/drawing/2014/main" id="{252BBA3B-B757-40C8-A548-FB2A53BFF06D}"/>
                </a:ext>
              </a:extLst>
            </p:cNvPr>
            <p:cNvSpPr/>
            <p:nvPr/>
          </p:nvSpPr>
          <p:spPr bwMode="auto">
            <a:xfrm>
              <a:off x="2549926" y="1227604"/>
              <a:ext cx="4001268" cy="3614059"/>
            </a:xfrm>
            <a:custGeom>
              <a:avLst/>
              <a:gdLst>
                <a:gd name="connsiteX0" fmla="*/ 2000634 w 4001268"/>
                <a:gd name="connsiteY0" fmla="*/ 0 h 3614059"/>
                <a:gd name="connsiteX1" fmla="*/ 4001268 w 4001268"/>
                <a:gd name="connsiteY1" fmla="*/ 1445188 h 3614059"/>
                <a:gd name="connsiteX2" fmla="*/ 3659101 w 4001268"/>
                <a:gd name="connsiteY2" fmla="*/ 1445188 h 3614059"/>
                <a:gd name="connsiteX3" fmla="*/ 3659101 w 4001268"/>
                <a:gd name="connsiteY3" fmla="*/ 3614059 h 3614059"/>
                <a:gd name="connsiteX4" fmla="*/ 3372234 w 4001268"/>
                <a:gd name="connsiteY4" fmla="*/ 3614059 h 3614059"/>
                <a:gd name="connsiteX5" fmla="*/ 3372234 w 4001268"/>
                <a:gd name="connsiteY5" fmla="*/ 1559139 h 3614059"/>
                <a:gd name="connsiteX6" fmla="*/ 629034 w 4001268"/>
                <a:gd name="connsiteY6" fmla="*/ 1559139 h 3614059"/>
                <a:gd name="connsiteX7" fmla="*/ 629034 w 4001268"/>
                <a:gd name="connsiteY7" fmla="*/ 3614059 h 3614059"/>
                <a:gd name="connsiteX8" fmla="*/ 342168 w 4001268"/>
                <a:gd name="connsiteY8" fmla="*/ 3614059 h 3614059"/>
                <a:gd name="connsiteX9" fmla="*/ 342168 w 4001268"/>
                <a:gd name="connsiteY9" fmla="*/ 1445188 h 3614059"/>
                <a:gd name="connsiteX10" fmla="*/ 0 w 4001268"/>
                <a:gd name="connsiteY10" fmla="*/ 1445188 h 3614059"/>
                <a:gd name="connsiteX11" fmla="*/ 2000634 w 4001268"/>
                <a:gd name="connsiteY11" fmla="*/ 0 h 3614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01268" h="3614059">
                  <a:moveTo>
                    <a:pt x="2000634" y="0"/>
                  </a:moveTo>
                  <a:lnTo>
                    <a:pt x="4001268" y="1445188"/>
                  </a:lnTo>
                  <a:lnTo>
                    <a:pt x="3659101" y="1445188"/>
                  </a:lnTo>
                  <a:lnTo>
                    <a:pt x="3659101" y="3614059"/>
                  </a:lnTo>
                  <a:lnTo>
                    <a:pt x="3372234" y="3614059"/>
                  </a:lnTo>
                  <a:lnTo>
                    <a:pt x="3372234" y="1559139"/>
                  </a:lnTo>
                  <a:lnTo>
                    <a:pt x="629034" y="1559139"/>
                  </a:lnTo>
                  <a:lnTo>
                    <a:pt x="629034" y="3614059"/>
                  </a:lnTo>
                  <a:lnTo>
                    <a:pt x="342168" y="3614059"/>
                  </a:lnTo>
                  <a:lnTo>
                    <a:pt x="342168" y="1445188"/>
                  </a:lnTo>
                  <a:lnTo>
                    <a:pt x="0" y="1445188"/>
                  </a:lnTo>
                  <a:lnTo>
                    <a:pt x="2000634" y="0"/>
                  </a:lnTo>
                  <a:close/>
                </a:path>
              </a:pathLst>
            </a:custGeom>
            <a:noFill/>
            <a:ln w="12700" cap="sq">
              <a:solidFill>
                <a:schemeClr val="tx2"/>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5" name="Rectangle 134">
              <a:extLst>
                <a:ext uri="{FF2B5EF4-FFF2-40B4-BE49-F238E27FC236}">
                  <a16:creationId xmlns:a16="http://schemas.microsoft.com/office/drawing/2014/main" id="{FF0E4984-56D1-403F-AE6E-AA60CF16A92D}"/>
                </a:ext>
              </a:extLst>
            </p:cNvPr>
            <p:cNvSpPr/>
            <p:nvPr/>
          </p:nvSpPr>
          <p:spPr bwMode="auto">
            <a:xfrm>
              <a:off x="3364798"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6" name="Rectangle 135">
              <a:extLst>
                <a:ext uri="{FF2B5EF4-FFF2-40B4-BE49-F238E27FC236}">
                  <a16:creationId xmlns:a16="http://schemas.microsoft.com/office/drawing/2014/main" id="{4A43C797-A60B-4E91-8ECA-B7F4378DEC96}"/>
                </a:ext>
              </a:extLst>
            </p:cNvPr>
            <p:cNvSpPr/>
            <p:nvPr/>
          </p:nvSpPr>
          <p:spPr bwMode="auto">
            <a:xfrm>
              <a:off x="3968585"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7" name="Rectangle 136">
              <a:extLst>
                <a:ext uri="{FF2B5EF4-FFF2-40B4-BE49-F238E27FC236}">
                  <a16:creationId xmlns:a16="http://schemas.microsoft.com/office/drawing/2014/main" id="{F5FDB515-8454-47D1-99E6-DE820A67C20A}"/>
                </a:ext>
              </a:extLst>
            </p:cNvPr>
            <p:cNvSpPr/>
            <p:nvPr/>
          </p:nvSpPr>
          <p:spPr bwMode="auto">
            <a:xfrm>
              <a:off x="4572371" y="4227868"/>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8" name="Rectangle 137">
              <a:extLst>
                <a:ext uri="{FF2B5EF4-FFF2-40B4-BE49-F238E27FC236}">
                  <a16:creationId xmlns:a16="http://schemas.microsoft.com/office/drawing/2014/main" id="{8E75F286-4EFD-4CFC-966B-AFC70878852D}"/>
                </a:ext>
              </a:extLst>
            </p:cNvPr>
            <p:cNvSpPr/>
            <p:nvPr/>
          </p:nvSpPr>
          <p:spPr bwMode="auto">
            <a:xfrm>
              <a:off x="3364798"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39" name="Rectangle 138">
              <a:extLst>
                <a:ext uri="{FF2B5EF4-FFF2-40B4-BE49-F238E27FC236}">
                  <a16:creationId xmlns:a16="http://schemas.microsoft.com/office/drawing/2014/main" id="{29337535-B96C-4AB4-B81A-416136B0F082}"/>
                </a:ext>
              </a:extLst>
            </p:cNvPr>
            <p:cNvSpPr/>
            <p:nvPr/>
          </p:nvSpPr>
          <p:spPr bwMode="auto">
            <a:xfrm>
              <a:off x="3968585" y="3624080"/>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0" name="Rectangle 139">
              <a:extLst>
                <a:ext uri="{FF2B5EF4-FFF2-40B4-BE49-F238E27FC236}">
                  <a16:creationId xmlns:a16="http://schemas.microsoft.com/office/drawing/2014/main" id="{839D4309-6FEF-46A3-9E3F-10AD8C263DDA}"/>
                </a:ext>
              </a:extLst>
            </p:cNvPr>
            <p:cNvSpPr/>
            <p:nvPr/>
          </p:nvSpPr>
          <p:spPr bwMode="auto">
            <a:xfrm>
              <a:off x="3777367" y="3020291"/>
              <a:ext cx="603787" cy="603789"/>
            </a:xfrm>
            <a:prstGeom prst="rect">
              <a:avLst/>
            </a:prstGeom>
            <a:no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dirty="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141" name="Cylinder 140">
              <a:extLst>
                <a:ext uri="{FF2B5EF4-FFF2-40B4-BE49-F238E27FC236}">
                  <a16:creationId xmlns:a16="http://schemas.microsoft.com/office/drawing/2014/main" id="{69D016E5-433C-4CAE-B77D-6C67D9F35BC9}"/>
                </a:ext>
              </a:extLst>
            </p:cNvPr>
            <p:cNvSpPr/>
            <p:nvPr/>
          </p:nvSpPr>
          <p:spPr bwMode="auto">
            <a:xfrm>
              <a:off x="5335724" y="3170126"/>
              <a:ext cx="2391318" cy="3141626"/>
            </a:xfrm>
            <a:prstGeom prst="can">
              <a:avLst>
                <a:gd name="adj" fmla="val 39530"/>
              </a:avLst>
            </a:prstGeom>
            <a:solidFill>
              <a:schemeClr val="bg1"/>
            </a:solidFill>
            <a:ln w="12700">
              <a:solidFill>
                <a:schemeClr val="tx2"/>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284" rIns="0" bIns="146284" numCol="1" spcCol="0" rtlCol="0" fromWordArt="0" anchor="ctr" anchorCtr="0" forceAA="0" compatLnSpc="1">
              <a:prstTxWarp prst="textNoShape">
                <a:avLst/>
              </a:prstTxWarp>
              <a:noAutofit/>
            </a:bodyPr>
            <a:lstStyle/>
            <a:p>
              <a:pPr algn="ctr" defTabSz="932293" fontAlgn="base">
                <a:lnSpc>
                  <a:spcPct val="90000"/>
                </a:lnSpc>
                <a:spcBef>
                  <a:spcPct val="0"/>
                </a:spcBef>
                <a:spcAft>
                  <a:spcPct val="0"/>
                </a:spcAft>
              </a:pPr>
              <a:endParaRPr lang="en-US" dirty="0">
                <a:solidFill>
                  <a:srgbClr val="0078D7"/>
                </a:solidFill>
                <a:latin typeface="Segoe UI Light"/>
                <a:ea typeface="Segoe UI" pitchFamily="34" charset="0"/>
                <a:cs typeface="Segoe UI" pitchFamily="34" charset="0"/>
              </a:endParaRPr>
            </a:p>
          </p:txBody>
        </p:sp>
      </p:grpSp>
    </p:spTree>
    <p:extLst>
      <p:ext uri="{BB962C8B-B14F-4D97-AF65-F5344CB8AC3E}">
        <p14:creationId xmlns:p14="http://schemas.microsoft.com/office/powerpoint/2010/main" val="1203208152"/>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57596" y="117163"/>
            <a:ext cx="12034404" cy="932563"/>
          </a:xfrm>
        </p:spPr>
        <p:txBody>
          <a:bodyPr/>
          <a:lstStyle/>
          <a:p>
            <a:r>
              <a:rPr lang="en-US" sz="5400" dirty="0"/>
              <a:t>Hybrid Use Benefit for SQL Server</a:t>
            </a:r>
          </a:p>
        </p:txBody>
      </p:sp>
      <p:sp>
        <p:nvSpPr>
          <p:cNvPr id="2" name="AutoShape 2" descr="Instance subnet &#10;Managed Instance#l &#10;Managedlnstance #2 &#10;Managed Instance#3 &#10;VNET &#10;REPOINTAPP &#10;RESTORE &#10;Front end subnet &#10;Customer app &#10;ClientVM &#10;BACKUPTO AZURE &#10;EXECUTION (AGENT) &#10;storage account &#10;sys PaaS(Everest) &#10;sys is OPTIONAL in this step &#10;Another variantcan be simpleindex &#10;mai ntenance ">
            <a:extLst>
              <a:ext uri="{FF2B5EF4-FFF2-40B4-BE49-F238E27FC236}">
                <a16:creationId xmlns:a16="http://schemas.microsoft.com/office/drawing/2014/main" id="{FA81B6CF-60FF-49E5-9BB2-1DF57D67EC9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4" descr="Instance subnet &#10;Managed Instance#l &#10;Managedlnstance #2 &#10;Managed Instance#3 &#10;VNET &#10;REPOINTAPP &#10;RESTORE &#10;Front end subnet &#10;Customer app &#10;ClientVM &#10;BACKUPTO AZURE &#10;EXECUTION (AGENT) &#10;storage account &#10;sys PaaS(Everest) &#10;sys is OPTIONAL in this step &#10;Another variantcan be simpleindex &#10;mai ntenance ">
            <a:extLst>
              <a:ext uri="{FF2B5EF4-FFF2-40B4-BE49-F238E27FC236}">
                <a16:creationId xmlns:a16="http://schemas.microsoft.com/office/drawing/2014/main" id="{80E7A1AB-31F3-4BA9-8B29-CECE953A75B9}"/>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EF3F5B45-6A73-4FE8-BCAA-0775F5A3872A}"/>
              </a:ext>
            </a:extLst>
          </p:cNvPr>
          <p:cNvPicPr>
            <a:picLocks noChangeAspect="1"/>
          </p:cNvPicPr>
          <p:nvPr/>
        </p:nvPicPr>
        <p:blipFill>
          <a:blip r:embed="rId3"/>
          <a:stretch>
            <a:fillRect/>
          </a:stretch>
        </p:blipFill>
        <p:spPr>
          <a:xfrm>
            <a:off x="6708913" y="2047875"/>
            <a:ext cx="4400550" cy="3067050"/>
          </a:xfrm>
          <a:prstGeom prst="rect">
            <a:avLst/>
          </a:prstGeom>
        </p:spPr>
      </p:pic>
      <p:sp>
        <p:nvSpPr>
          <p:cNvPr id="7" name="TextBox 6">
            <a:extLst>
              <a:ext uri="{FF2B5EF4-FFF2-40B4-BE49-F238E27FC236}">
                <a16:creationId xmlns:a16="http://schemas.microsoft.com/office/drawing/2014/main" id="{8531267A-9C93-476E-9A29-51A1728896BD}"/>
              </a:ext>
            </a:extLst>
          </p:cNvPr>
          <p:cNvSpPr txBox="1"/>
          <p:nvPr/>
        </p:nvSpPr>
        <p:spPr>
          <a:xfrm>
            <a:off x="1010478" y="2436471"/>
            <a:ext cx="4933122" cy="2289858"/>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Maximize your current Software Assurance investment by using your existing SQL Server licenses to save up to 30 percent on </a:t>
            </a:r>
            <a:r>
              <a:rPr lang="en-US" sz="2400" dirty="0" err="1">
                <a:gradFill>
                  <a:gsLst>
                    <a:gs pos="2917">
                      <a:schemeClr val="tx1"/>
                    </a:gs>
                    <a:gs pos="30000">
                      <a:schemeClr val="tx1"/>
                    </a:gs>
                  </a:gsLst>
                  <a:lin ang="5400000" scaled="0"/>
                </a:gradFill>
              </a:rPr>
              <a:t>vCore</a:t>
            </a:r>
            <a:r>
              <a:rPr lang="en-US" sz="2400" dirty="0">
                <a:gradFill>
                  <a:gsLst>
                    <a:gs pos="2917">
                      <a:schemeClr val="tx1"/>
                    </a:gs>
                    <a:gs pos="30000">
                      <a:schemeClr val="tx1"/>
                    </a:gs>
                  </a:gsLst>
                  <a:lin ang="5400000" scaled="0"/>
                </a:gradFill>
              </a:rPr>
              <a:t>-based SQL Database options.</a:t>
            </a:r>
          </a:p>
        </p:txBody>
      </p:sp>
    </p:spTree>
    <p:extLst>
      <p:ext uri="{BB962C8B-B14F-4D97-AF65-F5344CB8AC3E}">
        <p14:creationId xmlns:p14="http://schemas.microsoft.com/office/powerpoint/2010/main" val="544458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57596" y="117163"/>
            <a:ext cx="12034404" cy="877163"/>
          </a:xfrm>
        </p:spPr>
        <p:txBody>
          <a:bodyPr/>
          <a:lstStyle/>
          <a:p>
            <a:r>
              <a:rPr lang="en-US" sz="5000" dirty="0"/>
              <a:t>Get more for your virtualized workloads</a:t>
            </a:r>
          </a:p>
        </p:txBody>
      </p:sp>
      <p:sp>
        <p:nvSpPr>
          <p:cNvPr id="2" name="AutoShape 2" descr="Instance subnet &#10;Managed Instance#l &#10;Managedlnstance #2 &#10;Managed Instance#3 &#10;VNET &#10;REPOINTAPP &#10;RESTORE &#10;Front end subnet &#10;Customer app &#10;ClientVM &#10;BACKUPTO AZURE &#10;EXECUTION (AGENT) &#10;storage account &#10;sys PaaS(Everest) &#10;sys is OPTIONAL in this step &#10;Another variantcan be simpleindex &#10;mai ntenance ">
            <a:extLst>
              <a:ext uri="{FF2B5EF4-FFF2-40B4-BE49-F238E27FC236}">
                <a16:creationId xmlns:a16="http://schemas.microsoft.com/office/drawing/2014/main" id="{FA81B6CF-60FF-49E5-9BB2-1DF57D67EC9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4" descr="Instance subnet &#10;Managed Instance#l &#10;Managedlnstance #2 &#10;Managed Instance#3 &#10;VNET &#10;REPOINTAPP &#10;RESTORE &#10;Front end subnet &#10;Customer app &#10;ClientVM &#10;BACKUPTO AZURE &#10;EXECUTION (AGENT) &#10;storage account &#10;sys PaaS(Everest) &#10;sys is OPTIONAL in this step &#10;Another variantcan be simpleindex &#10;mai ntenance ">
            <a:extLst>
              <a:ext uri="{FF2B5EF4-FFF2-40B4-BE49-F238E27FC236}">
                <a16:creationId xmlns:a16="http://schemas.microsoft.com/office/drawing/2014/main" id="{80E7A1AB-31F3-4BA9-8B29-CECE953A75B9}"/>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TextBox 8">
            <a:extLst>
              <a:ext uri="{FF2B5EF4-FFF2-40B4-BE49-F238E27FC236}">
                <a16:creationId xmlns:a16="http://schemas.microsoft.com/office/drawing/2014/main" id="{10869CCD-3417-44D5-9244-4B2973A48E86}"/>
              </a:ext>
            </a:extLst>
          </p:cNvPr>
          <p:cNvSpPr txBox="1"/>
          <p:nvPr/>
        </p:nvSpPr>
        <p:spPr>
          <a:xfrm>
            <a:off x="575093" y="6082749"/>
            <a:ext cx="4008405" cy="489365"/>
          </a:xfrm>
          <a:prstGeom prst="rect">
            <a:avLst/>
          </a:prstGeom>
          <a:noFill/>
        </p:spPr>
        <p:txBody>
          <a:bodyPr wrap="none" lIns="182880" tIns="146304" rIns="182880" bIns="146304" rtlCol="0">
            <a:spAutoFit/>
          </a:bodyPr>
          <a:lstStyle/>
          <a:p>
            <a:pPr>
              <a:lnSpc>
                <a:spcPct val="90000"/>
              </a:lnSpc>
              <a:spcAft>
                <a:spcPts val="600"/>
              </a:spcAft>
            </a:pPr>
            <a:r>
              <a:rPr lang="en-US" sz="1400" dirty="0">
                <a:gradFill>
                  <a:gsLst>
                    <a:gs pos="2917">
                      <a:schemeClr val="tx1"/>
                    </a:gs>
                    <a:gs pos="30000">
                      <a:schemeClr val="tx1"/>
                    </a:gs>
                  </a:gsLst>
                  <a:lin ang="5400000" scaled="0"/>
                </a:gradFill>
              </a:rPr>
              <a:t>Source: Azure Hybrid Benefit Savings calculator</a:t>
            </a:r>
          </a:p>
        </p:txBody>
      </p:sp>
      <p:pic>
        <p:nvPicPr>
          <p:cNvPr id="5" name="Picture 4">
            <a:extLst>
              <a:ext uri="{FF2B5EF4-FFF2-40B4-BE49-F238E27FC236}">
                <a16:creationId xmlns:a16="http://schemas.microsoft.com/office/drawing/2014/main" id="{534B5CF3-461C-44B9-AAD9-3331A61F7CA2}"/>
              </a:ext>
            </a:extLst>
          </p:cNvPr>
          <p:cNvPicPr>
            <a:picLocks noChangeAspect="1"/>
          </p:cNvPicPr>
          <p:nvPr/>
        </p:nvPicPr>
        <p:blipFill>
          <a:blip r:embed="rId3"/>
          <a:stretch>
            <a:fillRect/>
          </a:stretch>
        </p:blipFill>
        <p:spPr>
          <a:xfrm>
            <a:off x="7073762" y="1647825"/>
            <a:ext cx="4743450" cy="3867150"/>
          </a:xfrm>
          <a:prstGeom prst="rect">
            <a:avLst/>
          </a:prstGeom>
        </p:spPr>
      </p:pic>
      <p:sp>
        <p:nvSpPr>
          <p:cNvPr id="7" name="TextBox 6">
            <a:extLst>
              <a:ext uri="{FF2B5EF4-FFF2-40B4-BE49-F238E27FC236}">
                <a16:creationId xmlns:a16="http://schemas.microsoft.com/office/drawing/2014/main" id="{2CA7B6AE-212B-4846-B8F6-A26FF3D54DBB}"/>
              </a:ext>
            </a:extLst>
          </p:cNvPr>
          <p:cNvSpPr txBox="1"/>
          <p:nvPr/>
        </p:nvSpPr>
        <p:spPr>
          <a:xfrm>
            <a:off x="1063487" y="2216426"/>
            <a:ext cx="5536096" cy="2699200"/>
          </a:xfrm>
          <a:prstGeom prst="rect">
            <a:avLst/>
          </a:prstGeom>
          <a:noFill/>
        </p:spPr>
        <p:txBody>
          <a:bodyPr wrap="square" lIns="182880" tIns="146304" rIns="182880" bIns="146304" rtlCol="0">
            <a:spAutoFit/>
          </a:bodyPr>
          <a:lstStyle/>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SQL Server EE Customers with SA can move to SQL Database at a cost effective rate</a:t>
            </a:r>
          </a:p>
          <a:p>
            <a:pPr marL="342900" indent="-342900">
              <a:lnSpc>
                <a:spcPct val="90000"/>
              </a:lnSpc>
              <a:spcAft>
                <a:spcPts val="600"/>
              </a:spcAft>
              <a:buFont typeface="Arial" panose="020B0604020202020204" pitchFamily="34" charset="0"/>
              <a:buChar char="•"/>
            </a:pPr>
            <a:r>
              <a:rPr lang="en-US" sz="2400" dirty="0">
                <a:gradFill>
                  <a:gsLst>
                    <a:gs pos="2917">
                      <a:schemeClr val="tx1"/>
                    </a:gs>
                    <a:gs pos="30000">
                      <a:schemeClr val="tx1"/>
                    </a:gs>
                  </a:gsLst>
                  <a:lin ang="5400000" scaled="0"/>
                </a:gradFill>
              </a:rPr>
              <a:t>Azure HUB for SQL Server provides SQL Server EE Customers with 4 cores in cloud for every 1 core on-prem</a:t>
            </a:r>
          </a:p>
        </p:txBody>
      </p:sp>
    </p:spTree>
    <p:extLst>
      <p:ext uri="{BB962C8B-B14F-4D97-AF65-F5344CB8AC3E}">
        <p14:creationId xmlns:p14="http://schemas.microsoft.com/office/powerpoint/2010/main" val="2129401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078D7"/>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a:xfrm>
            <a:off x="157596" y="117163"/>
            <a:ext cx="12034404" cy="932563"/>
          </a:xfrm>
        </p:spPr>
        <p:txBody>
          <a:bodyPr/>
          <a:lstStyle/>
          <a:p>
            <a:r>
              <a:rPr lang="en-US" sz="5400" dirty="0"/>
              <a:t>Example	</a:t>
            </a:r>
          </a:p>
        </p:txBody>
      </p:sp>
      <p:sp>
        <p:nvSpPr>
          <p:cNvPr id="2" name="AutoShape 2" descr="Instance subnet &#10;Managed Instance#l &#10;Managedlnstance #2 &#10;Managed Instance#3 &#10;VNET &#10;REPOINTAPP &#10;RESTORE &#10;Front end subnet &#10;Customer app &#10;ClientVM &#10;BACKUPTO AZURE &#10;EXECUTION (AGENT) &#10;storage account &#10;sys PaaS(Everest) &#10;sys is OPTIONAL in this step &#10;Another variantcan be simpleindex &#10;mai ntenance ">
            <a:extLst>
              <a:ext uri="{FF2B5EF4-FFF2-40B4-BE49-F238E27FC236}">
                <a16:creationId xmlns:a16="http://schemas.microsoft.com/office/drawing/2014/main" id="{FA81B6CF-60FF-49E5-9BB2-1DF57D67EC9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AutoShape 4" descr="Instance subnet &#10;Managed Instance#l &#10;Managedlnstance #2 &#10;Managed Instance#3 &#10;VNET &#10;REPOINTAPP &#10;RESTORE &#10;Front end subnet &#10;Customer app &#10;ClientVM &#10;BACKUPTO AZURE &#10;EXECUTION (AGENT) &#10;storage account &#10;sys PaaS(Everest) &#10;sys is OPTIONAL in this step &#10;Another variantcan be simpleindex &#10;mai ntenance ">
            <a:extLst>
              <a:ext uri="{FF2B5EF4-FFF2-40B4-BE49-F238E27FC236}">
                <a16:creationId xmlns:a16="http://schemas.microsoft.com/office/drawing/2014/main" id="{80E7A1AB-31F3-4BA9-8B29-CECE953A75B9}"/>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6" name="Table 5">
            <a:extLst>
              <a:ext uri="{FF2B5EF4-FFF2-40B4-BE49-F238E27FC236}">
                <a16:creationId xmlns:a16="http://schemas.microsoft.com/office/drawing/2014/main" id="{C3F7D96E-8A82-4B3D-B6B2-94F7B78DDF5B}"/>
              </a:ext>
            </a:extLst>
          </p:cNvPr>
          <p:cNvGraphicFramePr>
            <a:graphicFrameLocks noGrp="1"/>
          </p:cNvGraphicFramePr>
          <p:nvPr>
            <p:extLst>
              <p:ext uri="{D42A27DB-BD31-4B8C-83A1-F6EECF244321}">
                <p14:modId xmlns:p14="http://schemas.microsoft.com/office/powerpoint/2010/main" val="1645748198"/>
              </p:ext>
            </p:extLst>
          </p:nvPr>
        </p:nvGraphicFramePr>
        <p:xfrm>
          <a:off x="759792" y="1684018"/>
          <a:ext cx="6605104" cy="3325302"/>
        </p:xfrm>
        <a:graphic>
          <a:graphicData uri="http://schemas.openxmlformats.org/drawingml/2006/table">
            <a:tbl>
              <a:tblPr firstRow="1" bandRow="1">
                <a:tableStyleId>{5C22544A-7EE6-4342-B048-85BDC9FD1C3A}</a:tableStyleId>
              </a:tblPr>
              <a:tblGrid>
                <a:gridCol w="3302552">
                  <a:extLst>
                    <a:ext uri="{9D8B030D-6E8A-4147-A177-3AD203B41FA5}">
                      <a16:colId xmlns:a16="http://schemas.microsoft.com/office/drawing/2014/main" val="1099083340"/>
                    </a:ext>
                  </a:extLst>
                </a:gridCol>
                <a:gridCol w="3302552">
                  <a:extLst>
                    <a:ext uri="{9D8B030D-6E8A-4147-A177-3AD203B41FA5}">
                      <a16:colId xmlns:a16="http://schemas.microsoft.com/office/drawing/2014/main" val="702053979"/>
                    </a:ext>
                  </a:extLst>
                </a:gridCol>
              </a:tblGrid>
              <a:tr h="1108434">
                <a:tc>
                  <a:txBody>
                    <a:bodyPr/>
                    <a:lstStyle/>
                    <a:p>
                      <a:r>
                        <a:rPr lang="en-US" dirty="0"/>
                        <a:t>On-prem Core Licenses</a:t>
                      </a:r>
                    </a:p>
                  </a:txBody>
                  <a:tcPr/>
                </a:tc>
                <a:tc>
                  <a:txBody>
                    <a:bodyPr/>
                    <a:lstStyle/>
                    <a:p>
                      <a:r>
                        <a:rPr lang="en-US" dirty="0"/>
                        <a:t>Instances in Azure</a:t>
                      </a:r>
                    </a:p>
                  </a:txBody>
                  <a:tcPr/>
                </a:tc>
                <a:extLst>
                  <a:ext uri="{0D108BD9-81ED-4DB2-BD59-A6C34878D82A}">
                    <a16:rowId xmlns:a16="http://schemas.microsoft.com/office/drawing/2014/main" val="1922294783"/>
                  </a:ext>
                </a:extLst>
              </a:tr>
              <a:tr h="1108434">
                <a:tc>
                  <a:txBody>
                    <a:bodyPr/>
                    <a:lstStyle/>
                    <a:p>
                      <a:r>
                        <a:rPr lang="en-US" dirty="0"/>
                        <a:t>1 Standard Edition</a:t>
                      </a:r>
                    </a:p>
                  </a:txBody>
                  <a:tcPr/>
                </a:tc>
                <a:tc>
                  <a:txBody>
                    <a:bodyPr/>
                    <a:lstStyle/>
                    <a:p>
                      <a:r>
                        <a:rPr lang="en-US" dirty="0"/>
                        <a:t>1 General purpose Instance</a:t>
                      </a:r>
                    </a:p>
                  </a:txBody>
                  <a:tcPr/>
                </a:tc>
                <a:extLst>
                  <a:ext uri="{0D108BD9-81ED-4DB2-BD59-A6C34878D82A}">
                    <a16:rowId xmlns:a16="http://schemas.microsoft.com/office/drawing/2014/main" val="728871150"/>
                  </a:ext>
                </a:extLst>
              </a:tr>
              <a:tr h="1108434">
                <a:tc>
                  <a:txBody>
                    <a:bodyPr/>
                    <a:lstStyle/>
                    <a:p>
                      <a:r>
                        <a:rPr lang="en-US" dirty="0"/>
                        <a:t>1 Enterprise Edition</a:t>
                      </a:r>
                    </a:p>
                  </a:txBody>
                  <a:tcPr/>
                </a:tc>
                <a:tc>
                  <a:txBody>
                    <a:bodyPr/>
                    <a:lstStyle/>
                    <a:p>
                      <a:r>
                        <a:rPr lang="en-US" dirty="0"/>
                        <a:t>4 General Purpose Instances</a:t>
                      </a:r>
                    </a:p>
                  </a:txBody>
                  <a:tcPr/>
                </a:tc>
                <a:extLst>
                  <a:ext uri="{0D108BD9-81ED-4DB2-BD59-A6C34878D82A}">
                    <a16:rowId xmlns:a16="http://schemas.microsoft.com/office/drawing/2014/main" val="1406823387"/>
                  </a:ext>
                </a:extLst>
              </a:tr>
            </a:tbl>
          </a:graphicData>
        </a:graphic>
      </p:graphicFrame>
      <p:sp>
        <p:nvSpPr>
          <p:cNvPr id="8" name="TextBox 7">
            <a:extLst>
              <a:ext uri="{FF2B5EF4-FFF2-40B4-BE49-F238E27FC236}">
                <a16:creationId xmlns:a16="http://schemas.microsoft.com/office/drawing/2014/main" id="{2DCEA1ED-5460-42DB-A9B0-C84DA7D8A6CA}"/>
              </a:ext>
            </a:extLst>
          </p:cNvPr>
          <p:cNvSpPr txBox="1"/>
          <p:nvPr/>
        </p:nvSpPr>
        <p:spPr>
          <a:xfrm>
            <a:off x="7861853" y="1818861"/>
            <a:ext cx="3021495" cy="1957459"/>
          </a:xfrm>
          <a:prstGeom prst="rect">
            <a:avLst/>
          </a:prstGeom>
          <a:noFill/>
        </p:spPr>
        <p:txBody>
          <a:bodyPr wrap="square" lIns="182880" tIns="146304" rIns="182880" bIns="146304" rtlCol="0">
            <a:spAutoFit/>
          </a:bodyPr>
          <a:lstStyle/>
          <a:p>
            <a:pPr>
              <a:lnSpc>
                <a:spcPct val="90000"/>
              </a:lnSpc>
              <a:spcAft>
                <a:spcPts val="600"/>
              </a:spcAft>
            </a:pPr>
            <a:r>
              <a:rPr lang="en-US" sz="2400" dirty="0">
                <a:gradFill>
                  <a:gsLst>
                    <a:gs pos="2917">
                      <a:schemeClr val="tx1"/>
                    </a:gs>
                    <a:gs pos="30000">
                      <a:schemeClr val="tx1"/>
                    </a:gs>
                  </a:gsLst>
                  <a:lin ang="5400000" scaled="0"/>
                </a:gradFill>
              </a:rPr>
              <a:t>Approximate savings of 33.6% across eligible instances per month.</a:t>
            </a:r>
          </a:p>
        </p:txBody>
      </p:sp>
      <p:sp>
        <p:nvSpPr>
          <p:cNvPr id="9" name="TextBox 8">
            <a:extLst>
              <a:ext uri="{FF2B5EF4-FFF2-40B4-BE49-F238E27FC236}">
                <a16:creationId xmlns:a16="http://schemas.microsoft.com/office/drawing/2014/main" id="{10869CCD-3417-44D5-9244-4B2973A48E86}"/>
              </a:ext>
            </a:extLst>
          </p:cNvPr>
          <p:cNvSpPr txBox="1"/>
          <p:nvPr/>
        </p:nvSpPr>
        <p:spPr>
          <a:xfrm>
            <a:off x="575093" y="6082749"/>
            <a:ext cx="4008405" cy="489365"/>
          </a:xfrm>
          <a:prstGeom prst="rect">
            <a:avLst/>
          </a:prstGeom>
          <a:noFill/>
        </p:spPr>
        <p:txBody>
          <a:bodyPr wrap="none" lIns="182880" tIns="146304" rIns="182880" bIns="146304" rtlCol="0">
            <a:spAutoFit/>
          </a:bodyPr>
          <a:lstStyle/>
          <a:p>
            <a:pPr>
              <a:lnSpc>
                <a:spcPct val="90000"/>
              </a:lnSpc>
              <a:spcAft>
                <a:spcPts val="600"/>
              </a:spcAft>
            </a:pPr>
            <a:r>
              <a:rPr lang="en-US" sz="1400" dirty="0">
                <a:gradFill>
                  <a:gsLst>
                    <a:gs pos="2917">
                      <a:schemeClr val="tx1"/>
                    </a:gs>
                    <a:gs pos="30000">
                      <a:schemeClr val="tx1"/>
                    </a:gs>
                  </a:gsLst>
                  <a:lin ang="5400000" scaled="0"/>
                </a:gradFill>
              </a:rPr>
              <a:t>Source: Azure Hybrid Benefit Savings calculator</a:t>
            </a:r>
          </a:p>
        </p:txBody>
      </p:sp>
    </p:spTree>
    <p:extLst>
      <p:ext uri="{BB962C8B-B14F-4D97-AF65-F5344CB8AC3E}">
        <p14:creationId xmlns:p14="http://schemas.microsoft.com/office/powerpoint/2010/main" val="486263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43" name="Rectangle 42">
            <a:extLst>
              <a:ext uri="{FF2B5EF4-FFF2-40B4-BE49-F238E27FC236}">
                <a16:creationId xmlns:a16="http://schemas.microsoft.com/office/drawing/2014/main" id="{05D62295-A690-4272-B549-DE107AD2F279}"/>
              </a:ext>
            </a:extLst>
          </p:cNvPr>
          <p:cNvSpPr/>
          <p:nvPr/>
        </p:nvSpPr>
        <p:spPr bwMode="auto">
          <a:xfrm>
            <a:off x="1" y="-433"/>
            <a:ext cx="12216773" cy="1038968"/>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solidFill>
                <a:srgbClr val="000000"/>
              </a:solidFill>
              <a:latin typeface="Segoe UI"/>
            </a:endParaRPr>
          </a:p>
        </p:txBody>
      </p:sp>
      <p:sp>
        <p:nvSpPr>
          <p:cNvPr id="4" name="Rectangle 3">
            <a:extLst>
              <a:ext uri="{FF2B5EF4-FFF2-40B4-BE49-F238E27FC236}">
                <a16:creationId xmlns:a16="http://schemas.microsoft.com/office/drawing/2014/main" id="{0EAF52E6-511B-4119-9E59-CE544F79C18E}"/>
              </a:ext>
            </a:extLst>
          </p:cNvPr>
          <p:cNvSpPr/>
          <p:nvPr/>
        </p:nvSpPr>
        <p:spPr>
          <a:xfrm>
            <a:off x="6260977" y="2291527"/>
            <a:ext cx="2895717" cy="3747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b="1" dirty="0">
                <a:solidFill>
                  <a:srgbClr val="FFFFFF"/>
                </a:solidFill>
                <a:latin typeface="Segoe UI Semibold" panose="020B0702040204020203" pitchFamily="34" charset="0"/>
                <a:cs typeface="Segoe UI Semibold" panose="020B0702040204020203" pitchFamily="34" charset="0"/>
              </a:rPr>
              <a:t>Seamless and compatible</a:t>
            </a:r>
          </a:p>
        </p:txBody>
      </p:sp>
      <p:sp>
        <p:nvSpPr>
          <p:cNvPr id="5" name="Rectangle 4">
            <a:extLst>
              <a:ext uri="{FF2B5EF4-FFF2-40B4-BE49-F238E27FC236}">
                <a16:creationId xmlns:a16="http://schemas.microsoft.com/office/drawing/2014/main" id="{7C0408DC-D536-4BE3-9D6D-1E9FDC215FD8}"/>
              </a:ext>
            </a:extLst>
          </p:cNvPr>
          <p:cNvSpPr/>
          <p:nvPr/>
        </p:nvSpPr>
        <p:spPr>
          <a:xfrm>
            <a:off x="415259" y="2291527"/>
            <a:ext cx="2688145" cy="3674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b="1" dirty="0">
                <a:solidFill>
                  <a:srgbClr val="FFFFFF"/>
                </a:solidFill>
                <a:latin typeface="Segoe UI Semibold" panose="020B0702040204020203" pitchFamily="34" charset="0"/>
                <a:cs typeface="Segoe UI Semibold" panose="020B0702040204020203" pitchFamily="34" charset="0"/>
              </a:rPr>
              <a:t>Intelligent DBaaS</a:t>
            </a:r>
          </a:p>
        </p:txBody>
      </p:sp>
      <p:sp>
        <p:nvSpPr>
          <p:cNvPr id="6" name="Rectangle 5">
            <a:extLst>
              <a:ext uri="{FF2B5EF4-FFF2-40B4-BE49-F238E27FC236}">
                <a16:creationId xmlns:a16="http://schemas.microsoft.com/office/drawing/2014/main" id="{055C2F0F-2349-4C29-B4BD-5DFB150873A9}"/>
              </a:ext>
            </a:extLst>
          </p:cNvPr>
          <p:cNvSpPr/>
          <p:nvPr/>
        </p:nvSpPr>
        <p:spPr>
          <a:xfrm>
            <a:off x="9355102" y="2291527"/>
            <a:ext cx="2308745" cy="37479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b="1" dirty="0">
                <a:solidFill>
                  <a:srgbClr val="FFFFFF"/>
                </a:solidFill>
                <a:latin typeface="Segoe UI Semibold" panose="020B0702040204020203" pitchFamily="34" charset="0"/>
                <a:cs typeface="Segoe UI Semibold" panose="020B0702040204020203" pitchFamily="34" charset="0"/>
              </a:rPr>
              <a:t>Competitive TCO</a:t>
            </a:r>
          </a:p>
        </p:txBody>
      </p:sp>
      <p:grpSp>
        <p:nvGrpSpPr>
          <p:cNvPr id="42" name="Group 41">
            <a:extLst>
              <a:ext uri="{FF2B5EF4-FFF2-40B4-BE49-F238E27FC236}">
                <a16:creationId xmlns:a16="http://schemas.microsoft.com/office/drawing/2014/main" id="{089551D5-916D-421F-A97F-AEC5C7E8351A}"/>
              </a:ext>
            </a:extLst>
          </p:cNvPr>
          <p:cNvGrpSpPr/>
          <p:nvPr/>
        </p:nvGrpSpPr>
        <p:grpSpPr>
          <a:xfrm>
            <a:off x="4075649" y="3233804"/>
            <a:ext cx="1065015" cy="1065015"/>
            <a:chOff x="4157799" y="3257006"/>
            <a:chExt cx="1065166" cy="1065166"/>
          </a:xfrm>
        </p:grpSpPr>
        <p:sp>
          <p:nvSpPr>
            <p:cNvPr id="33" name="Freeform: Shape 32">
              <a:extLst>
                <a:ext uri="{FF2B5EF4-FFF2-40B4-BE49-F238E27FC236}">
                  <a16:creationId xmlns:a16="http://schemas.microsoft.com/office/drawing/2014/main" id="{84CAA8C5-59E5-476C-B8E8-5B4255597191}"/>
                </a:ext>
              </a:extLst>
            </p:cNvPr>
            <p:cNvSpPr/>
            <p:nvPr/>
          </p:nvSpPr>
          <p:spPr bwMode="auto">
            <a:xfrm>
              <a:off x="4157799" y="3257006"/>
              <a:ext cx="1065166" cy="1065166"/>
            </a:xfrm>
            <a:custGeom>
              <a:avLst/>
              <a:gdLst>
                <a:gd name="connsiteX0" fmla="*/ 0 w 1532164"/>
                <a:gd name="connsiteY0" fmla="*/ 0 h 1532164"/>
                <a:gd name="connsiteX1" fmla="*/ 1532164 w 1532164"/>
                <a:gd name="connsiteY1" fmla="*/ 0 h 1532164"/>
                <a:gd name="connsiteX2" fmla="*/ 1532164 w 1532164"/>
                <a:gd name="connsiteY2" fmla="*/ 1532164 h 1532164"/>
                <a:gd name="connsiteX3" fmla="*/ 578647 w 1532164"/>
                <a:gd name="connsiteY3" fmla="*/ 1532164 h 1532164"/>
                <a:gd name="connsiteX4" fmla="*/ 578647 w 1532164"/>
                <a:gd name="connsiteY4" fmla="*/ 963624 h 1532164"/>
                <a:gd name="connsiteX5" fmla="*/ 0 w 1532164"/>
                <a:gd name="connsiteY5" fmla="*/ 963624 h 1532164"/>
                <a:gd name="connsiteX6" fmla="*/ 0 w 1532164"/>
                <a:gd name="connsiteY6" fmla="*/ 0 h 1532164"/>
                <a:gd name="connsiteX0" fmla="*/ 578647 w 1532164"/>
                <a:gd name="connsiteY0" fmla="*/ 963624 h 1532164"/>
                <a:gd name="connsiteX1" fmla="*/ 0 w 1532164"/>
                <a:gd name="connsiteY1" fmla="*/ 963624 h 1532164"/>
                <a:gd name="connsiteX2" fmla="*/ 0 w 1532164"/>
                <a:gd name="connsiteY2" fmla="*/ 0 h 1532164"/>
                <a:gd name="connsiteX3" fmla="*/ 1532164 w 1532164"/>
                <a:gd name="connsiteY3" fmla="*/ 0 h 1532164"/>
                <a:gd name="connsiteX4" fmla="*/ 1532164 w 1532164"/>
                <a:gd name="connsiteY4" fmla="*/ 1532164 h 1532164"/>
                <a:gd name="connsiteX5" fmla="*/ 578647 w 1532164"/>
                <a:gd name="connsiteY5" fmla="*/ 1532164 h 1532164"/>
                <a:gd name="connsiteX6" fmla="*/ 670087 w 1532164"/>
                <a:gd name="connsiteY6" fmla="*/ 1055064 h 1532164"/>
                <a:gd name="connsiteX0" fmla="*/ 578647 w 1532164"/>
                <a:gd name="connsiteY0" fmla="*/ 963624 h 1532164"/>
                <a:gd name="connsiteX1" fmla="*/ 0 w 1532164"/>
                <a:gd name="connsiteY1" fmla="*/ 963624 h 1532164"/>
                <a:gd name="connsiteX2" fmla="*/ 0 w 1532164"/>
                <a:gd name="connsiteY2" fmla="*/ 0 h 1532164"/>
                <a:gd name="connsiteX3" fmla="*/ 1532164 w 1532164"/>
                <a:gd name="connsiteY3" fmla="*/ 0 h 1532164"/>
                <a:gd name="connsiteX4" fmla="*/ 1532164 w 1532164"/>
                <a:gd name="connsiteY4" fmla="*/ 1532164 h 1532164"/>
                <a:gd name="connsiteX5" fmla="*/ 578647 w 1532164"/>
                <a:gd name="connsiteY5" fmla="*/ 1532164 h 1532164"/>
                <a:gd name="connsiteX0" fmla="*/ 0 w 1532164"/>
                <a:gd name="connsiteY0" fmla="*/ 963624 h 1532164"/>
                <a:gd name="connsiteX1" fmla="*/ 0 w 1532164"/>
                <a:gd name="connsiteY1" fmla="*/ 0 h 1532164"/>
                <a:gd name="connsiteX2" fmla="*/ 1532164 w 1532164"/>
                <a:gd name="connsiteY2" fmla="*/ 0 h 1532164"/>
                <a:gd name="connsiteX3" fmla="*/ 1532164 w 1532164"/>
                <a:gd name="connsiteY3" fmla="*/ 1532164 h 1532164"/>
                <a:gd name="connsiteX4" fmla="*/ 578647 w 1532164"/>
                <a:gd name="connsiteY4" fmla="*/ 1532164 h 15321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164" h="1532164">
                  <a:moveTo>
                    <a:pt x="0" y="963624"/>
                  </a:moveTo>
                  <a:lnTo>
                    <a:pt x="0" y="0"/>
                  </a:lnTo>
                  <a:lnTo>
                    <a:pt x="1532164" y="0"/>
                  </a:lnTo>
                  <a:lnTo>
                    <a:pt x="1532164" y="1532164"/>
                  </a:lnTo>
                  <a:lnTo>
                    <a:pt x="578647" y="1532164"/>
                  </a:lnTo>
                </a:path>
              </a:pathLst>
            </a:custGeom>
            <a:noFill/>
            <a:ln w="15875">
              <a:solidFill>
                <a:schemeClr val="bg1"/>
              </a:solid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latin typeface="Segoe UI"/>
              </a:endParaRPr>
            </a:p>
          </p:txBody>
        </p:sp>
        <p:grpSp>
          <p:nvGrpSpPr>
            <p:cNvPr id="40" name="Group 39">
              <a:extLst>
                <a:ext uri="{FF2B5EF4-FFF2-40B4-BE49-F238E27FC236}">
                  <a16:creationId xmlns:a16="http://schemas.microsoft.com/office/drawing/2014/main" id="{49436C3A-AB93-4A51-B155-A455E4D669FC}"/>
                </a:ext>
              </a:extLst>
            </p:cNvPr>
            <p:cNvGrpSpPr/>
            <p:nvPr/>
          </p:nvGrpSpPr>
          <p:grpSpPr>
            <a:xfrm>
              <a:off x="4190341" y="3461656"/>
              <a:ext cx="836696" cy="828301"/>
              <a:chOff x="3924301" y="3326121"/>
              <a:chExt cx="1242014" cy="1229549"/>
            </a:xfrm>
          </p:grpSpPr>
          <p:sp>
            <p:nvSpPr>
              <p:cNvPr id="35" name="Freeform: Shape 34">
                <a:extLst>
                  <a:ext uri="{FF2B5EF4-FFF2-40B4-BE49-F238E27FC236}">
                    <a16:creationId xmlns:a16="http://schemas.microsoft.com/office/drawing/2014/main" id="{BA9851F2-273C-416D-811A-153E2E18BDFA}"/>
                  </a:ext>
                </a:extLst>
              </p:cNvPr>
              <p:cNvSpPr/>
              <p:nvPr/>
            </p:nvSpPr>
            <p:spPr bwMode="auto">
              <a:xfrm rot="10800000">
                <a:off x="4756384" y="3326121"/>
                <a:ext cx="409931" cy="402771"/>
              </a:xfrm>
              <a:custGeom>
                <a:avLst/>
                <a:gdLst>
                  <a:gd name="connsiteX0" fmla="*/ 0 w 578647"/>
                  <a:gd name="connsiteY0" fmla="*/ 0 h 568540"/>
                  <a:gd name="connsiteX1" fmla="*/ 578647 w 578647"/>
                  <a:gd name="connsiteY1" fmla="*/ 0 h 568540"/>
                  <a:gd name="connsiteX2" fmla="*/ 578647 w 578647"/>
                  <a:gd name="connsiteY2" fmla="*/ 568540 h 568540"/>
                  <a:gd name="connsiteX3" fmla="*/ 0 w 578647"/>
                  <a:gd name="connsiteY3" fmla="*/ 568540 h 568540"/>
                  <a:gd name="connsiteX4" fmla="*/ 0 w 578647"/>
                  <a:gd name="connsiteY4" fmla="*/ 0 h 568540"/>
                  <a:gd name="connsiteX0" fmla="*/ 578647 w 670087"/>
                  <a:gd name="connsiteY0" fmla="*/ 0 h 568540"/>
                  <a:gd name="connsiteX1" fmla="*/ 578647 w 670087"/>
                  <a:gd name="connsiteY1" fmla="*/ 568540 h 568540"/>
                  <a:gd name="connsiteX2" fmla="*/ 0 w 670087"/>
                  <a:gd name="connsiteY2" fmla="*/ 568540 h 568540"/>
                  <a:gd name="connsiteX3" fmla="*/ 0 w 670087"/>
                  <a:gd name="connsiteY3" fmla="*/ 0 h 568540"/>
                  <a:gd name="connsiteX4" fmla="*/ 670087 w 670087"/>
                  <a:gd name="connsiteY4" fmla="*/ 91440 h 568540"/>
                  <a:gd name="connsiteX0" fmla="*/ 578647 w 578647"/>
                  <a:gd name="connsiteY0" fmla="*/ 0 h 568540"/>
                  <a:gd name="connsiteX1" fmla="*/ 578647 w 578647"/>
                  <a:gd name="connsiteY1" fmla="*/ 568540 h 568540"/>
                  <a:gd name="connsiteX2" fmla="*/ 0 w 578647"/>
                  <a:gd name="connsiteY2" fmla="*/ 568540 h 568540"/>
                  <a:gd name="connsiteX3" fmla="*/ 0 w 578647"/>
                  <a:gd name="connsiteY3" fmla="*/ 0 h 568540"/>
                  <a:gd name="connsiteX0" fmla="*/ 578647 w 578647"/>
                  <a:gd name="connsiteY0" fmla="*/ 568540 h 568540"/>
                  <a:gd name="connsiteX1" fmla="*/ 0 w 578647"/>
                  <a:gd name="connsiteY1" fmla="*/ 568540 h 568540"/>
                  <a:gd name="connsiteX2" fmla="*/ 0 w 578647"/>
                  <a:gd name="connsiteY2" fmla="*/ 0 h 568540"/>
                </a:gdLst>
                <a:ahLst/>
                <a:cxnLst>
                  <a:cxn ang="0">
                    <a:pos x="connsiteX0" y="connsiteY0"/>
                  </a:cxn>
                  <a:cxn ang="0">
                    <a:pos x="connsiteX1" y="connsiteY1"/>
                  </a:cxn>
                  <a:cxn ang="0">
                    <a:pos x="connsiteX2" y="connsiteY2"/>
                  </a:cxn>
                </a:cxnLst>
                <a:rect l="l" t="t" r="r" b="b"/>
                <a:pathLst>
                  <a:path w="578647" h="568540">
                    <a:moveTo>
                      <a:pt x="578647" y="568540"/>
                    </a:moveTo>
                    <a:lnTo>
                      <a:pt x="0" y="568540"/>
                    </a:lnTo>
                    <a:lnTo>
                      <a:pt x="0" y="0"/>
                    </a:lnTo>
                  </a:path>
                </a:pathLst>
              </a:custGeom>
              <a:noFill/>
              <a:ln w="15875">
                <a:solidFill>
                  <a:schemeClr val="bg1"/>
                </a:solid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latin typeface="Segoe UI"/>
                </a:endParaRPr>
              </a:p>
            </p:txBody>
          </p:sp>
          <p:cxnSp>
            <p:nvCxnSpPr>
              <p:cNvPr id="37" name="Straight Connector 36">
                <a:extLst>
                  <a:ext uri="{FF2B5EF4-FFF2-40B4-BE49-F238E27FC236}">
                    <a16:creationId xmlns:a16="http://schemas.microsoft.com/office/drawing/2014/main" id="{AF2B4123-B743-4587-A5B2-9D4426F68FD9}"/>
                  </a:ext>
                </a:extLst>
              </p:cNvPr>
              <p:cNvCxnSpPr>
                <a:cxnSpLocks/>
                <a:endCxn id="35" idx="1"/>
              </p:cNvCxnSpPr>
              <p:nvPr/>
            </p:nvCxnSpPr>
            <p:spPr>
              <a:xfrm flipV="1">
                <a:off x="3924301" y="3326121"/>
                <a:ext cx="1242014" cy="1229549"/>
              </a:xfrm>
              <a:prstGeom prst="line">
                <a:avLst/>
              </a:prstGeom>
              <a:ln w="15875">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51" name="Group 50">
            <a:extLst>
              <a:ext uri="{FF2B5EF4-FFF2-40B4-BE49-F238E27FC236}">
                <a16:creationId xmlns:a16="http://schemas.microsoft.com/office/drawing/2014/main" id="{6F5BD5E6-3A70-4FE9-B4D1-BD73CBF83C38}"/>
              </a:ext>
            </a:extLst>
          </p:cNvPr>
          <p:cNvGrpSpPr/>
          <p:nvPr/>
        </p:nvGrpSpPr>
        <p:grpSpPr>
          <a:xfrm>
            <a:off x="7191811" y="3261598"/>
            <a:ext cx="896459" cy="1111819"/>
            <a:chOff x="-89366" y="1982903"/>
            <a:chExt cx="986802" cy="1223863"/>
          </a:xfrm>
        </p:grpSpPr>
        <p:sp>
          <p:nvSpPr>
            <p:cNvPr id="52" name="Freeform 5">
              <a:extLst>
                <a:ext uri="{FF2B5EF4-FFF2-40B4-BE49-F238E27FC236}">
                  <a16:creationId xmlns:a16="http://schemas.microsoft.com/office/drawing/2014/main" id="{D4DEBF64-732A-4D24-98F1-04F4234701C4}"/>
                </a:ext>
              </a:extLst>
            </p:cNvPr>
            <p:cNvSpPr>
              <a:spLocks/>
            </p:cNvSpPr>
            <p:nvPr/>
          </p:nvSpPr>
          <p:spPr bwMode="auto">
            <a:xfrm>
              <a:off x="-89366" y="2107542"/>
              <a:ext cx="555856" cy="565226"/>
            </a:xfrm>
            <a:custGeom>
              <a:avLst/>
              <a:gdLst>
                <a:gd name="T0" fmla="*/ 1 w 130"/>
                <a:gd name="T1" fmla="*/ 132 h 132"/>
                <a:gd name="T2" fmla="*/ 0 w 130"/>
                <a:gd name="T3" fmla="*/ 115 h 132"/>
                <a:gd name="T4" fmla="*/ 115 w 130"/>
                <a:gd name="T5" fmla="*/ 0 h 132"/>
                <a:gd name="T6" fmla="*/ 130 w 130"/>
                <a:gd name="T7" fmla="*/ 0 h 132"/>
              </a:gdLst>
              <a:ahLst/>
              <a:cxnLst>
                <a:cxn ang="0">
                  <a:pos x="T0" y="T1"/>
                </a:cxn>
                <a:cxn ang="0">
                  <a:pos x="T2" y="T3"/>
                </a:cxn>
                <a:cxn ang="0">
                  <a:pos x="T4" y="T5"/>
                </a:cxn>
                <a:cxn ang="0">
                  <a:pos x="T6" y="T7"/>
                </a:cxn>
              </a:cxnLst>
              <a:rect l="0" t="0" r="r" b="b"/>
              <a:pathLst>
                <a:path w="130" h="132">
                  <a:moveTo>
                    <a:pt x="1" y="132"/>
                  </a:moveTo>
                  <a:cubicBezTo>
                    <a:pt x="1" y="126"/>
                    <a:pt x="0" y="120"/>
                    <a:pt x="0" y="115"/>
                  </a:cubicBezTo>
                  <a:cubicBezTo>
                    <a:pt x="0" y="51"/>
                    <a:pt x="51" y="0"/>
                    <a:pt x="115" y="0"/>
                  </a:cubicBezTo>
                  <a:cubicBezTo>
                    <a:pt x="121" y="0"/>
                    <a:pt x="126" y="0"/>
                    <a:pt x="130"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3" name="Freeform 6">
              <a:extLst>
                <a:ext uri="{FF2B5EF4-FFF2-40B4-BE49-F238E27FC236}">
                  <a16:creationId xmlns:a16="http://schemas.microsoft.com/office/drawing/2014/main" id="{943A573A-93B8-4871-881A-8A911EB0C20A}"/>
                </a:ext>
              </a:extLst>
            </p:cNvPr>
            <p:cNvSpPr>
              <a:spLocks/>
            </p:cNvSpPr>
            <p:nvPr/>
          </p:nvSpPr>
          <p:spPr bwMode="auto">
            <a:xfrm>
              <a:off x="266632" y="2538488"/>
              <a:ext cx="630804" cy="552734"/>
            </a:xfrm>
            <a:custGeom>
              <a:avLst/>
              <a:gdLst>
                <a:gd name="T0" fmla="*/ 0 w 147"/>
                <a:gd name="T1" fmla="*/ 125 h 129"/>
                <a:gd name="T2" fmla="*/ 32 w 147"/>
                <a:gd name="T3" fmla="*/ 129 h 129"/>
                <a:gd name="T4" fmla="*/ 147 w 147"/>
                <a:gd name="T5" fmla="*/ 14 h 129"/>
                <a:gd name="T6" fmla="*/ 146 w 147"/>
                <a:gd name="T7" fmla="*/ 0 h 129"/>
              </a:gdLst>
              <a:ahLst/>
              <a:cxnLst>
                <a:cxn ang="0">
                  <a:pos x="T0" y="T1"/>
                </a:cxn>
                <a:cxn ang="0">
                  <a:pos x="T2" y="T3"/>
                </a:cxn>
                <a:cxn ang="0">
                  <a:pos x="T4" y="T5"/>
                </a:cxn>
                <a:cxn ang="0">
                  <a:pos x="T6" y="T7"/>
                </a:cxn>
              </a:cxnLst>
              <a:rect l="0" t="0" r="r" b="b"/>
              <a:pathLst>
                <a:path w="147" h="129">
                  <a:moveTo>
                    <a:pt x="0" y="125"/>
                  </a:moveTo>
                  <a:cubicBezTo>
                    <a:pt x="10" y="127"/>
                    <a:pt x="21" y="129"/>
                    <a:pt x="32" y="129"/>
                  </a:cubicBezTo>
                  <a:cubicBezTo>
                    <a:pt x="96" y="129"/>
                    <a:pt x="147" y="77"/>
                    <a:pt x="147" y="14"/>
                  </a:cubicBezTo>
                  <a:cubicBezTo>
                    <a:pt x="147" y="9"/>
                    <a:pt x="147" y="4"/>
                    <a:pt x="146"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4" name="Freeform 7">
              <a:extLst>
                <a:ext uri="{FF2B5EF4-FFF2-40B4-BE49-F238E27FC236}">
                  <a16:creationId xmlns:a16="http://schemas.microsoft.com/office/drawing/2014/main" id="{54394F99-B558-4241-93A8-A874956D2B6D}"/>
                </a:ext>
              </a:extLst>
            </p:cNvPr>
            <p:cNvSpPr>
              <a:spLocks/>
            </p:cNvSpPr>
            <p:nvPr/>
          </p:nvSpPr>
          <p:spPr bwMode="auto">
            <a:xfrm>
              <a:off x="263510" y="2988171"/>
              <a:ext cx="140525" cy="218595"/>
            </a:xfrm>
            <a:custGeom>
              <a:avLst/>
              <a:gdLst>
                <a:gd name="T0" fmla="*/ 33 w 33"/>
                <a:gd name="T1" fmla="*/ 0 h 51"/>
                <a:gd name="T2" fmla="*/ 0 w 33"/>
                <a:gd name="T3" fmla="*/ 19 h 51"/>
                <a:gd name="T4" fmla="*/ 20 w 33"/>
                <a:gd name="T5" fmla="*/ 51 h 51"/>
              </a:gdLst>
              <a:ahLst/>
              <a:cxnLst>
                <a:cxn ang="0">
                  <a:pos x="T0" y="T1"/>
                </a:cxn>
                <a:cxn ang="0">
                  <a:pos x="T2" y="T3"/>
                </a:cxn>
                <a:cxn ang="0">
                  <a:pos x="T4" y="T5"/>
                </a:cxn>
              </a:cxnLst>
              <a:rect l="0" t="0" r="r" b="b"/>
              <a:pathLst>
                <a:path w="33" h="51">
                  <a:moveTo>
                    <a:pt x="33" y="0"/>
                  </a:moveTo>
                  <a:cubicBezTo>
                    <a:pt x="0" y="19"/>
                    <a:pt x="0" y="19"/>
                    <a:pt x="0" y="19"/>
                  </a:cubicBezTo>
                  <a:cubicBezTo>
                    <a:pt x="20" y="51"/>
                    <a:pt x="20" y="51"/>
                    <a:pt x="20" y="5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5" name="Freeform 8">
              <a:extLst>
                <a:ext uri="{FF2B5EF4-FFF2-40B4-BE49-F238E27FC236}">
                  <a16:creationId xmlns:a16="http://schemas.microsoft.com/office/drawing/2014/main" id="{35DDDE5F-6124-4C1E-9DB6-34C61B6722C4}"/>
                </a:ext>
              </a:extLst>
            </p:cNvPr>
            <p:cNvSpPr>
              <a:spLocks/>
            </p:cNvSpPr>
            <p:nvPr/>
          </p:nvSpPr>
          <p:spPr bwMode="auto">
            <a:xfrm rot="20858347">
              <a:off x="333774" y="1982903"/>
              <a:ext cx="140525" cy="221719"/>
            </a:xfrm>
            <a:custGeom>
              <a:avLst/>
              <a:gdLst>
                <a:gd name="T0" fmla="*/ 0 w 33"/>
                <a:gd name="T1" fmla="*/ 52 h 52"/>
                <a:gd name="T2" fmla="*/ 33 w 33"/>
                <a:gd name="T3" fmla="*/ 32 h 52"/>
                <a:gd name="T4" fmla="*/ 13 w 33"/>
                <a:gd name="T5" fmla="*/ 0 h 52"/>
              </a:gdLst>
              <a:ahLst/>
              <a:cxnLst>
                <a:cxn ang="0">
                  <a:pos x="T0" y="T1"/>
                </a:cxn>
                <a:cxn ang="0">
                  <a:pos x="T2" y="T3"/>
                </a:cxn>
                <a:cxn ang="0">
                  <a:pos x="T4" y="T5"/>
                </a:cxn>
              </a:cxnLst>
              <a:rect l="0" t="0" r="r" b="b"/>
              <a:pathLst>
                <a:path w="33" h="52">
                  <a:moveTo>
                    <a:pt x="0" y="52"/>
                  </a:moveTo>
                  <a:cubicBezTo>
                    <a:pt x="33" y="32"/>
                    <a:pt x="33" y="32"/>
                    <a:pt x="33" y="32"/>
                  </a:cubicBezTo>
                  <a:cubicBezTo>
                    <a:pt x="13" y="0"/>
                    <a:pt x="13" y="0"/>
                    <a:pt x="13"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dirty="0">
                <a:solidFill>
                  <a:srgbClr val="000000"/>
                </a:solidFill>
                <a:latin typeface="Segoe UI"/>
              </a:endParaRPr>
            </a:p>
          </p:txBody>
        </p:sp>
        <p:sp>
          <p:nvSpPr>
            <p:cNvPr id="56" name="Oval 10">
              <a:extLst>
                <a:ext uri="{FF2B5EF4-FFF2-40B4-BE49-F238E27FC236}">
                  <a16:creationId xmlns:a16="http://schemas.microsoft.com/office/drawing/2014/main" id="{19EA1391-8C47-49A4-A579-2A096BFFC780}"/>
                </a:ext>
              </a:extLst>
            </p:cNvPr>
            <p:cNvSpPr>
              <a:spLocks noChangeArrowheads="1"/>
            </p:cNvSpPr>
            <p:nvPr/>
          </p:nvSpPr>
          <p:spPr bwMode="auto">
            <a:xfrm>
              <a:off x="-72112" y="2783587"/>
              <a:ext cx="235676" cy="233113"/>
            </a:xfrm>
            <a:prstGeom prst="ellipse">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7" name="Rectangle 56">
              <a:extLst>
                <a:ext uri="{FF2B5EF4-FFF2-40B4-BE49-F238E27FC236}">
                  <a16:creationId xmlns:a16="http://schemas.microsoft.com/office/drawing/2014/main" id="{567DCCC5-AB4E-496C-AF42-29316C2B62A4}"/>
                </a:ext>
              </a:extLst>
            </p:cNvPr>
            <p:cNvSpPr/>
            <p:nvPr/>
          </p:nvSpPr>
          <p:spPr bwMode="auto">
            <a:xfrm>
              <a:off x="609219" y="2200614"/>
              <a:ext cx="202980" cy="202980"/>
            </a:xfrm>
            <a:prstGeom prst="rect">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dirty="0" err="1">
                <a:solidFill>
                  <a:srgbClr val="000000"/>
                </a:solidFill>
                <a:latin typeface="Segoe UI"/>
              </a:endParaRPr>
            </a:p>
          </p:txBody>
        </p:sp>
      </p:grpSp>
      <p:cxnSp>
        <p:nvCxnSpPr>
          <p:cNvPr id="13" name="Straight Connector 12">
            <a:extLst>
              <a:ext uri="{FF2B5EF4-FFF2-40B4-BE49-F238E27FC236}">
                <a16:creationId xmlns:a16="http://schemas.microsoft.com/office/drawing/2014/main" id="{4E178D5C-E22C-44DE-9B22-15F5B128E604}"/>
              </a:ext>
            </a:extLst>
          </p:cNvPr>
          <p:cNvCxnSpPr/>
          <p:nvPr/>
        </p:nvCxnSpPr>
        <p:spPr>
          <a:xfrm>
            <a:off x="9156694" y="2291527"/>
            <a:ext cx="0" cy="2742811"/>
          </a:xfrm>
          <a:prstGeom prst="line">
            <a:avLst/>
          </a:prstGeom>
          <a:ln w="9525">
            <a:solidFill>
              <a:schemeClr val="bg1">
                <a:alpha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1F6DF13-F59F-4570-8997-DBE6233D68A8}"/>
              </a:ext>
            </a:extLst>
          </p:cNvPr>
          <p:cNvCxnSpPr/>
          <p:nvPr/>
        </p:nvCxnSpPr>
        <p:spPr>
          <a:xfrm>
            <a:off x="3089251" y="2291527"/>
            <a:ext cx="0" cy="2742811"/>
          </a:xfrm>
          <a:prstGeom prst="line">
            <a:avLst/>
          </a:prstGeom>
          <a:ln w="9525">
            <a:solidFill>
              <a:schemeClr val="bg1">
                <a:alpha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66" name="Title 1">
            <a:extLst>
              <a:ext uri="{FF2B5EF4-FFF2-40B4-BE49-F238E27FC236}">
                <a16:creationId xmlns:a16="http://schemas.microsoft.com/office/drawing/2014/main" id="{5F2E4DD6-49FE-442F-B3C3-1CE67E59DFEA}"/>
              </a:ext>
            </a:extLst>
          </p:cNvPr>
          <p:cNvSpPr>
            <a:spLocks noGrp="1"/>
          </p:cNvSpPr>
          <p:nvPr>
            <p:ph type="title"/>
          </p:nvPr>
        </p:nvSpPr>
        <p:spPr>
          <a:xfrm>
            <a:off x="194537" y="51010"/>
            <a:ext cx="11654187" cy="899537"/>
          </a:xfrm>
        </p:spPr>
        <p:txBody>
          <a:bodyPr/>
          <a:lstStyle/>
          <a:p>
            <a:pPr algn="ctr">
              <a:spcBef>
                <a:spcPts val="0"/>
              </a:spcBef>
            </a:pPr>
            <a:r>
              <a:rPr lang="en-US" sz="3137" cap="all" spc="500" dirty="0">
                <a:solidFill>
                  <a:schemeClr val="tx2"/>
                </a:solidFill>
                <a:latin typeface="Segoe UI Semilight" charset="0"/>
                <a:cs typeface="Segoe UI Semilight" charset="0"/>
              </a:rPr>
              <a:t>Azure SQL Database</a:t>
            </a:r>
            <a:br>
              <a:rPr lang="en-US" sz="3600" cap="all" dirty="0">
                <a:solidFill>
                  <a:schemeClr val="tx2"/>
                </a:solidFill>
                <a:latin typeface="Segoe UI Semibold" panose="020B0702040204020203" pitchFamily="34" charset="0"/>
                <a:cs typeface="Segoe UI Semibold" panose="020B0702040204020203" pitchFamily="34" charset="0"/>
              </a:rPr>
            </a:br>
            <a:r>
              <a:rPr lang="en-US" sz="2353" kern="0" spc="100" dirty="0">
                <a:ln>
                  <a:noFill/>
                </a:ln>
                <a:solidFill>
                  <a:schemeClr val="tx2"/>
                </a:solidFill>
                <a:latin typeface="Segoe UI Semibold" charset="0"/>
                <a:cs typeface="Segoe UI Semibold" charset="0"/>
              </a:rPr>
              <a:t>Put your database on Autopilot; focus on your business</a:t>
            </a:r>
            <a:br>
              <a:rPr lang="en-US" sz="3137" cap="all" dirty="0">
                <a:solidFill>
                  <a:schemeClr val="tx2"/>
                </a:solidFill>
              </a:rPr>
            </a:br>
            <a:br>
              <a:rPr lang="en-US" sz="3921" cap="small" dirty="0">
                <a:solidFill>
                  <a:schemeClr val="tx2"/>
                </a:solidFill>
              </a:rPr>
            </a:br>
            <a:endParaRPr lang="en-US" sz="3600" b="1" cap="small" dirty="0">
              <a:solidFill>
                <a:schemeClr val="tx2"/>
              </a:solidFill>
              <a:latin typeface="Segoe UI Semibold" panose="020B0702040204020203" pitchFamily="34" charset="0"/>
              <a:cs typeface="Segoe UI Semibold" panose="020B0702040204020203" pitchFamily="34" charset="0"/>
            </a:endParaRPr>
          </a:p>
        </p:txBody>
      </p:sp>
      <p:grpSp>
        <p:nvGrpSpPr>
          <p:cNvPr id="36" name="Group 35">
            <a:extLst>
              <a:ext uri="{FF2B5EF4-FFF2-40B4-BE49-F238E27FC236}">
                <a16:creationId xmlns:a16="http://schemas.microsoft.com/office/drawing/2014/main" id="{FE176CE3-0A9D-45D1-B842-C0D872BF70B6}"/>
              </a:ext>
            </a:extLst>
          </p:cNvPr>
          <p:cNvGrpSpPr/>
          <p:nvPr/>
        </p:nvGrpSpPr>
        <p:grpSpPr>
          <a:xfrm>
            <a:off x="1130099" y="3251804"/>
            <a:ext cx="1273612" cy="1084969"/>
            <a:chOff x="3097731" y="3411002"/>
            <a:chExt cx="3912131" cy="3332680"/>
          </a:xfrm>
        </p:grpSpPr>
        <p:sp>
          <p:nvSpPr>
            <p:cNvPr id="38" name="Freeform: Shape 399">
              <a:extLst>
                <a:ext uri="{FF2B5EF4-FFF2-40B4-BE49-F238E27FC236}">
                  <a16:creationId xmlns:a16="http://schemas.microsoft.com/office/drawing/2014/main" id="{479EC115-F4EF-4688-83FD-AA048A4ACBD6}"/>
                </a:ext>
              </a:extLst>
            </p:cNvPr>
            <p:cNvSpPr/>
            <p:nvPr/>
          </p:nvSpPr>
          <p:spPr bwMode="auto">
            <a:xfrm>
              <a:off x="3097731" y="3411002"/>
              <a:ext cx="3912131" cy="3326728"/>
            </a:xfrm>
            <a:custGeom>
              <a:avLst/>
              <a:gdLst>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456164 w 4510936"/>
                <a:gd name="connsiteY13" fmla="*/ 2623998 h 3835942"/>
                <a:gd name="connsiteX14" fmla="*/ 2009850 w 4510936"/>
                <a:gd name="connsiteY14" fmla="*/ 3835942 h 3835942"/>
                <a:gd name="connsiteX15" fmla="*/ 1789458 w 4510936"/>
                <a:gd name="connsiteY15" fmla="*/ 3835942 h 3835942"/>
                <a:gd name="connsiteX16" fmla="*/ 1792429 w 4510936"/>
                <a:gd name="connsiteY16" fmla="*/ 3610035 h 3835942"/>
                <a:gd name="connsiteX17" fmla="*/ 1770743 w 4510936"/>
                <a:gd name="connsiteY17" fmla="*/ 2832642 h 3835942"/>
                <a:gd name="connsiteX18" fmla="*/ 1081314 w 4510936"/>
                <a:gd name="connsiteY18" fmla="*/ 2061571 h 3835942"/>
                <a:gd name="connsiteX19" fmla="*/ 1562100 w 4510936"/>
                <a:gd name="connsiteY19" fmla="*/ 1896471 h 3835942"/>
                <a:gd name="connsiteX20" fmla="*/ 1034142 w 4510936"/>
                <a:gd name="connsiteY20" fmla="*/ 1807570 h 3835942"/>
                <a:gd name="connsiteX21" fmla="*/ 1676400 w 4510936"/>
                <a:gd name="connsiteY21" fmla="*/ 1096370 h 3835942"/>
                <a:gd name="connsiteX22" fmla="*/ 1919514 w 4510936"/>
                <a:gd name="connsiteY22" fmla="*/ 1168942 h 3835942"/>
                <a:gd name="connsiteX23" fmla="*/ 1850570 w 4510936"/>
                <a:gd name="connsiteY23" fmla="*/ 2130513 h 3835942"/>
                <a:gd name="connsiteX24" fmla="*/ 2148114 w 4510936"/>
                <a:gd name="connsiteY24" fmla="*/ 1901913 h 3835942"/>
                <a:gd name="connsiteX25" fmla="*/ 2674257 w 4510936"/>
                <a:gd name="connsiteY25" fmla="*/ 1626142 h 3835942"/>
                <a:gd name="connsiteX26" fmla="*/ 2238828 w 4510936"/>
                <a:gd name="connsiteY26" fmla="*/ 1651542 h 3835942"/>
                <a:gd name="connsiteX27" fmla="*/ 2188028 w 4510936"/>
                <a:gd name="connsiteY27" fmla="*/ 1194342 h 3835942"/>
                <a:gd name="connsiteX28" fmla="*/ 2623457 w 4510936"/>
                <a:gd name="connsiteY28" fmla="*/ 1212485 h 3835942"/>
                <a:gd name="connsiteX29" fmla="*/ 3131457 w 4510936"/>
                <a:gd name="connsiteY29" fmla="*/ 1528170 h 3835942"/>
                <a:gd name="connsiteX30" fmla="*/ 3458028 w 4510936"/>
                <a:gd name="connsiteY30" fmla="*/ 1742256 h 3835942"/>
                <a:gd name="connsiteX31" fmla="*/ 3721099 w 4510936"/>
                <a:gd name="connsiteY31" fmla="*/ 2203084 h 3835942"/>
                <a:gd name="connsiteX32" fmla="*/ 3599542 w 4510936"/>
                <a:gd name="connsiteY32" fmla="*/ 1528170 h 3835942"/>
                <a:gd name="connsiteX33" fmla="*/ 3900714 w 4510936"/>
                <a:gd name="connsiteY33" fmla="*/ 1212485 h 3835942"/>
                <a:gd name="connsiteX34" fmla="*/ 3358243 w 4510936"/>
                <a:gd name="connsiteY34" fmla="*/ 1319527 h 3835942"/>
                <a:gd name="connsiteX35" fmla="*/ 2895600 w 4510936"/>
                <a:gd name="connsiteY35" fmla="*/ 1132656 h 3835942"/>
                <a:gd name="connsiteX36" fmla="*/ 3218542 w 4510936"/>
                <a:gd name="connsiteY36" fmla="*/ 617399 h 3835942"/>
                <a:gd name="connsiteX37" fmla="*/ 2715985 w 4510936"/>
                <a:gd name="connsiteY37" fmla="*/ 947598 h 3835942"/>
                <a:gd name="connsiteX38" fmla="*/ 1948542 w 4510936"/>
                <a:gd name="connsiteY38" fmla="*/ 925827 h 3835942"/>
                <a:gd name="connsiteX39" fmla="*/ 2062843 w 4510936"/>
                <a:gd name="connsiteY39" fmla="*/ 403313 h 3835942"/>
                <a:gd name="connsiteX40" fmla="*/ 1816101 w 4510936"/>
                <a:gd name="connsiteY40" fmla="*/ 780685 h 3835942"/>
                <a:gd name="connsiteX41" fmla="*/ 1455057 w 4510936"/>
                <a:gd name="connsiteY41" fmla="*/ 898614 h 3835942"/>
                <a:gd name="connsiteX42" fmla="*/ 1010556 w 4510936"/>
                <a:gd name="connsiteY42" fmla="*/ 677270 h 3835942"/>
                <a:gd name="connsiteX43" fmla="*/ 1248228 w 4510936"/>
                <a:gd name="connsiteY43" fmla="*/ 994770 h 3835942"/>
                <a:gd name="connsiteX44" fmla="*/ 801914 w 4510936"/>
                <a:gd name="connsiteY44" fmla="*/ 1571713 h 3835942"/>
                <a:gd name="connsiteX45" fmla="*/ 542471 w 4510936"/>
                <a:gd name="connsiteY45" fmla="*/ 1132656 h 3835942"/>
                <a:gd name="connsiteX46" fmla="*/ 812800 w 4510936"/>
                <a:gd name="connsiteY46" fmla="*/ 1843856 h 3835942"/>
                <a:gd name="connsiteX47" fmla="*/ 925285 w 4510936"/>
                <a:gd name="connsiteY47" fmla="*/ 2235742 h 3835942"/>
                <a:gd name="connsiteX48" fmla="*/ 651328 w 4510936"/>
                <a:gd name="connsiteY48" fmla="*/ 2607670 h 3835942"/>
                <a:gd name="connsiteX49" fmla="*/ 1063171 w 4510936"/>
                <a:gd name="connsiteY49" fmla="*/ 2408098 h 3835942"/>
                <a:gd name="connsiteX50" fmla="*/ 1556657 w 4510936"/>
                <a:gd name="connsiteY50" fmla="*/ 2852599 h 3835942"/>
                <a:gd name="connsiteX51" fmla="*/ 1580115 w 4510936"/>
                <a:gd name="connsiteY51" fmla="*/ 3729193 h 3835942"/>
                <a:gd name="connsiteX52" fmla="*/ 1581642 w 4510936"/>
                <a:gd name="connsiteY52" fmla="*/ 3835942 h 3835942"/>
                <a:gd name="connsiteX53" fmla="*/ 1113971 w 4510936"/>
                <a:gd name="connsiteY53" fmla="*/ 3835942 h 3835942"/>
                <a:gd name="connsiteX54" fmla="*/ 836413 w 4510936"/>
                <a:gd name="connsiteY54" fmla="*/ 3086585 h 3835942"/>
                <a:gd name="connsiteX55" fmla="*/ 116170 w 4510936"/>
                <a:gd name="connsiteY55" fmla="*/ 2308285 h 3835942"/>
                <a:gd name="connsiteX56" fmla="*/ 118297 w 4510936"/>
                <a:gd name="connsiteY56" fmla="*/ 2287181 h 3835942"/>
                <a:gd name="connsiteX57" fmla="*/ 98842 w 4510936"/>
                <a:gd name="connsiteY57" fmla="*/ 2263602 h 3835942"/>
                <a:gd name="connsiteX58" fmla="*/ 0 w 4510936"/>
                <a:gd name="connsiteY58" fmla="*/ 1940013 h 3835942"/>
                <a:gd name="connsiteX59" fmla="*/ 98842 w 4510936"/>
                <a:gd name="connsiteY59" fmla="*/ 1616424 h 3835942"/>
                <a:gd name="connsiteX60" fmla="*/ 158494 w 4510936"/>
                <a:gd name="connsiteY60" fmla="*/ 1544125 h 3835942"/>
                <a:gd name="connsiteX61" fmla="*/ 138294 w 4510936"/>
                <a:gd name="connsiteY61" fmla="*/ 1479051 h 3835942"/>
                <a:gd name="connsiteX62" fmla="*/ 124645 w 4510936"/>
                <a:gd name="connsiteY62" fmla="*/ 1343654 h 3835942"/>
                <a:gd name="connsiteX63" fmla="*/ 534966 w 4510936"/>
                <a:gd name="connsiteY63" fmla="*/ 724623 h 3835942"/>
                <a:gd name="connsiteX64" fmla="*/ 655270 w 4510936"/>
                <a:gd name="connsiteY64" fmla="*/ 687278 h 3835942"/>
                <a:gd name="connsiteX65" fmla="*/ 663127 w 4510936"/>
                <a:gd name="connsiteY65" fmla="*/ 661967 h 3835942"/>
                <a:gd name="connsiteX66" fmla="*/ 1282159 w 4510936"/>
                <a:gd name="connsiteY66" fmla="*/ 251645 h 3835942"/>
                <a:gd name="connsiteX67" fmla="*/ 1417556 w 4510936"/>
                <a:gd name="connsiteY67" fmla="*/ 265294 h 3835942"/>
                <a:gd name="connsiteX68" fmla="*/ 1421411 w 4510936"/>
                <a:gd name="connsiteY68" fmla="*/ 266491 h 3835942"/>
                <a:gd name="connsiteX69" fmla="*/ 1478933 w 4510936"/>
                <a:gd name="connsiteY69" fmla="*/ 196773 h 3835942"/>
                <a:gd name="connsiteX70" fmla="*/ 1953986 w 4510936"/>
                <a:gd name="connsiteY7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456164 w 4510936"/>
                <a:gd name="connsiteY13" fmla="*/ 2623998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456164 w 4510936"/>
                <a:gd name="connsiteY13" fmla="*/ 2623998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1063171 w 4510936"/>
                <a:gd name="connsiteY49" fmla="*/ 2408098 h 3835942"/>
                <a:gd name="connsiteX50" fmla="*/ 1556657 w 4510936"/>
                <a:gd name="connsiteY50" fmla="*/ 2852599 h 3835942"/>
                <a:gd name="connsiteX51" fmla="*/ 1580115 w 4510936"/>
                <a:gd name="connsiteY51" fmla="*/ 3729193 h 3835942"/>
                <a:gd name="connsiteX52" fmla="*/ 1581642 w 4510936"/>
                <a:gd name="connsiteY52" fmla="*/ 3835942 h 3835942"/>
                <a:gd name="connsiteX53" fmla="*/ 1113971 w 4510936"/>
                <a:gd name="connsiteY53" fmla="*/ 3835942 h 3835942"/>
                <a:gd name="connsiteX54" fmla="*/ 836413 w 4510936"/>
                <a:gd name="connsiteY54" fmla="*/ 3086585 h 3835942"/>
                <a:gd name="connsiteX55" fmla="*/ 116170 w 4510936"/>
                <a:gd name="connsiteY55" fmla="*/ 2308285 h 3835942"/>
                <a:gd name="connsiteX56" fmla="*/ 118297 w 4510936"/>
                <a:gd name="connsiteY56" fmla="*/ 2287181 h 3835942"/>
                <a:gd name="connsiteX57" fmla="*/ 98842 w 4510936"/>
                <a:gd name="connsiteY57" fmla="*/ 2263602 h 3835942"/>
                <a:gd name="connsiteX58" fmla="*/ 0 w 4510936"/>
                <a:gd name="connsiteY58" fmla="*/ 1940013 h 3835942"/>
                <a:gd name="connsiteX59" fmla="*/ 98842 w 4510936"/>
                <a:gd name="connsiteY59" fmla="*/ 1616424 h 3835942"/>
                <a:gd name="connsiteX60" fmla="*/ 158494 w 4510936"/>
                <a:gd name="connsiteY60" fmla="*/ 1544125 h 3835942"/>
                <a:gd name="connsiteX61" fmla="*/ 138294 w 4510936"/>
                <a:gd name="connsiteY61" fmla="*/ 1479051 h 3835942"/>
                <a:gd name="connsiteX62" fmla="*/ 124645 w 4510936"/>
                <a:gd name="connsiteY62" fmla="*/ 1343654 h 3835942"/>
                <a:gd name="connsiteX63" fmla="*/ 534966 w 4510936"/>
                <a:gd name="connsiteY63" fmla="*/ 724623 h 3835942"/>
                <a:gd name="connsiteX64" fmla="*/ 655270 w 4510936"/>
                <a:gd name="connsiteY64" fmla="*/ 687278 h 3835942"/>
                <a:gd name="connsiteX65" fmla="*/ 663127 w 4510936"/>
                <a:gd name="connsiteY65" fmla="*/ 661967 h 3835942"/>
                <a:gd name="connsiteX66" fmla="*/ 1282159 w 4510936"/>
                <a:gd name="connsiteY66" fmla="*/ 251645 h 3835942"/>
                <a:gd name="connsiteX67" fmla="*/ 1417556 w 4510936"/>
                <a:gd name="connsiteY67" fmla="*/ 265294 h 3835942"/>
                <a:gd name="connsiteX68" fmla="*/ 1421411 w 4510936"/>
                <a:gd name="connsiteY68" fmla="*/ 266491 h 3835942"/>
                <a:gd name="connsiteX69" fmla="*/ 1478933 w 4510936"/>
                <a:gd name="connsiteY69" fmla="*/ 196773 h 3835942"/>
                <a:gd name="connsiteX70" fmla="*/ 1953986 w 4510936"/>
                <a:gd name="connsiteY7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1556657 w 4510936"/>
                <a:gd name="connsiteY49" fmla="*/ 2852599 h 3835942"/>
                <a:gd name="connsiteX50" fmla="*/ 1580115 w 4510936"/>
                <a:gd name="connsiteY50" fmla="*/ 3729193 h 3835942"/>
                <a:gd name="connsiteX51" fmla="*/ 1581642 w 4510936"/>
                <a:gd name="connsiteY51" fmla="*/ 3835942 h 3835942"/>
                <a:gd name="connsiteX52" fmla="*/ 1113971 w 4510936"/>
                <a:gd name="connsiteY52" fmla="*/ 3835942 h 3835942"/>
                <a:gd name="connsiteX53" fmla="*/ 836413 w 4510936"/>
                <a:gd name="connsiteY53" fmla="*/ 3086585 h 3835942"/>
                <a:gd name="connsiteX54" fmla="*/ 116170 w 4510936"/>
                <a:gd name="connsiteY54" fmla="*/ 2308285 h 3835942"/>
                <a:gd name="connsiteX55" fmla="*/ 118297 w 4510936"/>
                <a:gd name="connsiteY55" fmla="*/ 2287181 h 3835942"/>
                <a:gd name="connsiteX56" fmla="*/ 98842 w 4510936"/>
                <a:gd name="connsiteY56" fmla="*/ 2263602 h 3835942"/>
                <a:gd name="connsiteX57" fmla="*/ 0 w 4510936"/>
                <a:gd name="connsiteY57" fmla="*/ 1940013 h 3835942"/>
                <a:gd name="connsiteX58" fmla="*/ 98842 w 4510936"/>
                <a:gd name="connsiteY58" fmla="*/ 1616424 h 3835942"/>
                <a:gd name="connsiteX59" fmla="*/ 158494 w 4510936"/>
                <a:gd name="connsiteY59" fmla="*/ 1544125 h 3835942"/>
                <a:gd name="connsiteX60" fmla="*/ 138294 w 4510936"/>
                <a:gd name="connsiteY60" fmla="*/ 1479051 h 3835942"/>
                <a:gd name="connsiteX61" fmla="*/ 124645 w 4510936"/>
                <a:gd name="connsiteY61" fmla="*/ 1343654 h 3835942"/>
                <a:gd name="connsiteX62" fmla="*/ 534966 w 4510936"/>
                <a:gd name="connsiteY62" fmla="*/ 724623 h 3835942"/>
                <a:gd name="connsiteX63" fmla="*/ 655270 w 4510936"/>
                <a:gd name="connsiteY63" fmla="*/ 687278 h 3835942"/>
                <a:gd name="connsiteX64" fmla="*/ 663127 w 4510936"/>
                <a:gd name="connsiteY64" fmla="*/ 661967 h 3835942"/>
                <a:gd name="connsiteX65" fmla="*/ 1282159 w 4510936"/>
                <a:gd name="connsiteY65" fmla="*/ 251645 h 3835942"/>
                <a:gd name="connsiteX66" fmla="*/ 1417556 w 4510936"/>
                <a:gd name="connsiteY66" fmla="*/ 265294 h 3835942"/>
                <a:gd name="connsiteX67" fmla="*/ 1421411 w 4510936"/>
                <a:gd name="connsiteY67" fmla="*/ 266491 h 3835942"/>
                <a:gd name="connsiteX68" fmla="*/ 1478933 w 4510936"/>
                <a:gd name="connsiteY68" fmla="*/ 196773 h 3835942"/>
                <a:gd name="connsiteX69" fmla="*/ 1953986 w 4510936"/>
                <a:gd name="connsiteY6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1556657 w 4510936"/>
                <a:gd name="connsiteY48" fmla="*/ 2852599 h 3835942"/>
                <a:gd name="connsiteX49" fmla="*/ 1580115 w 4510936"/>
                <a:gd name="connsiteY49" fmla="*/ 3729193 h 3835942"/>
                <a:gd name="connsiteX50" fmla="*/ 1581642 w 4510936"/>
                <a:gd name="connsiteY50" fmla="*/ 3835942 h 3835942"/>
                <a:gd name="connsiteX51" fmla="*/ 1113971 w 4510936"/>
                <a:gd name="connsiteY51" fmla="*/ 3835942 h 3835942"/>
                <a:gd name="connsiteX52" fmla="*/ 836413 w 4510936"/>
                <a:gd name="connsiteY52" fmla="*/ 3086585 h 3835942"/>
                <a:gd name="connsiteX53" fmla="*/ 116170 w 4510936"/>
                <a:gd name="connsiteY53" fmla="*/ 2308285 h 3835942"/>
                <a:gd name="connsiteX54" fmla="*/ 118297 w 4510936"/>
                <a:gd name="connsiteY54" fmla="*/ 2287181 h 3835942"/>
                <a:gd name="connsiteX55" fmla="*/ 98842 w 4510936"/>
                <a:gd name="connsiteY55" fmla="*/ 2263602 h 3835942"/>
                <a:gd name="connsiteX56" fmla="*/ 0 w 4510936"/>
                <a:gd name="connsiteY56" fmla="*/ 1940013 h 3835942"/>
                <a:gd name="connsiteX57" fmla="*/ 98842 w 4510936"/>
                <a:gd name="connsiteY57" fmla="*/ 1616424 h 3835942"/>
                <a:gd name="connsiteX58" fmla="*/ 158494 w 4510936"/>
                <a:gd name="connsiteY58" fmla="*/ 1544125 h 3835942"/>
                <a:gd name="connsiteX59" fmla="*/ 138294 w 4510936"/>
                <a:gd name="connsiteY59" fmla="*/ 1479051 h 3835942"/>
                <a:gd name="connsiteX60" fmla="*/ 124645 w 4510936"/>
                <a:gd name="connsiteY60" fmla="*/ 1343654 h 3835942"/>
                <a:gd name="connsiteX61" fmla="*/ 534966 w 4510936"/>
                <a:gd name="connsiteY61" fmla="*/ 724623 h 3835942"/>
                <a:gd name="connsiteX62" fmla="*/ 655270 w 4510936"/>
                <a:gd name="connsiteY62" fmla="*/ 687278 h 3835942"/>
                <a:gd name="connsiteX63" fmla="*/ 663127 w 4510936"/>
                <a:gd name="connsiteY63" fmla="*/ 661967 h 3835942"/>
                <a:gd name="connsiteX64" fmla="*/ 1282159 w 4510936"/>
                <a:gd name="connsiteY64" fmla="*/ 251645 h 3835942"/>
                <a:gd name="connsiteX65" fmla="*/ 1417556 w 4510936"/>
                <a:gd name="connsiteY65" fmla="*/ 265294 h 3835942"/>
                <a:gd name="connsiteX66" fmla="*/ 1421411 w 4510936"/>
                <a:gd name="connsiteY66" fmla="*/ 266491 h 3835942"/>
                <a:gd name="connsiteX67" fmla="*/ 1478933 w 4510936"/>
                <a:gd name="connsiteY67" fmla="*/ 196773 h 3835942"/>
                <a:gd name="connsiteX68" fmla="*/ 1953986 w 4510936"/>
                <a:gd name="connsiteY6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1556657 w 4510936"/>
                <a:gd name="connsiteY47" fmla="*/ 2852599 h 3835942"/>
                <a:gd name="connsiteX48" fmla="*/ 1580115 w 4510936"/>
                <a:gd name="connsiteY48" fmla="*/ 3729193 h 3835942"/>
                <a:gd name="connsiteX49" fmla="*/ 1581642 w 4510936"/>
                <a:gd name="connsiteY49" fmla="*/ 3835942 h 3835942"/>
                <a:gd name="connsiteX50" fmla="*/ 1113971 w 4510936"/>
                <a:gd name="connsiteY50" fmla="*/ 3835942 h 3835942"/>
                <a:gd name="connsiteX51" fmla="*/ 836413 w 4510936"/>
                <a:gd name="connsiteY51" fmla="*/ 3086585 h 3835942"/>
                <a:gd name="connsiteX52" fmla="*/ 116170 w 4510936"/>
                <a:gd name="connsiteY52" fmla="*/ 2308285 h 3835942"/>
                <a:gd name="connsiteX53" fmla="*/ 118297 w 4510936"/>
                <a:gd name="connsiteY53" fmla="*/ 2287181 h 3835942"/>
                <a:gd name="connsiteX54" fmla="*/ 98842 w 4510936"/>
                <a:gd name="connsiteY54" fmla="*/ 2263602 h 3835942"/>
                <a:gd name="connsiteX55" fmla="*/ 0 w 4510936"/>
                <a:gd name="connsiteY55" fmla="*/ 1940013 h 3835942"/>
                <a:gd name="connsiteX56" fmla="*/ 98842 w 4510936"/>
                <a:gd name="connsiteY56" fmla="*/ 1616424 h 3835942"/>
                <a:gd name="connsiteX57" fmla="*/ 158494 w 4510936"/>
                <a:gd name="connsiteY57" fmla="*/ 1544125 h 3835942"/>
                <a:gd name="connsiteX58" fmla="*/ 138294 w 4510936"/>
                <a:gd name="connsiteY58" fmla="*/ 1479051 h 3835942"/>
                <a:gd name="connsiteX59" fmla="*/ 124645 w 4510936"/>
                <a:gd name="connsiteY59" fmla="*/ 1343654 h 3835942"/>
                <a:gd name="connsiteX60" fmla="*/ 534966 w 4510936"/>
                <a:gd name="connsiteY60" fmla="*/ 724623 h 3835942"/>
                <a:gd name="connsiteX61" fmla="*/ 655270 w 4510936"/>
                <a:gd name="connsiteY61" fmla="*/ 687278 h 3835942"/>
                <a:gd name="connsiteX62" fmla="*/ 663127 w 4510936"/>
                <a:gd name="connsiteY62" fmla="*/ 661967 h 3835942"/>
                <a:gd name="connsiteX63" fmla="*/ 1282159 w 4510936"/>
                <a:gd name="connsiteY63" fmla="*/ 251645 h 3835942"/>
                <a:gd name="connsiteX64" fmla="*/ 1417556 w 4510936"/>
                <a:gd name="connsiteY64" fmla="*/ 265294 h 3835942"/>
                <a:gd name="connsiteX65" fmla="*/ 1421411 w 4510936"/>
                <a:gd name="connsiteY65" fmla="*/ 266491 h 3835942"/>
                <a:gd name="connsiteX66" fmla="*/ 1478933 w 4510936"/>
                <a:gd name="connsiteY66" fmla="*/ 196773 h 3835942"/>
                <a:gd name="connsiteX67" fmla="*/ 1953986 w 4510936"/>
                <a:gd name="connsiteY6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1556657 w 4510936"/>
                <a:gd name="connsiteY46" fmla="*/ 2852599 h 3835942"/>
                <a:gd name="connsiteX47" fmla="*/ 1580115 w 4510936"/>
                <a:gd name="connsiteY47" fmla="*/ 3729193 h 3835942"/>
                <a:gd name="connsiteX48" fmla="*/ 1581642 w 4510936"/>
                <a:gd name="connsiteY48" fmla="*/ 3835942 h 3835942"/>
                <a:gd name="connsiteX49" fmla="*/ 1113971 w 4510936"/>
                <a:gd name="connsiteY49" fmla="*/ 3835942 h 3835942"/>
                <a:gd name="connsiteX50" fmla="*/ 836413 w 4510936"/>
                <a:gd name="connsiteY50" fmla="*/ 3086585 h 3835942"/>
                <a:gd name="connsiteX51" fmla="*/ 116170 w 4510936"/>
                <a:gd name="connsiteY51" fmla="*/ 2308285 h 3835942"/>
                <a:gd name="connsiteX52" fmla="*/ 118297 w 4510936"/>
                <a:gd name="connsiteY52" fmla="*/ 2287181 h 3835942"/>
                <a:gd name="connsiteX53" fmla="*/ 98842 w 4510936"/>
                <a:gd name="connsiteY53" fmla="*/ 2263602 h 3835942"/>
                <a:gd name="connsiteX54" fmla="*/ 0 w 4510936"/>
                <a:gd name="connsiteY54" fmla="*/ 1940013 h 3835942"/>
                <a:gd name="connsiteX55" fmla="*/ 98842 w 4510936"/>
                <a:gd name="connsiteY55" fmla="*/ 1616424 h 3835942"/>
                <a:gd name="connsiteX56" fmla="*/ 158494 w 4510936"/>
                <a:gd name="connsiteY56" fmla="*/ 1544125 h 3835942"/>
                <a:gd name="connsiteX57" fmla="*/ 138294 w 4510936"/>
                <a:gd name="connsiteY57" fmla="*/ 1479051 h 3835942"/>
                <a:gd name="connsiteX58" fmla="*/ 124645 w 4510936"/>
                <a:gd name="connsiteY58" fmla="*/ 1343654 h 3835942"/>
                <a:gd name="connsiteX59" fmla="*/ 534966 w 4510936"/>
                <a:gd name="connsiteY59" fmla="*/ 724623 h 3835942"/>
                <a:gd name="connsiteX60" fmla="*/ 655270 w 4510936"/>
                <a:gd name="connsiteY60" fmla="*/ 687278 h 3835942"/>
                <a:gd name="connsiteX61" fmla="*/ 663127 w 4510936"/>
                <a:gd name="connsiteY61" fmla="*/ 661967 h 3835942"/>
                <a:gd name="connsiteX62" fmla="*/ 1282159 w 4510936"/>
                <a:gd name="connsiteY62" fmla="*/ 251645 h 3835942"/>
                <a:gd name="connsiteX63" fmla="*/ 1417556 w 4510936"/>
                <a:gd name="connsiteY63" fmla="*/ 265294 h 3835942"/>
                <a:gd name="connsiteX64" fmla="*/ 1421411 w 4510936"/>
                <a:gd name="connsiteY64" fmla="*/ 266491 h 3835942"/>
                <a:gd name="connsiteX65" fmla="*/ 1478933 w 4510936"/>
                <a:gd name="connsiteY65" fmla="*/ 196773 h 3835942"/>
                <a:gd name="connsiteX66" fmla="*/ 1953986 w 4510936"/>
                <a:gd name="connsiteY6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1556657 w 4510936"/>
                <a:gd name="connsiteY45" fmla="*/ 2852599 h 3835942"/>
                <a:gd name="connsiteX46" fmla="*/ 1580115 w 4510936"/>
                <a:gd name="connsiteY46" fmla="*/ 3729193 h 3835942"/>
                <a:gd name="connsiteX47" fmla="*/ 1581642 w 4510936"/>
                <a:gd name="connsiteY47" fmla="*/ 3835942 h 3835942"/>
                <a:gd name="connsiteX48" fmla="*/ 1113971 w 4510936"/>
                <a:gd name="connsiteY48" fmla="*/ 3835942 h 3835942"/>
                <a:gd name="connsiteX49" fmla="*/ 836413 w 4510936"/>
                <a:gd name="connsiteY49" fmla="*/ 3086585 h 3835942"/>
                <a:gd name="connsiteX50" fmla="*/ 116170 w 4510936"/>
                <a:gd name="connsiteY50" fmla="*/ 2308285 h 3835942"/>
                <a:gd name="connsiteX51" fmla="*/ 118297 w 4510936"/>
                <a:gd name="connsiteY51" fmla="*/ 2287181 h 3835942"/>
                <a:gd name="connsiteX52" fmla="*/ 98842 w 4510936"/>
                <a:gd name="connsiteY52" fmla="*/ 2263602 h 3835942"/>
                <a:gd name="connsiteX53" fmla="*/ 0 w 4510936"/>
                <a:gd name="connsiteY53" fmla="*/ 1940013 h 3835942"/>
                <a:gd name="connsiteX54" fmla="*/ 98842 w 4510936"/>
                <a:gd name="connsiteY54" fmla="*/ 1616424 h 3835942"/>
                <a:gd name="connsiteX55" fmla="*/ 158494 w 4510936"/>
                <a:gd name="connsiteY55" fmla="*/ 1544125 h 3835942"/>
                <a:gd name="connsiteX56" fmla="*/ 138294 w 4510936"/>
                <a:gd name="connsiteY56" fmla="*/ 1479051 h 3835942"/>
                <a:gd name="connsiteX57" fmla="*/ 124645 w 4510936"/>
                <a:gd name="connsiteY57" fmla="*/ 1343654 h 3835942"/>
                <a:gd name="connsiteX58" fmla="*/ 534966 w 4510936"/>
                <a:gd name="connsiteY58" fmla="*/ 724623 h 3835942"/>
                <a:gd name="connsiteX59" fmla="*/ 655270 w 4510936"/>
                <a:gd name="connsiteY59" fmla="*/ 687278 h 3835942"/>
                <a:gd name="connsiteX60" fmla="*/ 663127 w 4510936"/>
                <a:gd name="connsiteY60" fmla="*/ 661967 h 3835942"/>
                <a:gd name="connsiteX61" fmla="*/ 1282159 w 4510936"/>
                <a:gd name="connsiteY61" fmla="*/ 251645 h 3835942"/>
                <a:gd name="connsiteX62" fmla="*/ 1417556 w 4510936"/>
                <a:gd name="connsiteY62" fmla="*/ 265294 h 3835942"/>
                <a:gd name="connsiteX63" fmla="*/ 1421411 w 4510936"/>
                <a:gd name="connsiteY63" fmla="*/ 266491 h 3835942"/>
                <a:gd name="connsiteX64" fmla="*/ 1478933 w 4510936"/>
                <a:gd name="connsiteY64" fmla="*/ 196773 h 3835942"/>
                <a:gd name="connsiteX65" fmla="*/ 1953986 w 4510936"/>
                <a:gd name="connsiteY65"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556657 w 4510936"/>
                <a:gd name="connsiteY44" fmla="*/ 2852599 h 3835942"/>
                <a:gd name="connsiteX45" fmla="*/ 1580115 w 4510936"/>
                <a:gd name="connsiteY45" fmla="*/ 3729193 h 3835942"/>
                <a:gd name="connsiteX46" fmla="*/ 1581642 w 4510936"/>
                <a:gd name="connsiteY46" fmla="*/ 3835942 h 3835942"/>
                <a:gd name="connsiteX47" fmla="*/ 1113971 w 4510936"/>
                <a:gd name="connsiteY47" fmla="*/ 3835942 h 3835942"/>
                <a:gd name="connsiteX48" fmla="*/ 836413 w 4510936"/>
                <a:gd name="connsiteY48" fmla="*/ 3086585 h 3835942"/>
                <a:gd name="connsiteX49" fmla="*/ 116170 w 4510936"/>
                <a:gd name="connsiteY49" fmla="*/ 2308285 h 3835942"/>
                <a:gd name="connsiteX50" fmla="*/ 118297 w 4510936"/>
                <a:gd name="connsiteY50" fmla="*/ 2287181 h 3835942"/>
                <a:gd name="connsiteX51" fmla="*/ 98842 w 4510936"/>
                <a:gd name="connsiteY51" fmla="*/ 2263602 h 3835942"/>
                <a:gd name="connsiteX52" fmla="*/ 0 w 4510936"/>
                <a:gd name="connsiteY52" fmla="*/ 1940013 h 3835942"/>
                <a:gd name="connsiteX53" fmla="*/ 98842 w 4510936"/>
                <a:gd name="connsiteY53" fmla="*/ 1616424 h 3835942"/>
                <a:gd name="connsiteX54" fmla="*/ 158494 w 4510936"/>
                <a:gd name="connsiteY54" fmla="*/ 1544125 h 3835942"/>
                <a:gd name="connsiteX55" fmla="*/ 138294 w 4510936"/>
                <a:gd name="connsiteY55" fmla="*/ 1479051 h 3835942"/>
                <a:gd name="connsiteX56" fmla="*/ 124645 w 4510936"/>
                <a:gd name="connsiteY56" fmla="*/ 1343654 h 3835942"/>
                <a:gd name="connsiteX57" fmla="*/ 534966 w 4510936"/>
                <a:gd name="connsiteY57" fmla="*/ 724623 h 3835942"/>
                <a:gd name="connsiteX58" fmla="*/ 655270 w 4510936"/>
                <a:gd name="connsiteY58" fmla="*/ 687278 h 3835942"/>
                <a:gd name="connsiteX59" fmla="*/ 663127 w 4510936"/>
                <a:gd name="connsiteY59" fmla="*/ 661967 h 3835942"/>
                <a:gd name="connsiteX60" fmla="*/ 1282159 w 4510936"/>
                <a:gd name="connsiteY60" fmla="*/ 251645 h 3835942"/>
                <a:gd name="connsiteX61" fmla="*/ 1417556 w 4510936"/>
                <a:gd name="connsiteY61" fmla="*/ 265294 h 3835942"/>
                <a:gd name="connsiteX62" fmla="*/ 1421411 w 4510936"/>
                <a:gd name="connsiteY62" fmla="*/ 266491 h 3835942"/>
                <a:gd name="connsiteX63" fmla="*/ 1478933 w 4510936"/>
                <a:gd name="connsiteY63" fmla="*/ 196773 h 3835942"/>
                <a:gd name="connsiteX64" fmla="*/ 1953986 w 4510936"/>
                <a:gd name="connsiteY64"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556657 w 4510936"/>
                <a:gd name="connsiteY43" fmla="*/ 2852599 h 3835942"/>
                <a:gd name="connsiteX44" fmla="*/ 1580115 w 4510936"/>
                <a:gd name="connsiteY44" fmla="*/ 3729193 h 3835942"/>
                <a:gd name="connsiteX45" fmla="*/ 1581642 w 4510936"/>
                <a:gd name="connsiteY45" fmla="*/ 3835942 h 3835942"/>
                <a:gd name="connsiteX46" fmla="*/ 1113971 w 4510936"/>
                <a:gd name="connsiteY46" fmla="*/ 3835942 h 3835942"/>
                <a:gd name="connsiteX47" fmla="*/ 836413 w 4510936"/>
                <a:gd name="connsiteY47" fmla="*/ 3086585 h 3835942"/>
                <a:gd name="connsiteX48" fmla="*/ 116170 w 4510936"/>
                <a:gd name="connsiteY48" fmla="*/ 2308285 h 3835942"/>
                <a:gd name="connsiteX49" fmla="*/ 118297 w 4510936"/>
                <a:gd name="connsiteY49" fmla="*/ 2287181 h 3835942"/>
                <a:gd name="connsiteX50" fmla="*/ 98842 w 4510936"/>
                <a:gd name="connsiteY50" fmla="*/ 2263602 h 3835942"/>
                <a:gd name="connsiteX51" fmla="*/ 0 w 4510936"/>
                <a:gd name="connsiteY51" fmla="*/ 1940013 h 3835942"/>
                <a:gd name="connsiteX52" fmla="*/ 98842 w 4510936"/>
                <a:gd name="connsiteY52" fmla="*/ 1616424 h 3835942"/>
                <a:gd name="connsiteX53" fmla="*/ 158494 w 4510936"/>
                <a:gd name="connsiteY53" fmla="*/ 1544125 h 3835942"/>
                <a:gd name="connsiteX54" fmla="*/ 138294 w 4510936"/>
                <a:gd name="connsiteY54" fmla="*/ 1479051 h 3835942"/>
                <a:gd name="connsiteX55" fmla="*/ 124645 w 4510936"/>
                <a:gd name="connsiteY55" fmla="*/ 1343654 h 3835942"/>
                <a:gd name="connsiteX56" fmla="*/ 534966 w 4510936"/>
                <a:gd name="connsiteY56" fmla="*/ 724623 h 3835942"/>
                <a:gd name="connsiteX57" fmla="*/ 655270 w 4510936"/>
                <a:gd name="connsiteY57" fmla="*/ 687278 h 3835942"/>
                <a:gd name="connsiteX58" fmla="*/ 663127 w 4510936"/>
                <a:gd name="connsiteY58" fmla="*/ 661967 h 3835942"/>
                <a:gd name="connsiteX59" fmla="*/ 1282159 w 4510936"/>
                <a:gd name="connsiteY59" fmla="*/ 251645 h 3835942"/>
                <a:gd name="connsiteX60" fmla="*/ 1417556 w 4510936"/>
                <a:gd name="connsiteY60" fmla="*/ 265294 h 3835942"/>
                <a:gd name="connsiteX61" fmla="*/ 1421411 w 4510936"/>
                <a:gd name="connsiteY61" fmla="*/ 266491 h 3835942"/>
                <a:gd name="connsiteX62" fmla="*/ 1478933 w 4510936"/>
                <a:gd name="connsiteY62" fmla="*/ 196773 h 3835942"/>
                <a:gd name="connsiteX63" fmla="*/ 1953986 w 4510936"/>
                <a:gd name="connsiteY63"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599542 w 4510936"/>
                <a:gd name="connsiteY32" fmla="*/ 1528170 h 3835942"/>
                <a:gd name="connsiteX33" fmla="*/ 3900714 w 4510936"/>
                <a:gd name="connsiteY33" fmla="*/ 1212485 h 3835942"/>
                <a:gd name="connsiteX34" fmla="*/ 3358243 w 4510936"/>
                <a:gd name="connsiteY34" fmla="*/ 1319527 h 3835942"/>
                <a:gd name="connsiteX35" fmla="*/ 2895600 w 4510936"/>
                <a:gd name="connsiteY35" fmla="*/ 1132656 h 3835942"/>
                <a:gd name="connsiteX36" fmla="*/ 3218542 w 4510936"/>
                <a:gd name="connsiteY36" fmla="*/ 617399 h 3835942"/>
                <a:gd name="connsiteX37" fmla="*/ 2715985 w 4510936"/>
                <a:gd name="connsiteY37" fmla="*/ 947598 h 3835942"/>
                <a:gd name="connsiteX38" fmla="*/ 1948542 w 4510936"/>
                <a:gd name="connsiteY38" fmla="*/ 925827 h 3835942"/>
                <a:gd name="connsiteX39" fmla="*/ 2062843 w 4510936"/>
                <a:gd name="connsiteY39" fmla="*/ 403313 h 3835942"/>
                <a:gd name="connsiteX40" fmla="*/ 1816101 w 4510936"/>
                <a:gd name="connsiteY40" fmla="*/ 780685 h 3835942"/>
                <a:gd name="connsiteX41" fmla="*/ 1455057 w 4510936"/>
                <a:gd name="connsiteY41" fmla="*/ 898614 h 3835942"/>
                <a:gd name="connsiteX42" fmla="*/ 1556657 w 4510936"/>
                <a:gd name="connsiteY42" fmla="*/ 2852599 h 3835942"/>
                <a:gd name="connsiteX43" fmla="*/ 1580115 w 4510936"/>
                <a:gd name="connsiteY43" fmla="*/ 3729193 h 3835942"/>
                <a:gd name="connsiteX44" fmla="*/ 1581642 w 4510936"/>
                <a:gd name="connsiteY44" fmla="*/ 3835942 h 3835942"/>
                <a:gd name="connsiteX45" fmla="*/ 1113971 w 4510936"/>
                <a:gd name="connsiteY45" fmla="*/ 3835942 h 3835942"/>
                <a:gd name="connsiteX46" fmla="*/ 836413 w 4510936"/>
                <a:gd name="connsiteY46" fmla="*/ 3086585 h 3835942"/>
                <a:gd name="connsiteX47" fmla="*/ 116170 w 4510936"/>
                <a:gd name="connsiteY47" fmla="*/ 2308285 h 3835942"/>
                <a:gd name="connsiteX48" fmla="*/ 118297 w 4510936"/>
                <a:gd name="connsiteY48" fmla="*/ 2287181 h 3835942"/>
                <a:gd name="connsiteX49" fmla="*/ 98842 w 4510936"/>
                <a:gd name="connsiteY49" fmla="*/ 2263602 h 3835942"/>
                <a:gd name="connsiteX50" fmla="*/ 0 w 4510936"/>
                <a:gd name="connsiteY50" fmla="*/ 1940013 h 3835942"/>
                <a:gd name="connsiteX51" fmla="*/ 98842 w 4510936"/>
                <a:gd name="connsiteY51" fmla="*/ 1616424 h 3835942"/>
                <a:gd name="connsiteX52" fmla="*/ 158494 w 4510936"/>
                <a:gd name="connsiteY52" fmla="*/ 1544125 h 3835942"/>
                <a:gd name="connsiteX53" fmla="*/ 138294 w 4510936"/>
                <a:gd name="connsiteY53" fmla="*/ 1479051 h 3835942"/>
                <a:gd name="connsiteX54" fmla="*/ 124645 w 4510936"/>
                <a:gd name="connsiteY54" fmla="*/ 1343654 h 3835942"/>
                <a:gd name="connsiteX55" fmla="*/ 534966 w 4510936"/>
                <a:gd name="connsiteY55" fmla="*/ 724623 h 3835942"/>
                <a:gd name="connsiteX56" fmla="*/ 655270 w 4510936"/>
                <a:gd name="connsiteY56" fmla="*/ 687278 h 3835942"/>
                <a:gd name="connsiteX57" fmla="*/ 663127 w 4510936"/>
                <a:gd name="connsiteY57" fmla="*/ 661967 h 3835942"/>
                <a:gd name="connsiteX58" fmla="*/ 1282159 w 4510936"/>
                <a:gd name="connsiteY58" fmla="*/ 251645 h 3835942"/>
                <a:gd name="connsiteX59" fmla="*/ 1417556 w 4510936"/>
                <a:gd name="connsiteY59" fmla="*/ 265294 h 3835942"/>
                <a:gd name="connsiteX60" fmla="*/ 1421411 w 4510936"/>
                <a:gd name="connsiteY60" fmla="*/ 266491 h 3835942"/>
                <a:gd name="connsiteX61" fmla="*/ 1478933 w 4510936"/>
                <a:gd name="connsiteY61" fmla="*/ 196773 h 3835942"/>
                <a:gd name="connsiteX62" fmla="*/ 1953986 w 4510936"/>
                <a:gd name="connsiteY62"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599542 w 4510936"/>
                <a:gd name="connsiteY31" fmla="*/ 1528170 h 3835942"/>
                <a:gd name="connsiteX32" fmla="*/ 3900714 w 4510936"/>
                <a:gd name="connsiteY32" fmla="*/ 1212485 h 3835942"/>
                <a:gd name="connsiteX33" fmla="*/ 3358243 w 4510936"/>
                <a:gd name="connsiteY33" fmla="*/ 1319527 h 3835942"/>
                <a:gd name="connsiteX34" fmla="*/ 2895600 w 4510936"/>
                <a:gd name="connsiteY34" fmla="*/ 1132656 h 3835942"/>
                <a:gd name="connsiteX35" fmla="*/ 3218542 w 4510936"/>
                <a:gd name="connsiteY35" fmla="*/ 617399 h 3835942"/>
                <a:gd name="connsiteX36" fmla="*/ 2715985 w 4510936"/>
                <a:gd name="connsiteY36" fmla="*/ 947598 h 3835942"/>
                <a:gd name="connsiteX37" fmla="*/ 1948542 w 4510936"/>
                <a:gd name="connsiteY37" fmla="*/ 925827 h 3835942"/>
                <a:gd name="connsiteX38" fmla="*/ 2062843 w 4510936"/>
                <a:gd name="connsiteY38" fmla="*/ 403313 h 3835942"/>
                <a:gd name="connsiteX39" fmla="*/ 1816101 w 4510936"/>
                <a:gd name="connsiteY39" fmla="*/ 780685 h 3835942"/>
                <a:gd name="connsiteX40" fmla="*/ 1455057 w 4510936"/>
                <a:gd name="connsiteY40" fmla="*/ 898614 h 3835942"/>
                <a:gd name="connsiteX41" fmla="*/ 1556657 w 4510936"/>
                <a:gd name="connsiteY41" fmla="*/ 2852599 h 3835942"/>
                <a:gd name="connsiteX42" fmla="*/ 1580115 w 4510936"/>
                <a:gd name="connsiteY42" fmla="*/ 3729193 h 3835942"/>
                <a:gd name="connsiteX43" fmla="*/ 1581642 w 4510936"/>
                <a:gd name="connsiteY43" fmla="*/ 3835942 h 3835942"/>
                <a:gd name="connsiteX44" fmla="*/ 1113971 w 4510936"/>
                <a:gd name="connsiteY44" fmla="*/ 3835942 h 3835942"/>
                <a:gd name="connsiteX45" fmla="*/ 836413 w 4510936"/>
                <a:gd name="connsiteY45" fmla="*/ 3086585 h 3835942"/>
                <a:gd name="connsiteX46" fmla="*/ 116170 w 4510936"/>
                <a:gd name="connsiteY46" fmla="*/ 2308285 h 3835942"/>
                <a:gd name="connsiteX47" fmla="*/ 118297 w 4510936"/>
                <a:gd name="connsiteY47" fmla="*/ 2287181 h 3835942"/>
                <a:gd name="connsiteX48" fmla="*/ 98842 w 4510936"/>
                <a:gd name="connsiteY48" fmla="*/ 2263602 h 3835942"/>
                <a:gd name="connsiteX49" fmla="*/ 0 w 4510936"/>
                <a:gd name="connsiteY49" fmla="*/ 1940013 h 3835942"/>
                <a:gd name="connsiteX50" fmla="*/ 98842 w 4510936"/>
                <a:gd name="connsiteY50" fmla="*/ 1616424 h 3835942"/>
                <a:gd name="connsiteX51" fmla="*/ 158494 w 4510936"/>
                <a:gd name="connsiteY51" fmla="*/ 1544125 h 3835942"/>
                <a:gd name="connsiteX52" fmla="*/ 138294 w 4510936"/>
                <a:gd name="connsiteY52" fmla="*/ 1479051 h 3835942"/>
                <a:gd name="connsiteX53" fmla="*/ 124645 w 4510936"/>
                <a:gd name="connsiteY53" fmla="*/ 1343654 h 3835942"/>
                <a:gd name="connsiteX54" fmla="*/ 534966 w 4510936"/>
                <a:gd name="connsiteY54" fmla="*/ 724623 h 3835942"/>
                <a:gd name="connsiteX55" fmla="*/ 655270 w 4510936"/>
                <a:gd name="connsiteY55" fmla="*/ 687278 h 3835942"/>
                <a:gd name="connsiteX56" fmla="*/ 663127 w 4510936"/>
                <a:gd name="connsiteY56" fmla="*/ 661967 h 3835942"/>
                <a:gd name="connsiteX57" fmla="*/ 1282159 w 4510936"/>
                <a:gd name="connsiteY57" fmla="*/ 251645 h 3835942"/>
                <a:gd name="connsiteX58" fmla="*/ 1417556 w 4510936"/>
                <a:gd name="connsiteY58" fmla="*/ 265294 h 3835942"/>
                <a:gd name="connsiteX59" fmla="*/ 1421411 w 4510936"/>
                <a:gd name="connsiteY59" fmla="*/ 266491 h 3835942"/>
                <a:gd name="connsiteX60" fmla="*/ 1478933 w 4510936"/>
                <a:gd name="connsiteY60" fmla="*/ 196773 h 3835942"/>
                <a:gd name="connsiteX61" fmla="*/ 1953986 w 4510936"/>
                <a:gd name="connsiteY6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900714 w 4510936"/>
                <a:gd name="connsiteY31" fmla="*/ 1212485 h 3835942"/>
                <a:gd name="connsiteX32" fmla="*/ 3358243 w 4510936"/>
                <a:gd name="connsiteY32" fmla="*/ 1319527 h 3835942"/>
                <a:gd name="connsiteX33" fmla="*/ 2895600 w 4510936"/>
                <a:gd name="connsiteY33" fmla="*/ 1132656 h 3835942"/>
                <a:gd name="connsiteX34" fmla="*/ 3218542 w 4510936"/>
                <a:gd name="connsiteY34" fmla="*/ 617399 h 3835942"/>
                <a:gd name="connsiteX35" fmla="*/ 2715985 w 4510936"/>
                <a:gd name="connsiteY35" fmla="*/ 947598 h 3835942"/>
                <a:gd name="connsiteX36" fmla="*/ 1948542 w 4510936"/>
                <a:gd name="connsiteY36" fmla="*/ 925827 h 3835942"/>
                <a:gd name="connsiteX37" fmla="*/ 2062843 w 4510936"/>
                <a:gd name="connsiteY37" fmla="*/ 403313 h 3835942"/>
                <a:gd name="connsiteX38" fmla="*/ 1816101 w 4510936"/>
                <a:gd name="connsiteY38" fmla="*/ 780685 h 3835942"/>
                <a:gd name="connsiteX39" fmla="*/ 1455057 w 4510936"/>
                <a:gd name="connsiteY39" fmla="*/ 898614 h 3835942"/>
                <a:gd name="connsiteX40" fmla="*/ 1556657 w 4510936"/>
                <a:gd name="connsiteY40" fmla="*/ 2852599 h 3835942"/>
                <a:gd name="connsiteX41" fmla="*/ 1580115 w 4510936"/>
                <a:gd name="connsiteY41" fmla="*/ 3729193 h 3835942"/>
                <a:gd name="connsiteX42" fmla="*/ 1581642 w 4510936"/>
                <a:gd name="connsiteY42" fmla="*/ 3835942 h 3835942"/>
                <a:gd name="connsiteX43" fmla="*/ 1113971 w 4510936"/>
                <a:gd name="connsiteY43" fmla="*/ 3835942 h 3835942"/>
                <a:gd name="connsiteX44" fmla="*/ 836413 w 4510936"/>
                <a:gd name="connsiteY44" fmla="*/ 3086585 h 3835942"/>
                <a:gd name="connsiteX45" fmla="*/ 116170 w 4510936"/>
                <a:gd name="connsiteY45" fmla="*/ 2308285 h 3835942"/>
                <a:gd name="connsiteX46" fmla="*/ 118297 w 4510936"/>
                <a:gd name="connsiteY46" fmla="*/ 2287181 h 3835942"/>
                <a:gd name="connsiteX47" fmla="*/ 98842 w 4510936"/>
                <a:gd name="connsiteY47" fmla="*/ 2263602 h 3835942"/>
                <a:gd name="connsiteX48" fmla="*/ 0 w 4510936"/>
                <a:gd name="connsiteY48" fmla="*/ 1940013 h 3835942"/>
                <a:gd name="connsiteX49" fmla="*/ 98842 w 4510936"/>
                <a:gd name="connsiteY49" fmla="*/ 1616424 h 3835942"/>
                <a:gd name="connsiteX50" fmla="*/ 158494 w 4510936"/>
                <a:gd name="connsiteY50" fmla="*/ 1544125 h 3835942"/>
                <a:gd name="connsiteX51" fmla="*/ 138294 w 4510936"/>
                <a:gd name="connsiteY51" fmla="*/ 1479051 h 3835942"/>
                <a:gd name="connsiteX52" fmla="*/ 124645 w 4510936"/>
                <a:gd name="connsiteY52" fmla="*/ 1343654 h 3835942"/>
                <a:gd name="connsiteX53" fmla="*/ 534966 w 4510936"/>
                <a:gd name="connsiteY53" fmla="*/ 724623 h 3835942"/>
                <a:gd name="connsiteX54" fmla="*/ 655270 w 4510936"/>
                <a:gd name="connsiteY54" fmla="*/ 687278 h 3835942"/>
                <a:gd name="connsiteX55" fmla="*/ 663127 w 4510936"/>
                <a:gd name="connsiteY55" fmla="*/ 661967 h 3835942"/>
                <a:gd name="connsiteX56" fmla="*/ 1282159 w 4510936"/>
                <a:gd name="connsiteY56" fmla="*/ 251645 h 3835942"/>
                <a:gd name="connsiteX57" fmla="*/ 1417556 w 4510936"/>
                <a:gd name="connsiteY57" fmla="*/ 265294 h 3835942"/>
                <a:gd name="connsiteX58" fmla="*/ 1421411 w 4510936"/>
                <a:gd name="connsiteY58" fmla="*/ 266491 h 3835942"/>
                <a:gd name="connsiteX59" fmla="*/ 1478933 w 4510936"/>
                <a:gd name="connsiteY59" fmla="*/ 196773 h 3835942"/>
                <a:gd name="connsiteX60" fmla="*/ 1953986 w 4510936"/>
                <a:gd name="connsiteY6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358243 w 4510936"/>
                <a:gd name="connsiteY31" fmla="*/ 1319527 h 3835942"/>
                <a:gd name="connsiteX32" fmla="*/ 2895600 w 4510936"/>
                <a:gd name="connsiteY32" fmla="*/ 1132656 h 3835942"/>
                <a:gd name="connsiteX33" fmla="*/ 3218542 w 4510936"/>
                <a:gd name="connsiteY33" fmla="*/ 617399 h 3835942"/>
                <a:gd name="connsiteX34" fmla="*/ 2715985 w 4510936"/>
                <a:gd name="connsiteY34" fmla="*/ 947598 h 3835942"/>
                <a:gd name="connsiteX35" fmla="*/ 1948542 w 4510936"/>
                <a:gd name="connsiteY35" fmla="*/ 925827 h 3835942"/>
                <a:gd name="connsiteX36" fmla="*/ 2062843 w 4510936"/>
                <a:gd name="connsiteY36" fmla="*/ 403313 h 3835942"/>
                <a:gd name="connsiteX37" fmla="*/ 1816101 w 4510936"/>
                <a:gd name="connsiteY37" fmla="*/ 780685 h 3835942"/>
                <a:gd name="connsiteX38" fmla="*/ 1455057 w 4510936"/>
                <a:gd name="connsiteY38" fmla="*/ 898614 h 3835942"/>
                <a:gd name="connsiteX39" fmla="*/ 1556657 w 4510936"/>
                <a:gd name="connsiteY39" fmla="*/ 2852599 h 3835942"/>
                <a:gd name="connsiteX40" fmla="*/ 1580115 w 4510936"/>
                <a:gd name="connsiteY40" fmla="*/ 3729193 h 3835942"/>
                <a:gd name="connsiteX41" fmla="*/ 1581642 w 4510936"/>
                <a:gd name="connsiteY41" fmla="*/ 3835942 h 3835942"/>
                <a:gd name="connsiteX42" fmla="*/ 1113971 w 4510936"/>
                <a:gd name="connsiteY42" fmla="*/ 3835942 h 3835942"/>
                <a:gd name="connsiteX43" fmla="*/ 836413 w 4510936"/>
                <a:gd name="connsiteY43" fmla="*/ 3086585 h 3835942"/>
                <a:gd name="connsiteX44" fmla="*/ 116170 w 4510936"/>
                <a:gd name="connsiteY44" fmla="*/ 2308285 h 3835942"/>
                <a:gd name="connsiteX45" fmla="*/ 118297 w 4510936"/>
                <a:gd name="connsiteY45" fmla="*/ 2287181 h 3835942"/>
                <a:gd name="connsiteX46" fmla="*/ 98842 w 4510936"/>
                <a:gd name="connsiteY46" fmla="*/ 2263602 h 3835942"/>
                <a:gd name="connsiteX47" fmla="*/ 0 w 4510936"/>
                <a:gd name="connsiteY47" fmla="*/ 1940013 h 3835942"/>
                <a:gd name="connsiteX48" fmla="*/ 98842 w 4510936"/>
                <a:gd name="connsiteY48" fmla="*/ 1616424 h 3835942"/>
                <a:gd name="connsiteX49" fmla="*/ 158494 w 4510936"/>
                <a:gd name="connsiteY49" fmla="*/ 1544125 h 3835942"/>
                <a:gd name="connsiteX50" fmla="*/ 138294 w 4510936"/>
                <a:gd name="connsiteY50" fmla="*/ 1479051 h 3835942"/>
                <a:gd name="connsiteX51" fmla="*/ 124645 w 4510936"/>
                <a:gd name="connsiteY51" fmla="*/ 1343654 h 3835942"/>
                <a:gd name="connsiteX52" fmla="*/ 534966 w 4510936"/>
                <a:gd name="connsiteY52" fmla="*/ 724623 h 3835942"/>
                <a:gd name="connsiteX53" fmla="*/ 655270 w 4510936"/>
                <a:gd name="connsiteY53" fmla="*/ 687278 h 3835942"/>
                <a:gd name="connsiteX54" fmla="*/ 663127 w 4510936"/>
                <a:gd name="connsiteY54" fmla="*/ 661967 h 3835942"/>
                <a:gd name="connsiteX55" fmla="*/ 1282159 w 4510936"/>
                <a:gd name="connsiteY55" fmla="*/ 251645 h 3835942"/>
                <a:gd name="connsiteX56" fmla="*/ 1417556 w 4510936"/>
                <a:gd name="connsiteY56" fmla="*/ 265294 h 3835942"/>
                <a:gd name="connsiteX57" fmla="*/ 1421411 w 4510936"/>
                <a:gd name="connsiteY57" fmla="*/ 266491 h 3835942"/>
                <a:gd name="connsiteX58" fmla="*/ 1478933 w 4510936"/>
                <a:gd name="connsiteY58" fmla="*/ 196773 h 3835942"/>
                <a:gd name="connsiteX59" fmla="*/ 1953986 w 4510936"/>
                <a:gd name="connsiteY5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2895600 w 4510936"/>
                <a:gd name="connsiteY31" fmla="*/ 1132656 h 3835942"/>
                <a:gd name="connsiteX32" fmla="*/ 3218542 w 4510936"/>
                <a:gd name="connsiteY32" fmla="*/ 617399 h 3835942"/>
                <a:gd name="connsiteX33" fmla="*/ 2715985 w 4510936"/>
                <a:gd name="connsiteY33" fmla="*/ 947598 h 3835942"/>
                <a:gd name="connsiteX34" fmla="*/ 1948542 w 4510936"/>
                <a:gd name="connsiteY34" fmla="*/ 925827 h 3835942"/>
                <a:gd name="connsiteX35" fmla="*/ 2062843 w 4510936"/>
                <a:gd name="connsiteY35" fmla="*/ 403313 h 3835942"/>
                <a:gd name="connsiteX36" fmla="*/ 1816101 w 4510936"/>
                <a:gd name="connsiteY36" fmla="*/ 780685 h 3835942"/>
                <a:gd name="connsiteX37" fmla="*/ 1455057 w 4510936"/>
                <a:gd name="connsiteY37" fmla="*/ 898614 h 3835942"/>
                <a:gd name="connsiteX38" fmla="*/ 1556657 w 4510936"/>
                <a:gd name="connsiteY38" fmla="*/ 2852599 h 3835942"/>
                <a:gd name="connsiteX39" fmla="*/ 1580115 w 4510936"/>
                <a:gd name="connsiteY39" fmla="*/ 3729193 h 3835942"/>
                <a:gd name="connsiteX40" fmla="*/ 1581642 w 4510936"/>
                <a:gd name="connsiteY40" fmla="*/ 3835942 h 3835942"/>
                <a:gd name="connsiteX41" fmla="*/ 1113971 w 4510936"/>
                <a:gd name="connsiteY41" fmla="*/ 3835942 h 3835942"/>
                <a:gd name="connsiteX42" fmla="*/ 836413 w 4510936"/>
                <a:gd name="connsiteY42" fmla="*/ 3086585 h 3835942"/>
                <a:gd name="connsiteX43" fmla="*/ 116170 w 4510936"/>
                <a:gd name="connsiteY43" fmla="*/ 2308285 h 3835942"/>
                <a:gd name="connsiteX44" fmla="*/ 118297 w 4510936"/>
                <a:gd name="connsiteY44" fmla="*/ 2287181 h 3835942"/>
                <a:gd name="connsiteX45" fmla="*/ 98842 w 4510936"/>
                <a:gd name="connsiteY45" fmla="*/ 2263602 h 3835942"/>
                <a:gd name="connsiteX46" fmla="*/ 0 w 4510936"/>
                <a:gd name="connsiteY46" fmla="*/ 1940013 h 3835942"/>
                <a:gd name="connsiteX47" fmla="*/ 98842 w 4510936"/>
                <a:gd name="connsiteY47" fmla="*/ 1616424 h 3835942"/>
                <a:gd name="connsiteX48" fmla="*/ 158494 w 4510936"/>
                <a:gd name="connsiteY48" fmla="*/ 1544125 h 3835942"/>
                <a:gd name="connsiteX49" fmla="*/ 138294 w 4510936"/>
                <a:gd name="connsiteY49" fmla="*/ 1479051 h 3835942"/>
                <a:gd name="connsiteX50" fmla="*/ 124645 w 4510936"/>
                <a:gd name="connsiteY50" fmla="*/ 1343654 h 3835942"/>
                <a:gd name="connsiteX51" fmla="*/ 534966 w 4510936"/>
                <a:gd name="connsiteY51" fmla="*/ 724623 h 3835942"/>
                <a:gd name="connsiteX52" fmla="*/ 655270 w 4510936"/>
                <a:gd name="connsiteY52" fmla="*/ 687278 h 3835942"/>
                <a:gd name="connsiteX53" fmla="*/ 663127 w 4510936"/>
                <a:gd name="connsiteY53" fmla="*/ 661967 h 3835942"/>
                <a:gd name="connsiteX54" fmla="*/ 1282159 w 4510936"/>
                <a:gd name="connsiteY54" fmla="*/ 251645 h 3835942"/>
                <a:gd name="connsiteX55" fmla="*/ 1417556 w 4510936"/>
                <a:gd name="connsiteY55" fmla="*/ 265294 h 3835942"/>
                <a:gd name="connsiteX56" fmla="*/ 1421411 w 4510936"/>
                <a:gd name="connsiteY56" fmla="*/ 266491 h 3835942"/>
                <a:gd name="connsiteX57" fmla="*/ 1478933 w 4510936"/>
                <a:gd name="connsiteY57" fmla="*/ 196773 h 3835942"/>
                <a:gd name="connsiteX58" fmla="*/ 1953986 w 4510936"/>
                <a:gd name="connsiteY5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218542 w 4510936"/>
                <a:gd name="connsiteY31" fmla="*/ 617399 h 3835942"/>
                <a:gd name="connsiteX32" fmla="*/ 2715985 w 4510936"/>
                <a:gd name="connsiteY32" fmla="*/ 947598 h 3835942"/>
                <a:gd name="connsiteX33" fmla="*/ 1948542 w 4510936"/>
                <a:gd name="connsiteY33" fmla="*/ 925827 h 3835942"/>
                <a:gd name="connsiteX34" fmla="*/ 2062843 w 4510936"/>
                <a:gd name="connsiteY34" fmla="*/ 403313 h 3835942"/>
                <a:gd name="connsiteX35" fmla="*/ 1816101 w 4510936"/>
                <a:gd name="connsiteY35" fmla="*/ 780685 h 3835942"/>
                <a:gd name="connsiteX36" fmla="*/ 1455057 w 4510936"/>
                <a:gd name="connsiteY36" fmla="*/ 898614 h 3835942"/>
                <a:gd name="connsiteX37" fmla="*/ 1556657 w 4510936"/>
                <a:gd name="connsiteY37" fmla="*/ 2852599 h 3835942"/>
                <a:gd name="connsiteX38" fmla="*/ 1580115 w 4510936"/>
                <a:gd name="connsiteY38" fmla="*/ 3729193 h 3835942"/>
                <a:gd name="connsiteX39" fmla="*/ 1581642 w 4510936"/>
                <a:gd name="connsiteY39" fmla="*/ 3835942 h 3835942"/>
                <a:gd name="connsiteX40" fmla="*/ 1113971 w 4510936"/>
                <a:gd name="connsiteY40" fmla="*/ 3835942 h 3835942"/>
                <a:gd name="connsiteX41" fmla="*/ 836413 w 4510936"/>
                <a:gd name="connsiteY41" fmla="*/ 3086585 h 3835942"/>
                <a:gd name="connsiteX42" fmla="*/ 116170 w 4510936"/>
                <a:gd name="connsiteY42" fmla="*/ 2308285 h 3835942"/>
                <a:gd name="connsiteX43" fmla="*/ 118297 w 4510936"/>
                <a:gd name="connsiteY43" fmla="*/ 2287181 h 3835942"/>
                <a:gd name="connsiteX44" fmla="*/ 98842 w 4510936"/>
                <a:gd name="connsiteY44" fmla="*/ 2263602 h 3835942"/>
                <a:gd name="connsiteX45" fmla="*/ 0 w 4510936"/>
                <a:gd name="connsiteY45" fmla="*/ 1940013 h 3835942"/>
                <a:gd name="connsiteX46" fmla="*/ 98842 w 4510936"/>
                <a:gd name="connsiteY46" fmla="*/ 1616424 h 3835942"/>
                <a:gd name="connsiteX47" fmla="*/ 158494 w 4510936"/>
                <a:gd name="connsiteY47" fmla="*/ 1544125 h 3835942"/>
                <a:gd name="connsiteX48" fmla="*/ 138294 w 4510936"/>
                <a:gd name="connsiteY48" fmla="*/ 1479051 h 3835942"/>
                <a:gd name="connsiteX49" fmla="*/ 124645 w 4510936"/>
                <a:gd name="connsiteY49" fmla="*/ 1343654 h 3835942"/>
                <a:gd name="connsiteX50" fmla="*/ 534966 w 4510936"/>
                <a:gd name="connsiteY50" fmla="*/ 724623 h 3835942"/>
                <a:gd name="connsiteX51" fmla="*/ 655270 w 4510936"/>
                <a:gd name="connsiteY51" fmla="*/ 687278 h 3835942"/>
                <a:gd name="connsiteX52" fmla="*/ 663127 w 4510936"/>
                <a:gd name="connsiteY52" fmla="*/ 661967 h 3835942"/>
                <a:gd name="connsiteX53" fmla="*/ 1282159 w 4510936"/>
                <a:gd name="connsiteY53" fmla="*/ 251645 h 3835942"/>
                <a:gd name="connsiteX54" fmla="*/ 1417556 w 4510936"/>
                <a:gd name="connsiteY54" fmla="*/ 265294 h 3835942"/>
                <a:gd name="connsiteX55" fmla="*/ 1421411 w 4510936"/>
                <a:gd name="connsiteY55" fmla="*/ 266491 h 3835942"/>
                <a:gd name="connsiteX56" fmla="*/ 1478933 w 4510936"/>
                <a:gd name="connsiteY56" fmla="*/ 196773 h 3835942"/>
                <a:gd name="connsiteX57" fmla="*/ 1953986 w 4510936"/>
                <a:gd name="connsiteY5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188028 w 4510936"/>
                <a:gd name="connsiteY27" fmla="*/ 1194342 h 3835942"/>
                <a:gd name="connsiteX28" fmla="*/ 2623457 w 4510936"/>
                <a:gd name="connsiteY28" fmla="*/ 1212485 h 3835942"/>
                <a:gd name="connsiteX29" fmla="*/ 3131457 w 4510936"/>
                <a:gd name="connsiteY29" fmla="*/ 1528170 h 3835942"/>
                <a:gd name="connsiteX30" fmla="*/ 3218542 w 4510936"/>
                <a:gd name="connsiteY30" fmla="*/ 617399 h 3835942"/>
                <a:gd name="connsiteX31" fmla="*/ 2715985 w 4510936"/>
                <a:gd name="connsiteY31" fmla="*/ 947598 h 3835942"/>
                <a:gd name="connsiteX32" fmla="*/ 1948542 w 4510936"/>
                <a:gd name="connsiteY32" fmla="*/ 925827 h 3835942"/>
                <a:gd name="connsiteX33" fmla="*/ 2062843 w 4510936"/>
                <a:gd name="connsiteY33" fmla="*/ 403313 h 3835942"/>
                <a:gd name="connsiteX34" fmla="*/ 1816101 w 4510936"/>
                <a:gd name="connsiteY34" fmla="*/ 780685 h 3835942"/>
                <a:gd name="connsiteX35" fmla="*/ 1455057 w 4510936"/>
                <a:gd name="connsiteY35" fmla="*/ 898614 h 3835942"/>
                <a:gd name="connsiteX36" fmla="*/ 1556657 w 4510936"/>
                <a:gd name="connsiteY36" fmla="*/ 2852599 h 3835942"/>
                <a:gd name="connsiteX37" fmla="*/ 1580115 w 4510936"/>
                <a:gd name="connsiteY37" fmla="*/ 3729193 h 3835942"/>
                <a:gd name="connsiteX38" fmla="*/ 1581642 w 4510936"/>
                <a:gd name="connsiteY38" fmla="*/ 3835942 h 3835942"/>
                <a:gd name="connsiteX39" fmla="*/ 1113971 w 4510936"/>
                <a:gd name="connsiteY39" fmla="*/ 3835942 h 3835942"/>
                <a:gd name="connsiteX40" fmla="*/ 836413 w 4510936"/>
                <a:gd name="connsiteY40" fmla="*/ 3086585 h 3835942"/>
                <a:gd name="connsiteX41" fmla="*/ 116170 w 4510936"/>
                <a:gd name="connsiteY41" fmla="*/ 2308285 h 3835942"/>
                <a:gd name="connsiteX42" fmla="*/ 118297 w 4510936"/>
                <a:gd name="connsiteY42" fmla="*/ 2287181 h 3835942"/>
                <a:gd name="connsiteX43" fmla="*/ 98842 w 4510936"/>
                <a:gd name="connsiteY43" fmla="*/ 2263602 h 3835942"/>
                <a:gd name="connsiteX44" fmla="*/ 0 w 4510936"/>
                <a:gd name="connsiteY44" fmla="*/ 1940013 h 3835942"/>
                <a:gd name="connsiteX45" fmla="*/ 98842 w 4510936"/>
                <a:gd name="connsiteY45" fmla="*/ 1616424 h 3835942"/>
                <a:gd name="connsiteX46" fmla="*/ 158494 w 4510936"/>
                <a:gd name="connsiteY46" fmla="*/ 1544125 h 3835942"/>
                <a:gd name="connsiteX47" fmla="*/ 138294 w 4510936"/>
                <a:gd name="connsiteY47" fmla="*/ 1479051 h 3835942"/>
                <a:gd name="connsiteX48" fmla="*/ 124645 w 4510936"/>
                <a:gd name="connsiteY48" fmla="*/ 1343654 h 3835942"/>
                <a:gd name="connsiteX49" fmla="*/ 534966 w 4510936"/>
                <a:gd name="connsiteY49" fmla="*/ 724623 h 3835942"/>
                <a:gd name="connsiteX50" fmla="*/ 655270 w 4510936"/>
                <a:gd name="connsiteY50" fmla="*/ 687278 h 3835942"/>
                <a:gd name="connsiteX51" fmla="*/ 663127 w 4510936"/>
                <a:gd name="connsiteY51" fmla="*/ 661967 h 3835942"/>
                <a:gd name="connsiteX52" fmla="*/ 1282159 w 4510936"/>
                <a:gd name="connsiteY52" fmla="*/ 251645 h 3835942"/>
                <a:gd name="connsiteX53" fmla="*/ 1417556 w 4510936"/>
                <a:gd name="connsiteY53" fmla="*/ 265294 h 3835942"/>
                <a:gd name="connsiteX54" fmla="*/ 1421411 w 4510936"/>
                <a:gd name="connsiteY54" fmla="*/ 266491 h 3835942"/>
                <a:gd name="connsiteX55" fmla="*/ 1478933 w 4510936"/>
                <a:gd name="connsiteY55" fmla="*/ 196773 h 3835942"/>
                <a:gd name="connsiteX56" fmla="*/ 1953986 w 4510936"/>
                <a:gd name="connsiteY5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623457 w 4510936"/>
                <a:gd name="connsiteY27" fmla="*/ 1212485 h 3835942"/>
                <a:gd name="connsiteX28" fmla="*/ 3131457 w 4510936"/>
                <a:gd name="connsiteY28" fmla="*/ 1528170 h 3835942"/>
                <a:gd name="connsiteX29" fmla="*/ 3218542 w 4510936"/>
                <a:gd name="connsiteY29" fmla="*/ 617399 h 3835942"/>
                <a:gd name="connsiteX30" fmla="*/ 2715985 w 4510936"/>
                <a:gd name="connsiteY30" fmla="*/ 947598 h 3835942"/>
                <a:gd name="connsiteX31" fmla="*/ 1948542 w 4510936"/>
                <a:gd name="connsiteY31" fmla="*/ 925827 h 3835942"/>
                <a:gd name="connsiteX32" fmla="*/ 2062843 w 4510936"/>
                <a:gd name="connsiteY32" fmla="*/ 403313 h 3835942"/>
                <a:gd name="connsiteX33" fmla="*/ 1816101 w 4510936"/>
                <a:gd name="connsiteY33" fmla="*/ 780685 h 3835942"/>
                <a:gd name="connsiteX34" fmla="*/ 1455057 w 4510936"/>
                <a:gd name="connsiteY34" fmla="*/ 898614 h 3835942"/>
                <a:gd name="connsiteX35" fmla="*/ 1556657 w 4510936"/>
                <a:gd name="connsiteY35" fmla="*/ 2852599 h 3835942"/>
                <a:gd name="connsiteX36" fmla="*/ 1580115 w 4510936"/>
                <a:gd name="connsiteY36" fmla="*/ 3729193 h 3835942"/>
                <a:gd name="connsiteX37" fmla="*/ 1581642 w 4510936"/>
                <a:gd name="connsiteY37" fmla="*/ 3835942 h 3835942"/>
                <a:gd name="connsiteX38" fmla="*/ 1113971 w 4510936"/>
                <a:gd name="connsiteY38" fmla="*/ 3835942 h 3835942"/>
                <a:gd name="connsiteX39" fmla="*/ 836413 w 4510936"/>
                <a:gd name="connsiteY39" fmla="*/ 3086585 h 3835942"/>
                <a:gd name="connsiteX40" fmla="*/ 116170 w 4510936"/>
                <a:gd name="connsiteY40" fmla="*/ 2308285 h 3835942"/>
                <a:gd name="connsiteX41" fmla="*/ 118297 w 4510936"/>
                <a:gd name="connsiteY41" fmla="*/ 2287181 h 3835942"/>
                <a:gd name="connsiteX42" fmla="*/ 98842 w 4510936"/>
                <a:gd name="connsiteY42" fmla="*/ 2263602 h 3835942"/>
                <a:gd name="connsiteX43" fmla="*/ 0 w 4510936"/>
                <a:gd name="connsiteY43" fmla="*/ 1940013 h 3835942"/>
                <a:gd name="connsiteX44" fmla="*/ 98842 w 4510936"/>
                <a:gd name="connsiteY44" fmla="*/ 1616424 h 3835942"/>
                <a:gd name="connsiteX45" fmla="*/ 158494 w 4510936"/>
                <a:gd name="connsiteY45" fmla="*/ 1544125 h 3835942"/>
                <a:gd name="connsiteX46" fmla="*/ 138294 w 4510936"/>
                <a:gd name="connsiteY46" fmla="*/ 1479051 h 3835942"/>
                <a:gd name="connsiteX47" fmla="*/ 124645 w 4510936"/>
                <a:gd name="connsiteY47" fmla="*/ 1343654 h 3835942"/>
                <a:gd name="connsiteX48" fmla="*/ 534966 w 4510936"/>
                <a:gd name="connsiteY48" fmla="*/ 724623 h 3835942"/>
                <a:gd name="connsiteX49" fmla="*/ 655270 w 4510936"/>
                <a:gd name="connsiteY49" fmla="*/ 687278 h 3835942"/>
                <a:gd name="connsiteX50" fmla="*/ 663127 w 4510936"/>
                <a:gd name="connsiteY50" fmla="*/ 661967 h 3835942"/>
                <a:gd name="connsiteX51" fmla="*/ 1282159 w 4510936"/>
                <a:gd name="connsiteY51" fmla="*/ 251645 h 3835942"/>
                <a:gd name="connsiteX52" fmla="*/ 1417556 w 4510936"/>
                <a:gd name="connsiteY52" fmla="*/ 265294 h 3835942"/>
                <a:gd name="connsiteX53" fmla="*/ 1421411 w 4510936"/>
                <a:gd name="connsiteY53" fmla="*/ 266491 h 3835942"/>
                <a:gd name="connsiteX54" fmla="*/ 1478933 w 4510936"/>
                <a:gd name="connsiteY54" fmla="*/ 196773 h 3835942"/>
                <a:gd name="connsiteX55" fmla="*/ 1953986 w 4510936"/>
                <a:gd name="connsiteY55"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3131457 w 4510936"/>
                <a:gd name="connsiteY27" fmla="*/ 1528170 h 3835942"/>
                <a:gd name="connsiteX28" fmla="*/ 3218542 w 4510936"/>
                <a:gd name="connsiteY28" fmla="*/ 617399 h 3835942"/>
                <a:gd name="connsiteX29" fmla="*/ 2715985 w 4510936"/>
                <a:gd name="connsiteY29" fmla="*/ 947598 h 3835942"/>
                <a:gd name="connsiteX30" fmla="*/ 1948542 w 4510936"/>
                <a:gd name="connsiteY30" fmla="*/ 925827 h 3835942"/>
                <a:gd name="connsiteX31" fmla="*/ 2062843 w 4510936"/>
                <a:gd name="connsiteY31" fmla="*/ 403313 h 3835942"/>
                <a:gd name="connsiteX32" fmla="*/ 1816101 w 4510936"/>
                <a:gd name="connsiteY32" fmla="*/ 780685 h 3835942"/>
                <a:gd name="connsiteX33" fmla="*/ 1455057 w 4510936"/>
                <a:gd name="connsiteY33" fmla="*/ 898614 h 3835942"/>
                <a:gd name="connsiteX34" fmla="*/ 1556657 w 4510936"/>
                <a:gd name="connsiteY34" fmla="*/ 2852599 h 3835942"/>
                <a:gd name="connsiteX35" fmla="*/ 1580115 w 4510936"/>
                <a:gd name="connsiteY35" fmla="*/ 3729193 h 3835942"/>
                <a:gd name="connsiteX36" fmla="*/ 1581642 w 4510936"/>
                <a:gd name="connsiteY36" fmla="*/ 3835942 h 3835942"/>
                <a:gd name="connsiteX37" fmla="*/ 1113971 w 4510936"/>
                <a:gd name="connsiteY37" fmla="*/ 3835942 h 3835942"/>
                <a:gd name="connsiteX38" fmla="*/ 836413 w 4510936"/>
                <a:gd name="connsiteY38" fmla="*/ 3086585 h 3835942"/>
                <a:gd name="connsiteX39" fmla="*/ 116170 w 4510936"/>
                <a:gd name="connsiteY39" fmla="*/ 2308285 h 3835942"/>
                <a:gd name="connsiteX40" fmla="*/ 118297 w 4510936"/>
                <a:gd name="connsiteY40" fmla="*/ 2287181 h 3835942"/>
                <a:gd name="connsiteX41" fmla="*/ 98842 w 4510936"/>
                <a:gd name="connsiteY41" fmla="*/ 2263602 h 3835942"/>
                <a:gd name="connsiteX42" fmla="*/ 0 w 4510936"/>
                <a:gd name="connsiteY42" fmla="*/ 1940013 h 3835942"/>
                <a:gd name="connsiteX43" fmla="*/ 98842 w 4510936"/>
                <a:gd name="connsiteY43" fmla="*/ 1616424 h 3835942"/>
                <a:gd name="connsiteX44" fmla="*/ 158494 w 4510936"/>
                <a:gd name="connsiteY44" fmla="*/ 1544125 h 3835942"/>
                <a:gd name="connsiteX45" fmla="*/ 138294 w 4510936"/>
                <a:gd name="connsiteY45" fmla="*/ 1479051 h 3835942"/>
                <a:gd name="connsiteX46" fmla="*/ 124645 w 4510936"/>
                <a:gd name="connsiteY46" fmla="*/ 1343654 h 3835942"/>
                <a:gd name="connsiteX47" fmla="*/ 534966 w 4510936"/>
                <a:gd name="connsiteY47" fmla="*/ 724623 h 3835942"/>
                <a:gd name="connsiteX48" fmla="*/ 655270 w 4510936"/>
                <a:gd name="connsiteY48" fmla="*/ 687278 h 3835942"/>
                <a:gd name="connsiteX49" fmla="*/ 663127 w 4510936"/>
                <a:gd name="connsiteY49" fmla="*/ 661967 h 3835942"/>
                <a:gd name="connsiteX50" fmla="*/ 1282159 w 4510936"/>
                <a:gd name="connsiteY50" fmla="*/ 251645 h 3835942"/>
                <a:gd name="connsiteX51" fmla="*/ 1417556 w 4510936"/>
                <a:gd name="connsiteY51" fmla="*/ 265294 h 3835942"/>
                <a:gd name="connsiteX52" fmla="*/ 1421411 w 4510936"/>
                <a:gd name="connsiteY52" fmla="*/ 266491 h 3835942"/>
                <a:gd name="connsiteX53" fmla="*/ 1478933 w 4510936"/>
                <a:gd name="connsiteY53" fmla="*/ 196773 h 3835942"/>
                <a:gd name="connsiteX54" fmla="*/ 1953986 w 4510936"/>
                <a:gd name="connsiteY54"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3131457 w 4510936"/>
                <a:gd name="connsiteY26" fmla="*/ 1528170 h 3835942"/>
                <a:gd name="connsiteX27" fmla="*/ 3218542 w 4510936"/>
                <a:gd name="connsiteY27" fmla="*/ 617399 h 3835942"/>
                <a:gd name="connsiteX28" fmla="*/ 2715985 w 4510936"/>
                <a:gd name="connsiteY28" fmla="*/ 947598 h 3835942"/>
                <a:gd name="connsiteX29" fmla="*/ 1948542 w 4510936"/>
                <a:gd name="connsiteY29" fmla="*/ 925827 h 3835942"/>
                <a:gd name="connsiteX30" fmla="*/ 2062843 w 4510936"/>
                <a:gd name="connsiteY30" fmla="*/ 403313 h 3835942"/>
                <a:gd name="connsiteX31" fmla="*/ 1816101 w 4510936"/>
                <a:gd name="connsiteY31" fmla="*/ 780685 h 3835942"/>
                <a:gd name="connsiteX32" fmla="*/ 1455057 w 4510936"/>
                <a:gd name="connsiteY32" fmla="*/ 898614 h 3835942"/>
                <a:gd name="connsiteX33" fmla="*/ 1556657 w 4510936"/>
                <a:gd name="connsiteY33" fmla="*/ 2852599 h 3835942"/>
                <a:gd name="connsiteX34" fmla="*/ 1580115 w 4510936"/>
                <a:gd name="connsiteY34" fmla="*/ 3729193 h 3835942"/>
                <a:gd name="connsiteX35" fmla="*/ 1581642 w 4510936"/>
                <a:gd name="connsiteY35" fmla="*/ 3835942 h 3835942"/>
                <a:gd name="connsiteX36" fmla="*/ 1113971 w 4510936"/>
                <a:gd name="connsiteY36" fmla="*/ 3835942 h 3835942"/>
                <a:gd name="connsiteX37" fmla="*/ 836413 w 4510936"/>
                <a:gd name="connsiteY37" fmla="*/ 3086585 h 3835942"/>
                <a:gd name="connsiteX38" fmla="*/ 116170 w 4510936"/>
                <a:gd name="connsiteY38" fmla="*/ 2308285 h 3835942"/>
                <a:gd name="connsiteX39" fmla="*/ 118297 w 4510936"/>
                <a:gd name="connsiteY39" fmla="*/ 2287181 h 3835942"/>
                <a:gd name="connsiteX40" fmla="*/ 98842 w 4510936"/>
                <a:gd name="connsiteY40" fmla="*/ 2263602 h 3835942"/>
                <a:gd name="connsiteX41" fmla="*/ 0 w 4510936"/>
                <a:gd name="connsiteY41" fmla="*/ 1940013 h 3835942"/>
                <a:gd name="connsiteX42" fmla="*/ 98842 w 4510936"/>
                <a:gd name="connsiteY42" fmla="*/ 1616424 h 3835942"/>
                <a:gd name="connsiteX43" fmla="*/ 158494 w 4510936"/>
                <a:gd name="connsiteY43" fmla="*/ 1544125 h 3835942"/>
                <a:gd name="connsiteX44" fmla="*/ 138294 w 4510936"/>
                <a:gd name="connsiteY44" fmla="*/ 1479051 h 3835942"/>
                <a:gd name="connsiteX45" fmla="*/ 124645 w 4510936"/>
                <a:gd name="connsiteY45" fmla="*/ 1343654 h 3835942"/>
                <a:gd name="connsiteX46" fmla="*/ 534966 w 4510936"/>
                <a:gd name="connsiteY46" fmla="*/ 724623 h 3835942"/>
                <a:gd name="connsiteX47" fmla="*/ 655270 w 4510936"/>
                <a:gd name="connsiteY47" fmla="*/ 687278 h 3835942"/>
                <a:gd name="connsiteX48" fmla="*/ 663127 w 4510936"/>
                <a:gd name="connsiteY48" fmla="*/ 661967 h 3835942"/>
                <a:gd name="connsiteX49" fmla="*/ 1282159 w 4510936"/>
                <a:gd name="connsiteY49" fmla="*/ 251645 h 3835942"/>
                <a:gd name="connsiteX50" fmla="*/ 1417556 w 4510936"/>
                <a:gd name="connsiteY50" fmla="*/ 265294 h 3835942"/>
                <a:gd name="connsiteX51" fmla="*/ 1421411 w 4510936"/>
                <a:gd name="connsiteY51" fmla="*/ 266491 h 3835942"/>
                <a:gd name="connsiteX52" fmla="*/ 1478933 w 4510936"/>
                <a:gd name="connsiteY52" fmla="*/ 196773 h 3835942"/>
                <a:gd name="connsiteX53" fmla="*/ 1953986 w 4510936"/>
                <a:gd name="connsiteY53"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3218542 w 4510936"/>
                <a:gd name="connsiteY26" fmla="*/ 617399 h 3835942"/>
                <a:gd name="connsiteX27" fmla="*/ 2715985 w 4510936"/>
                <a:gd name="connsiteY27" fmla="*/ 947598 h 3835942"/>
                <a:gd name="connsiteX28" fmla="*/ 1948542 w 4510936"/>
                <a:gd name="connsiteY28" fmla="*/ 925827 h 3835942"/>
                <a:gd name="connsiteX29" fmla="*/ 2062843 w 4510936"/>
                <a:gd name="connsiteY29" fmla="*/ 403313 h 3835942"/>
                <a:gd name="connsiteX30" fmla="*/ 1816101 w 4510936"/>
                <a:gd name="connsiteY30" fmla="*/ 780685 h 3835942"/>
                <a:gd name="connsiteX31" fmla="*/ 1455057 w 4510936"/>
                <a:gd name="connsiteY31" fmla="*/ 898614 h 3835942"/>
                <a:gd name="connsiteX32" fmla="*/ 1556657 w 4510936"/>
                <a:gd name="connsiteY32" fmla="*/ 2852599 h 3835942"/>
                <a:gd name="connsiteX33" fmla="*/ 1580115 w 4510936"/>
                <a:gd name="connsiteY33" fmla="*/ 3729193 h 3835942"/>
                <a:gd name="connsiteX34" fmla="*/ 1581642 w 4510936"/>
                <a:gd name="connsiteY34" fmla="*/ 3835942 h 3835942"/>
                <a:gd name="connsiteX35" fmla="*/ 1113971 w 4510936"/>
                <a:gd name="connsiteY35" fmla="*/ 3835942 h 3835942"/>
                <a:gd name="connsiteX36" fmla="*/ 836413 w 4510936"/>
                <a:gd name="connsiteY36" fmla="*/ 3086585 h 3835942"/>
                <a:gd name="connsiteX37" fmla="*/ 116170 w 4510936"/>
                <a:gd name="connsiteY37" fmla="*/ 2308285 h 3835942"/>
                <a:gd name="connsiteX38" fmla="*/ 118297 w 4510936"/>
                <a:gd name="connsiteY38" fmla="*/ 2287181 h 3835942"/>
                <a:gd name="connsiteX39" fmla="*/ 98842 w 4510936"/>
                <a:gd name="connsiteY39" fmla="*/ 2263602 h 3835942"/>
                <a:gd name="connsiteX40" fmla="*/ 0 w 4510936"/>
                <a:gd name="connsiteY40" fmla="*/ 1940013 h 3835942"/>
                <a:gd name="connsiteX41" fmla="*/ 98842 w 4510936"/>
                <a:gd name="connsiteY41" fmla="*/ 1616424 h 3835942"/>
                <a:gd name="connsiteX42" fmla="*/ 158494 w 4510936"/>
                <a:gd name="connsiteY42" fmla="*/ 1544125 h 3835942"/>
                <a:gd name="connsiteX43" fmla="*/ 138294 w 4510936"/>
                <a:gd name="connsiteY43" fmla="*/ 1479051 h 3835942"/>
                <a:gd name="connsiteX44" fmla="*/ 124645 w 4510936"/>
                <a:gd name="connsiteY44" fmla="*/ 1343654 h 3835942"/>
                <a:gd name="connsiteX45" fmla="*/ 534966 w 4510936"/>
                <a:gd name="connsiteY45" fmla="*/ 724623 h 3835942"/>
                <a:gd name="connsiteX46" fmla="*/ 655270 w 4510936"/>
                <a:gd name="connsiteY46" fmla="*/ 687278 h 3835942"/>
                <a:gd name="connsiteX47" fmla="*/ 663127 w 4510936"/>
                <a:gd name="connsiteY47" fmla="*/ 661967 h 3835942"/>
                <a:gd name="connsiteX48" fmla="*/ 1282159 w 4510936"/>
                <a:gd name="connsiteY48" fmla="*/ 251645 h 3835942"/>
                <a:gd name="connsiteX49" fmla="*/ 1417556 w 4510936"/>
                <a:gd name="connsiteY49" fmla="*/ 265294 h 3835942"/>
                <a:gd name="connsiteX50" fmla="*/ 1421411 w 4510936"/>
                <a:gd name="connsiteY50" fmla="*/ 266491 h 3835942"/>
                <a:gd name="connsiteX51" fmla="*/ 1478933 w 4510936"/>
                <a:gd name="connsiteY51" fmla="*/ 196773 h 3835942"/>
                <a:gd name="connsiteX52" fmla="*/ 1953986 w 4510936"/>
                <a:gd name="connsiteY52"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715985 w 4510936"/>
                <a:gd name="connsiteY26" fmla="*/ 947598 h 3835942"/>
                <a:gd name="connsiteX27" fmla="*/ 1948542 w 4510936"/>
                <a:gd name="connsiteY27" fmla="*/ 925827 h 3835942"/>
                <a:gd name="connsiteX28" fmla="*/ 2062843 w 4510936"/>
                <a:gd name="connsiteY28" fmla="*/ 403313 h 3835942"/>
                <a:gd name="connsiteX29" fmla="*/ 1816101 w 4510936"/>
                <a:gd name="connsiteY29" fmla="*/ 780685 h 3835942"/>
                <a:gd name="connsiteX30" fmla="*/ 1455057 w 4510936"/>
                <a:gd name="connsiteY30" fmla="*/ 898614 h 3835942"/>
                <a:gd name="connsiteX31" fmla="*/ 1556657 w 4510936"/>
                <a:gd name="connsiteY31" fmla="*/ 2852599 h 3835942"/>
                <a:gd name="connsiteX32" fmla="*/ 1580115 w 4510936"/>
                <a:gd name="connsiteY32" fmla="*/ 3729193 h 3835942"/>
                <a:gd name="connsiteX33" fmla="*/ 1581642 w 4510936"/>
                <a:gd name="connsiteY33" fmla="*/ 3835942 h 3835942"/>
                <a:gd name="connsiteX34" fmla="*/ 1113971 w 4510936"/>
                <a:gd name="connsiteY34" fmla="*/ 3835942 h 3835942"/>
                <a:gd name="connsiteX35" fmla="*/ 836413 w 4510936"/>
                <a:gd name="connsiteY35" fmla="*/ 3086585 h 3835942"/>
                <a:gd name="connsiteX36" fmla="*/ 116170 w 4510936"/>
                <a:gd name="connsiteY36" fmla="*/ 2308285 h 3835942"/>
                <a:gd name="connsiteX37" fmla="*/ 118297 w 4510936"/>
                <a:gd name="connsiteY37" fmla="*/ 2287181 h 3835942"/>
                <a:gd name="connsiteX38" fmla="*/ 98842 w 4510936"/>
                <a:gd name="connsiteY38" fmla="*/ 2263602 h 3835942"/>
                <a:gd name="connsiteX39" fmla="*/ 0 w 4510936"/>
                <a:gd name="connsiteY39" fmla="*/ 1940013 h 3835942"/>
                <a:gd name="connsiteX40" fmla="*/ 98842 w 4510936"/>
                <a:gd name="connsiteY40" fmla="*/ 1616424 h 3835942"/>
                <a:gd name="connsiteX41" fmla="*/ 158494 w 4510936"/>
                <a:gd name="connsiteY41" fmla="*/ 1544125 h 3835942"/>
                <a:gd name="connsiteX42" fmla="*/ 138294 w 4510936"/>
                <a:gd name="connsiteY42" fmla="*/ 1479051 h 3835942"/>
                <a:gd name="connsiteX43" fmla="*/ 124645 w 4510936"/>
                <a:gd name="connsiteY43" fmla="*/ 1343654 h 3835942"/>
                <a:gd name="connsiteX44" fmla="*/ 534966 w 4510936"/>
                <a:gd name="connsiteY44" fmla="*/ 724623 h 3835942"/>
                <a:gd name="connsiteX45" fmla="*/ 655270 w 4510936"/>
                <a:gd name="connsiteY45" fmla="*/ 687278 h 3835942"/>
                <a:gd name="connsiteX46" fmla="*/ 663127 w 4510936"/>
                <a:gd name="connsiteY46" fmla="*/ 661967 h 3835942"/>
                <a:gd name="connsiteX47" fmla="*/ 1282159 w 4510936"/>
                <a:gd name="connsiteY47" fmla="*/ 251645 h 3835942"/>
                <a:gd name="connsiteX48" fmla="*/ 1417556 w 4510936"/>
                <a:gd name="connsiteY48" fmla="*/ 265294 h 3835942"/>
                <a:gd name="connsiteX49" fmla="*/ 1421411 w 4510936"/>
                <a:gd name="connsiteY49" fmla="*/ 266491 h 3835942"/>
                <a:gd name="connsiteX50" fmla="*/ 1478933 w 4510936"/>
                <a:gd name="connsiteY50" fmla="*/ 196773 h 3835942"/>
                <a:gd name="connsiteX51" fmla="*/ 1953986 w 4510936"/>
                <a:gd name="connsiteY5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948542 w 4510936"/>
                <a:gd name="connsiteY26" fmla="*/ 925827 h 3835942"/>
                <a:gd name="connsiteX27" fmla="*/ 2062843 w 4510936"/>
                <a:gd name="connsiteY27" fmla="*/ 403313 h 3835942"/>
                <a:gd name="connsiteX28" fmla="*/ 1816101 w 4510936"/>
                <a:gd name="connsiteY28" fmla="*/ 780685 h 3835942"/>
                <a:gd name="connsiteX29" fmla="*/ 1455057 w 4510936"/>
                <a:gd name="connsiteY29" fmla="*/ 898614 h 3835942"/>
                <a:gd name="connsiteX30" fmla="*/ 1556657 w 4510936"/>
                <a:gd name="connsiteY30" fmla="*/ 2852599 h 3835942"/>
                <a:gd name="connsiteX31" fmla="*/ 1580115 w 4510936"/>
                <a:gd name="connsiteY31" fmla="*/ 3729193 h 3835942"/>
                <a:gd name="connsiteX32" fmla="*/ 1581642 w 4510936"/>
                <a:gd name="connsiteY32" fmla="*/ 3835942 h 3835942"/>
                <a:gd name="connsiteX33" fmla="*/ 1113971 w 4510936"/>
                <a:gd name="connsiteY33" fmla="*/ 3835942 h 3835942"/>
                <a:gd name="connsiteX34" fmla="*/ 836413 w 4510936"/>
                <a:gd name="connsiteY34" fmla="*/ 3086585 h 3835942"/>
                <a:gd name="connsiteX35" fmla="*/ 116170 w 4510936"/>
                <a:gd name="connsiteY35" fmla="*/ 2308285 h 3835942"/>
                <a:gd name="connsiteX36" fmla="*/ 118297 w 4510936"/>
                <a:gd name="connsiteY36" fmla="*/ 2287181 h 3835942"/>
                <a:gd name="connsiteX37" fmla="*/ 98842 w 4510936"/>
                <a:gd name="connsiteY37" fmla="*/ 2263602 h 3835942"/>
                <a:gd name="connsiteX38" fmla="*/ 0 w 4510936"/>
                <a:gd name="connsiteY38" fmla="*/ 1940013 h 3835942"/>
                <a:gd name="connsiteX39" fmla="*/ 98842 w 4510936"/>
                <a:gd name="connsiteY39" fmla="*/ 1616424 h 3835942"/>
                <a:gd name="connsiteX40" fmla="*/ 158494 w 4510936"/>
                <a:gd name="connsiteY40" fmla="*/ 1544125 h 3835942"/>
                <a:gd name="connsiteX41" fmla="*/ 138294 w 4510936"/>
                <a:gd name="connsiteY41" fmla="*/ 1479051 h 3835942"/>
                <a:gd name="connsiteX42" fmla="*/ 124645 w 4510936"/>
                <a:gd name="connsiteY42" fmla="*/ 1343654 h 3835942"/>
                <a:gd name="connsiteX43" fmla="*/ 534966 w 4510936"/>
                <a:gd name="connsiteY43" fmla="*/ 724623 h 3835942"/>
                <a:gd name="connsiteX44" fmla="*/ 655270 w 4510936"/>
                <a:gd name="connsiteY44" fmla="*/ 687278 h 3835942"/>
                <a:gd name="connsiteX45" fmla="*/ 663127 w 4510936"/>
                <a:gd name="connsiteY45" fmla="*/ 661967 h 3835942"/>
                <a:gd name="connsiteX46" fmla="*/ 1282159 w 4510936"/>
                <a:gd name="connsiteY46" fmla="*/ 251645 h 3835942"/>
                <a:gd name="connsiteX47" fmla="*/ 1417556 w 4510936"/>
                <a:gd name="connsiteY47" fmla="*/ 265294 h 3835942"/>
                <a:gd name="connsiteX48" fmla="*/ 1421411 w 4510936"/>
                <a:gd name="connsiteY48" fmla="*/ 266491 h 3835942"/>
                <a:gd name="connsiteX49" fmla="*/ 1478933 w 4510936"/>
                <a:gd name="connsiteY49" fmla="*/ 196773 h 3835942"/>
                <a:gd name="connsiteX50" fmla="*/ 1953986 w 4510936"/>
                <a:gd name="connsiteY5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062843 w 4510936"/>
                <a:gd name="connsiteY26" fmla="*/ 403313 h 3835942"/>
                <a:gd name="connsiteX27" fmla="*/ 1816101 w 4510936"/>
                <a:gd name="connsiteY27" fmla="*/ 780685 h 3835942"/>
                <a:gd name="connsiteX28" fmla="*/ 1455057 w 4510936"/>
                <a:gd name="connsiteY28" fmla="*/ 898614 h 3835942"/>
                <a:gd name="connsiteX29" fmla="*/ 1556657 w 4510936"/>
                <a:gd name="connsiteY29" fmla="*/ 2852599 h 3835942"/>
                <a:gd name="connsiteX30" fmla="*/ 1580115 w 4510936"/>
                <a:gd name="connsiteY30" fmla="*/ 3729193 h 3835942"/>
                <a:gd name="connsiteX31" fmla="*/ 1581642 w 4510936"/>
                <a:gd name="connsiteY31" fmla="*/ 3835942 h 3835942"/>
                <a:gd name="connsiteX32" fmla="*/ 1113971 w 4510936"/>
                <a:gd name="connsiteY32" fmla="*/ 3835942 h 3835942"/>
                <a:gd name="connsiteX33" fmla="*/ 836413 w 4510936"/>
                <a:gd name="connsiteY33" fmla="*/ 3086585 h 3835942"/>
                <a:gd name="connsiteX34" fmla="*/ 116170 w 4510936"/>
                <a:gd name="connsiteY34" fmla="*/ 2308285 h 3835942"/>
                <a:gd name="connsiteX35" fmla="*/ 118297 w 4510936"/>
                <a:gd name="connsiteY35" fmla="*/ 2287181 h 3835942"/>
                <a:gd name="connsiteX36" fmla="*/ 98842 w 4510936"/>
                <a:gd name="connsiteY36" fmla="*/ 2263602 h 3835942"/>
                <a:gd name="connsiteX37" fmla="*/ 0 w 4510936"/>
                <a:gd name="connsiteY37" fmla="*/ 1940013 h 3835942"/>
                <a:gd name="connsiteX38" fmla="*/ 98842 w 4510936"/>
                <a:gd name="connsiteY38" fmla="*/ 1616424 h 3835942"/>
                <a:gd name="connsiteX39" fmla="*/ 158494 w 4510936"/>
                <a:gd name="connsiteY39" fmla="*/ 1544125 h 3835942"/>
                <a:gd name="connsiteX40" fmla="*/ 138294 w 4510936"/>
                <a:gd name="connsiteY40" fmla="*/ 1479051 h 3835942"/>
                <a:gd name="connsiteX41" fmla="*/ 124645 w 4510936"/>
                <a:gd name="connsiteY41" fmla="*/ 1343654 h 3835942"/>
                <a:gd name="connsiteX42" fmla="*/ 534966 w 4510936"/>
                <a:gd name="connsiteY42" fmla="*/ 724623 h 3835942"/>
                <a:gd name="connsiteX43" fmla="*/ 655270 w 4510936"/>
                <a:gd name="connsiteY43" fmla="*/ 687278 h 3835942"/>
                <a:gd name="connsiteX44" fmla="*/ 663127 w 4510936"/>
                <a:gd name="connsiteY44" fmla="*/ 661967 h 3835942"/>
                <a:gd name="connsiteX45" fmla="*/ 1282159 w 4510936"/>
                <a:gd name="connsiteY45" fmla="*/ 251645 h 3835942"/>
                <a:gd name="connsiteX46" fmla="*/ 1417556 w 4510936"/>
                <a:gd name="connsiteY46" fmla="*/ 265294 h 3835942"/>
                <a:gd name="connsiteX47" fmla="*/ 1421411 w 4510936"/>
                <a:gd name="connsiteY47" fmla="*/ 266491 h 3835942"/>
                <a:gd name="connsiteX48" fmla="*/ 1478933 w 4510936"/>
                <a:gd name="connsiteY48" fmla="*/ 196773 h 3835942"/>
                <a:gd name="connsiteX49" fmla="*/ 1953986 w 4510936"/>
                <a:gd name="connsiteY4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816101 w 4510936"/>
                <a:gd name="connsiteY26" fmla="*/ 780685 h 3835942"/>
                <a:gd name="connsiteX27" fmla="*/ 1455057 w 4510936"/>
                <a:gd name="connsiteY27" fmla="*/ 898614 h 3835942"/>
                <a:gd name="connsiteX28" fmla="*/ 1556657 w 4510936"/>
                <a:gd name="connsiteY28" fmla="*/ 2852599 h 3835942"/>
                <a:gd name="connsiteX29" fmla="*/ 1580115 w 4510936"/>
                <a:gd name="connsiteY29" fmla="*/ 3729193 h 3835942"/>
                <a:gd name="connsiteX30" fmla="*/ 1581642 w 4510936"/>
                <a:gd name="connsiteY30" fmla="*/ 3835942 h 3835942"/>
                <a:gd name="connsiteX31" fmla="*/ 1113971 w 4510936"/>
                <a:gd name="connsiteY31" fmla="*/ 3835942 h 3835942"/>
                <a:gd name="connsiteX32" fmla="*/ 836413 w 4510936"/>
                <a:gd name="connsiteY32" fmla="*/ 3086585 h 3835942"/>
                <a:gd name="connsiteX33" fmla="*/ 116170 w 4510936"/>
                <a:gd name="connsiteY33" fmla="*/ 2308285 h 3835942"/>
                <a:gd name="connsiteX34" fmla="*/ 118297 w 4510936"/>
                <a:gd name="connsiteY34" fmla="*/ 2287181 h 3835942"/>
                <a:gd name="connsiteX35" fmla="*/ 98842 w 4510936"/>
                <a:gd name="connsiteY35" fmla="*/ 2263602 h 3835942"/>
                <a:gd name="connsiteX36" fmla="*/ 0 w 4510936"/>
                <a:gd name="connsiteY36" fmla="*/ 1940013 h 3835942"/>
                <a:gd name="connsiteX37" fmla="*/ 98842 w 4510936"/>
                <a:gd name="connsiteY37" fmla="*/ 1616424 h 3835942"/>
                <a:gd name="connsiteX38" fmla="*/ 158494 w 4510936"/>
                <a:gd name="connsiteY38" fmla="*/ 1544125 h 3835942"/>
                <a:gd name="connsiteX39" fmla="*/ 138294 w 4510936"/>
                <a:gd name="connsiteY39" fmla="*/ 1479051 h 3835942"/>
                <a:gd name="connsiteX40" fmla="*/ 124645 w 4510936"/>
                <a:gd name="connsiteY40" fmla="*/ 1343654 h 3835942"/>
                <a:gd name="connsiteX41" fmla="*/ 534966 w 4510936"/>
                <a:gd name="connsiteY41" fmla="*/ 724623 h 3835942"/>
                <a:gd name="connsiteX42" fmla="*/ 655270 w 4510936"/>
                <a:gd name="connsiteY42" fmla="*/ 687278 h 3835942"/>
                <a:gd name="connsiteX43" fmla="*/ 663127 w 4510936"/>
                <a:gd name="connsiteY43" fmla="*/ 661967 h 3835942"/>
                <a:gd name="connsiteX44" fmla="*/ 1282159 w 4510936"/>
                <a:gd name="connsiteY44" fmla="*/ 251645 h 3835942"/>
                <a:gd name="connsiteX45" fmla="*/ 1417556 w 4510936"/>
                <a:gd name="connsiteY45" fmla="*/ 265294 h 3835942"/>
                <a:gd name="connsiteX46" fmla="*/ 1421411 w 4510936"/>
                <a:gd name="connsiteY46" fmla="*/ 266491 h 3835942"/>
                <a:gd name="connsiteX47" fmla="*/ 1478933 w 4510936"/>
                <a:gd name="connsiteY47" fmla="*/ 196773 h 3835942"/>
                <a:gd name="connsiteX48" fmla="*/ 1953986 w 4510936"/>
                <a:gd name="connsiteY4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455057 w 4510936"/>
                <a:gd name="connsiteY26" fmla="*/ 898614 h 3835942"/>
                <a:gd name="connsiteX27" fmla="*/ 1556657 w 4510936"/>
                <a:gd name="connsiteY27" fmla="*/ 2852599 h 3835942"/>
                <a:gd name="connsiteX28" fmla="*/ 1580115 w 4510936"/>
                <a:gd name="connsiteY28" fmla="*/ 3729193 h 3835942"/>
                <a:gd name="connsiteX29" fmla="*/ 1581642 w 4510936"/>
                <a:gd name="connsiteY29" fmla="*/ 3835942 h 3835942"/>
                <a:gd name="connsiteX30" fmla="*/ 1113971 w 4510936"/>
                <a:gd name="connsiteY30" fmla="*/ 3835942 h 3835942"/>
                <a:gd name="connsiteX31" fmla="*/ 836413 w 4510936"/>
                <a:gd name="connsiteY31" fmla="*/ 3086585 h 3835942"/>
                <a:gd name="connsiteX32" fmla="*/ 116170 w 4510936"/>
                <a:gd name="connsiteY32" fmla="*/ 2308285 h 3835942"/>
                <a:gd name="connsiteX33" fmla="*/ 118297 w 4510936"/>
                <a:gd name="connsiteY33" fmla="*/ 2287181 h 3835942"/>
                <a:gd name="connsiteX34" fmla="*/ 98842 w 4510936"/>
                <a:gd name="connsiteY34" fmla="*/ 2263602 h 3835942"/>
                <a:gd name="connsiteX35" fmla="*/ 0 w 4510936"/>
                <a:gd name="connsiteY35" fmla="*/ 1940013 h 3835942"/>
                <a:gd name="connsiteX36" fmla="*/ 98842 w 4510936"/>
                <a:gd name="connsiteY36" fmla="*/ 1616424 h 3835942"/>
                <a:gd name="connsiteX37" fmla="*/ 158494 w 4510936"/>
                <a:gd name="connsiteY37" fmla="*/ 1544125 h 3835942"/>
                <a:gd name="connsiteX38" fmla="*/ 138294 w 4510936"/>
                <a:gd name="connsiteY38" fmla="*/ 1479051 h 3835942"/>
                <a:gd name="connsiteX39" fmla="*/ 124645 w 4510936"/>
                <a:gd name="connsiteY39" fmla="*/ 1343654 h 3835942"/>
                <a:gd name="connsiteX40" fmla="*/ 534966 w 4510936"/>
                <a:gd name="connsiteY40" fmla="*/ 724623 h 3835942"/>
                <a:gd name="connsiteX41" fmla="*/ 655270 w 4510936"/>
                <a:gd name="connsiteY41" fmla="*/ 687278 h 3835942"/>
                <a:gd name="connsiteX42" fmla="*/ 663127 w 4510936"/>
                <a:gd name="connsiteY42" fmla="*/ 661967 h 3835942"/>
                <a:gd name="connsiteX43" fmla="*/ 1282159 w 4510936"/>
                <a:gd name="connsiteY43" fmla="*/ 251645 h 3835942"/>
                <a:gd name="connsiteX44" fmla="*/ 1417556 w 4510936"/>
                <a:gd name="connsiteY44" fmla="*/ 265294 h 3835942"/>
                <a:gd name="connsiteX45" fmla="*/ 1421411 w 4510936"/>
                <a:gd name="connsiteY45" fmla="*/ 266491 h 3835942"/>
                <a:gd name="connsiteX46" fmla="*/ 1478933 w 4510936"/>
                <a:gd name="connsiteY46" fmla="*/ 196773 h 3835942"/>
                <a:gd name="connsiteX47" fmla="*/ 1953986 w 4510936"/>
                <a:gd name="connsiteY4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556657 w 4510936"/>
                <a:gd name="connsiteY26" fmla="*/ 2852599 h 3835942"/>
                <a:gd name="connsiteX27" fmla="*/ 1580115 w 4510936"/>
                <a:gd name="connsiteY27" fmla="*/ 3729193 h 3835942"/>
                <a:gd name="connsiteX28" fmla="*/ 1581642 w 4510936"/>
                <a:gd name="connsiteY28" fmla="*/ 3835942 h 3835942"/>
                <a:gd name="connsiteX29" fmla="*/ 1113971 w 4510936"/>
                <a:gd name="connsiteY29" fmla="*/ 3835942 h 3835942"/>
                <a:gd name="connsiteX30" fmla="*/ 836413 w 4510936"/>
                <a:gd name="connsiteY30" fmla="*/ 3086585 h 3835942"/>
                <a:gd name="connsiteX31" fmla="*/ 116170 w 4510936"/>
                <a:gd name="connsiteY31" fmla="*/ 2308285 h 3835942"/>
                <a:gd name="connsiteX32" fmla="*/ 118297 w 4510936"/>
                <a:gd name="connsiteY32" fmla="*/ 2287181 h 3835942"/>
                <a:gd name="connsiteX33" fmla="*/ 98842 w 4510936"/>
                <a:gd name="connsiteY33" fmla="*/ 2263602 h 3835942"/>
                <a:gd name="connsiteX34" fmla="*/ 0 w 4510936"/>
                <a:gd name="connsiteY34" fmla="*/ 1940013 h 3835942"/>
                <a:gd name="connsiteX35" fmla="*/ 98842 w 4510936"/>
                <a:gd name="connsiteY35" fmla="*/ 1616424 h 3835942"/>
                <a:gd name="connsiteX36" fmla="*/ 158494 w 4510936"/>
                <a:gd name="connsiteY36" fmla="*/ 1544125 h 3835942"/>
                <a:gd name="connsiteX37" fmla="*/ 138294 w 4510936"/>
                <a:gd name="connsiteY37" fmla="*/ 1479051 h 3835942"/>
                <a:gd name="connsiteX38" fmla="*/ 124645 w 4510936"/>
                <a:gd name="connsiteY38" fmla="*/ 1343654 h 3835942"/>
                <a:gd name="connsiteX39" fmla="*/ 534966 w 4510936"/>
                <a:gd name="connsiteY39" fmla="*/ 724623 h 3835942"/>
                <a:gd name="connsiteX40" fmla="*/ 655270 w 4510936"/>
                <a:gd name="connsiteY40" fmla="*/ 687278 h 3835942"/>
                <a:gd name="connsiteX41" fmla="*/ 663127 w 4510936"/>
                <a:gd name="connsiteY41" fmla="*/ 661967 h 3835942"/>
                <a:gd name="connsiteX42" fmla="*/ 1282159 w 4510936"/>
                <a:gd name="connsiteY42" fmla="*/ 251645 h 3835942"/>
                <a:gd name="connsiteX43" fmla="*/ 1417556 w 4510936"/>
                <a:gd name="connsiteY43" fmla="*/ 265294 h 3835942"/>
                <a:gd name="connsiteX44" fmla="*/ 1421411 w 4510936"/>
                <a:gd name="connsiteY44" fmla="*/ 266491 h 3835942"/>
                <a:gd name="connsiteX45" fmla="*/ 1478933 w 4510936"/>
                <a:gd name="connsiteY45" fmla="*/ 196773 h 3835942"/>
                <a:gd name="connsiteX46" fmla="*/ 1953986 w 4510936"/>
                <a:gd name="connsiteY4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919514 w 4510936"/>
                <a:gd name="connsiteY22" fmla="*/ 1168942 h 3835942"/>
                <a:gd name="connsiteX23" fmla="*/ 1850570 w 4510936"/>
                <a:gd name="connsiteY23" fmla="*/ 2130513 h 3835942"/>
                <a:gd name="connsiteX24" fmla="*/ 2148114 w 4510936"/>
                <a:gd name="connsiteY24" fmla="*/ 1901913 h 3835942"/>
                <a:gd name="connsiteX25" fmla="*/ 1556657 w 4510936"/>
                <a:gd name="connsiteY25" fmla="*/ 2852599 h 3835942"/>
                <a:gd name="connsiteX26" fmla="*/ 1580115 w 4510936"/>
                <a:gd name="connsiteY26" fmla="*/ 3729193 h 3835942"/>
                <a:gd name="connsiteX27" fmla="*/ 1581642 w 4510936"/>
                <a:gd name="connsiteY27" fmla="*/ 3835942 h 3835942"/>
                <a:gd name="connsiteX28" fmla="*/ 1113971 w 4510936"/>
                <a:gd name="connsiteY28" fmla="*/ 3835942 h 3835942"/>
                <a:gd name="connsiteX29" fmla="*/ 836413 w 4510936"/>
                <a:gd name="connsiteY29" fmla="*/ 3086585 h 3835942"/>
                <a:gd name="connsiteX30" fmla="*/ 116170 w 4510936"/>
                <a:gd name="connsiteY30" fmla="*/ 2308285 h 3835942"/>
                <a:gd name="connsiteX31" fmla="*/ 118297 w 4510936"/>
                <a:gd name="connsiteY31" fmla="*/ 2287181 h 3835942"/>
                <a:gd name="connsiteX32" fmla="*/ 98842 w 4510936"/>
                <a:gd name="connsiteY32" fmla="*/ 2263602 h 3835942"/>
                <a:gd name="connsiteX33" fmla="*/ 0 w 4510936"/>
                <a:gd name="connsiteY33" fmla="*/ 1940013 h 3835942"/>
                <a:gd name="connsiteX34" fmla="*/ 98842 w 4510936"/>
                <a:gd name="connsiteY34" fmla="*/ 1616424 h 3835942"/>
                <a:gd name="connsiteX35" fmla="*/ 158494 w 4510936"/>
                <a:gd name="connsiteY35" fmla="*/ 1544125 h 3835942"/>
                <a:gd name="connsiteX36" fmla="*/ 138294 w 4510936"/>
                <a:gd name="connsiteY36" fmla="*/ 1479051 h 3835942"/>
                <a:gd name="connsiteX37" fmla="*/ 124645 w 4510936"/>
                <a:gd name="connsiteY37" fmla="*/ 1343654 h 3835942"/>
                <a:gd name="connsiteX38" fmla="*/ 534966 w 4510936"/>
                <a:gd name="connsiteY38" fmla="*/ 724623 h 3835942"/>
                <a:gd name="connsiteX39" fmla="*/ 655270 w 4510936"/>
                <a:gd name="connsiteY39" fmla="*/ 687278 h 3835942"/>
                <a:gd name="connsiteX40" fmla="*/ 663127 w 4510936"/>
                <a:gd name="connsiteY40" fmla="*/ 661967 h 3835942"/>
                <a:gd name="connsiteX41" fmla="*/ 1282159 w 4510936"/>
                <a:gd name="connsiteY41" fmla="*/ 251645 h 3835942"/>
                <a:gd name="connsiteX42" fmla="*/ 1417556 w 4510936"/>
                <a:gd name="connsiteY42" fmla="*/ 265294 h 3835942"/>
                <a:gd name="connsiteX43" fmla="*/ 1421411 w 4510936"/>
                <a:gd name="connsiteY43" fmla="*/ 266491 h 3835942"/>
                <a:gd name="connsiteX44" fmla="*/ 1478933 w 4510936"/>
                <a:gd name="connsiteY44" fmla="*/ 196773 h 3835942"/>
                <a:gd name="connsiteX45" fmla="*/ 1953986 w 4510936"/>
                <a:gd name="connsiteY45"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850570 w 4510936"/>
                <a:gd name="connsiteY22" fmla="*/ 2130513 h 3835942"/>
                <a:gd name="connsiteX23" fmla="*/ 2148114 w 4510936"/>
                <a:gd name="connsiteY23" fmla="*/ 1901913 h 3835942"/>
                <a:gd name="connsiteX24" fmla="*/ 1556657 w 4510936"/>
                <a:gd name="connsiteY24" fmla="*/ 2852599 h 3835942"/>
                <a:gd name="connsiteX25" fmla="*/ 1580115 w 4510936"/>
                <a:gd name="connsiteY25" fmla="*/ 3729193 h 3835942"/>
                <a:gd name="connsiteX26" fmla="*/ 1581642 w 4510936"/>
                <a:gd name="connsiteY26" fmla="*/ 3835942 h 3835942"/>
                <a:gd name="connsiteX27" fmla="*/ 1113971 w 4510936"/>
                <a:gd name="connsiteY27" fmla="*/ 3835942 h 3835942"/>
                <a:gd name="connsiteX28" fmla="*/ 836413 w 4510936"/>
                <a:gd name="connsiteY28" fmla="*/ 3086585 h 3835942"/>
                <a:gd name="connsiteX29" fmla="*/ 116170 w 4510936"/>
                <a:gd name="connsiteY29" fmla="*/ 2308285 h 3835942"/>
                <a:gd name="connsiteX30" fmla="*/ 118297 w 4510936"/>
                <a:gd name="connsiteY30" fmla="*/ 2287181 h 3835942"/>
                <a:gd name="connsiteX31" fmla="*/ 98842 w 4510936"/>
                <a:gd name="connsiteY31" fmla="*/ 2263602 h 3835942"/>
                <a:gd name="connsiteX32" fmla="*/ 0 w 4510936"/>
                <a:gd name="connsiteY32" fmla="*/ 1940013 h 3835942"/>
                <a:gd name="connsiteX33" fmla="*/ 98842 w 4510936"/>
                <a:gd name="connsiteY33" fmla="*/ 1616424 h 3835942"/>
                <a:gd name="connsiteX34" fmla="*/ 158494 w 4510936"/>
                <a:gd name="connsiteY34" fmla="*/ 1544125 h 3835942"/>
                <a:gd name="connsiteX35" fmla="*/ 138294 w 4510936"/>
                <a:gd name="connsiteY35" fmla="*/ 1479051 h 3835942"/>
                <a:gd name="connsiteX36" fmla="*/ 124645 w 4510936"/>
                <a:gd name="connsiteY36" fmla="*/ 1343654 h 3835942"/>
                <a:gd name="connsiteX37" fmla="*/ 534966 w 4510936"/>
                <a:gd name="connsiteY37" fmla="*/ 724623 h 3835942"/>
                <a:gd name="connsiteX38" fmla="*/ 655270 w 4510936"/>
                <a:gd name="connsiteY38" fmla="*/ 687278 h 3835942"/>
                <a:gd name="connsiteX39" fmla="*/ 663127 w 4510936"/>
                <a:gd name="connsiteY39" fmla="*/ 661967 h 3835942"/>
                <a:gd name="connsiteX40" fmla="*/ 1282159 w 4510936"/>
                <a:gd name="connsiteY40" fmla="*/ 251645 h 3835942"/>
                <a:gd name="connsiteX41" fmla="*/ 1417556 w 4510936"/>
                <a:gd name="connsiteY41" fmla="*/ 265294 h 3835942"/>
                <a:gd name="connsiteX42" fmla="*/ 1421411 w 4510936"/>
                <a:gd name="connsiteY42" fmla="*/ 266491 h 3835942"/>
                <a:gd name="connsiteX43" fmla="*/ 1478933 w 4510936"/>
                <a:gd name="connsiteY43" fmla="*/ 196773 h 3835942"/>
                <a:gd name="connsiteX44" fmla="*/ 1953986 w 4510936"/>
                <a:gd name="connsiteY44"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850570 w 4510936"/>
                <a:gd name="connsiteY21" fmla="*/ 2130513 h 3835942"/>
                <a:gd name="connsiteX22" fmla="*/ 2148114 w 4510936"/>
                <a:gd name="connsiteY22" fmla="*/ 1901913 h 3835942"/>
                <a:gd name="connsiteX23" fmla="*/ 1556657 w 4510936"/>
                <a:gd name="connsiteY23" fmla="*/ 2852599 h 3835942"/>
                <a:gd name="connsiteX24" fmla="*/ 1580115 w 4510936"/>
                <a:gd name="connsiteY24" fmla="*/ 3729193 h 3835942"/>
                <a:gd name="connsiteX25" fmla="*/ 1581642 w 4510936"/>
                <a:gd name="connsiteY25" fmla="*/ 3835942 h 3835942"/>
                <a:gd name="connsiteX26" fmla="*/ 1113971 w 4510936"/>
                <a:gd name="connsiteY26" fmla="*/ 3835942 h 3835942"/>
                <a:gd name="connsiteX27" fmla="*/ 836413 w 4510936"/>
                <a:gd name="connsiteY27" fmla="*/ 3086585 h 3835942"/>
                <a:gd name="connsiteX28" fmla="*/ 116170 w 4510936"/>
                <a:gd name="connsiteY28" fmla="*/ 2308285 h 3835942"/>
                <a:gd name="connsiteX29" fmla="*/ 118297 w 4510936"/>
                <a:gd name="connsiteY29" fmla="*/ 2287181 h 3835942"/>
                <a:gd name="connsiteX30" fmla="*/ 98842 w 4510936"/>
                <a:gd name="connsiteY30" fmla="*/ 2263602 h 3835942"/>
                <a:gd name="connsiteX31" fmla="*/ 0 w 4510936"/>
                <a:gd name="connsiteY31" fmla="*/ 1940013 h 3835942"/>
                <a:gd name="connsiteX32" fmla="*/ 98842 w 4510936"/>
                <a:gd name="connsiteY32" fmla="*/ 1616424 h 3835942"/>
                <a:gd name="connsiteX33" fmla="*/ 158494 w 4510936"/>
                <a:gd name="connsiteY33" fmla="*/ 1544125 h 3835942"/>
                <a:gd name="connsiteX34" fmla="*/ 138294 w 4510936"/>
                <a:gd name="connsiteY34" fmla="*/ 1479051 h 3835942"/>
                <a:gd name="connsiteX35" fmla="*/ 124645 w 4510936"/>
                <a:gd name="connsiteY35" fmla="*/ 1343654 h 3835942"/>
                <a:gd name="connsiteX36" fmla="*/ 534966 w 4510936"/>
                <a:gd name="connsiteY36" fmla="*/ 724623 h 3835942"/>
                <a:gd name="connsiteX37" fmla="*/ 655270 w 4510936"/>
                <a:gd name="connsiteY37" fmla="*/ 687278 h 3835942"/>
                <a:gd name="connsiteX38" fmla="*/ 663127 w 4510936"/>
                <a:gd name="connsiteY38" fmla="*/ 661967 h 3835942"/>
                <a:gd name="connsiteX39" fmla="*/ 1282159 w 4510936"/>
                <a:gd name="connsiteY39" fmla="*/ 251645 h 3835942"/>
                <a:gd name="connsiteX40" fmla="*/ 1417556 w 4510936"/>
                <a:gd name="connsiteY40" fmla="*/ 265294 h 3835942"/>
                <a:gd name="connsiteX41" fmla="*/ 1421411 w 4510936"/>
                <a:gd name="connsiteY41" fmla="*/ 266491 h 3835942"/>
                <a:gd name="connsiteX42" fmla="*/ 1478933 w 4510936"/>
                <a:gd name="connsiteY42" fmla="*/ 196773 h 3835942"/>
                <a:gd name="connsiteX43" fmla="*/ 1953986 w 4510936"/>
                <a:gd name="connsiteY43"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850570 w 4510936"/>
                <a:gd name="connsiteY20" fmla="*/ 2130513 h 3835942"/>
                <a:gd name="connsiteX21" fmla="*/ 2148114 w 4510936"/>
                <a:gd name="connsiteY21" fmla="*/ 1901913 h 3835942"/>
                <a:gd name="connsiteX22" fmla="*/ 1556657 w 4510936"/>
                <a:gd name="connsiteY22" fmla="*/ 2852599 h 3835942"/>
                <a:gd name="connsiteX23" fmla="*/ 1580115 w 4510936"/>
                <a:gd name="connsiteY23" fmla="*/ 3729193 h 3835942"/>
                <a:gd name="connsiteX24" fmla="*/ 1581642 w 4510936"/>
                <a:gd name="connsiteY24" fmla="*/ 3835942 h 3835942"/>
                <a:gd name="connsiteX25" fmla="*/ 1113971 w 4510936"/>
                <a:gd name="connsiteY25" fmla="*/ 3835942 h 3835942"/>
                <a:gd name="connsiteX26" fmla="*/ 836413 w 4510936"/>
                <a:gd name="connsiteY26" fmla="*/ 3086585 h 3835942"/>
                <a:gd name="connsiteX27" fmla="*/ 116170 w 4510936"/>
                <a:gd name="connsiteY27" fmla="*/ 2308285 h 3835942"/>
                <a:gd name="connsiteX28" fmla="*/ 118297 w 4510936"/>
                <a:gd name="connsiteY28" fmla="*/ 2287181 h 3835942"/>
                <a:gd name="connsiteX29" fmla="*/ 98842 w 4510936"/>
                <a:gd name="connsiteY29" fmla="*/ 2263602 h 3835942"/>
                <a:gd name="connsiteX30" fmla="*/ 0 w 4510936"/>
                <a:gd name="connsiteY30" fmla="*/ 1940013 h 3835942"/>
                <a:gd name="connsiteX31" fmla="*/ 98842 w 4510936"/>
                <a:gd name="connsiteY31" fmla="*/ 1616424 h 3835942"/>
                <a:gd name="connsiteX32" fmla="*/ 158494 w 4510936"/>
                <a:gd name="connsiteY32" fmla="*/ 1544125 h 3835942"/>
                <a:gd name="connsiteX33" fmla="*/ 138294 w 4510936"/>
                <a:gd name="connsiteY33" fmla="*/ 1479051 h 3835942"/>
                <a:gd name="connsiteX34" fmla="*/ 124645 w 4510936"/>
                <a:gd name="connsiteY34" fmla="*/ 1343654 h 3835942"/>
                <a:gd name="connsiteX35" fmla="*/ 534966 w 4510936"/>
                <a:gd name="connsiteY35" fmla="*/ 724623 h 3835942"/>
                <a:gd name="connsiteX36" fmla="*/ 655270 w 4510936"/>
                <a:gd name="connsiteY36" fmla="*/ 687278 h 3835942"/>
                <a:gd name="connsiteX37" fmla="*/ 663127 w 4510936"/>
                <a:gd name="connsiteY37" fmla="*/ 661967 h 3835942"/>
                <a:gd name="connsiteX38" fmla="*/ 1282159 w 4510936"/>
                <a:gd name="connsiteY38" fmla="*/ 251645 h 3835942"/>
                <a:gd name="connsiteX39" fmla="*/ 1417556 w 4510936"/>
                <a:gd name="connsiteY39" fmla="*/ 265294 h 3835942"/>
                <a:gd name="connsiteX40" fmla="*/ 1421411 w 4510936"/>
                <a:gd name="connsiteY40" fmla="*/ 266491 h 3835942"/>
                <a:gd name="connsiteX41" fmla="*/ 1478933 w 4510936"/>
                <a:gd name="connsiteY41" fmla="*/ 196773 h 3835942"/>
                <a:gd name="connsiteX42" fmla="*/ 1953986 w 4510936"/>
                <a:gd name="connsiteY42"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850570 w 4510936"/>
                <a:gd name="connsiteY19" fmla="*/ 2130513 h 3835942"/>
                <a:gd name="connsiteX20" fmla="*/ 2148114 w 4510936"/>
                <a:gd name="connsiteY20" fmla="*/ 1901913 h 3835942"/>
                <a:gd name="connsiteX21" fmla="*/ 1556657 w 4510936"/>
                <a:gd name="connsiteY21" fmla="*/ 2852599 h 3835942"/>
                <a:gd name="connsiteX22" fmla="*/ 1580115 w 4510936"/>
                <a:gd name="connsiteY22" fmla="*/ 3729193 h 3835942"/>
                <a:gd name="connsiteX23" fmla="*/ 1581642 w 4510936"/>
                <a:gd name="connsiteY23" fmla="*/ 3835942 h 3835942"/>
                <a:gd name="connsiteX24" fmla="*/ 1113971 w 4510936"/>
                <a:gd name="connsiteY24" fmla="*/ 3835942 h 3835942"/>
                <a:gd name="connsiteX25" fmla="*/ 836413 w 4510936"/>
                <a:gd name="connsiteY25" fmla="*/ 3086585 h 3835942"/>
                <a:gd name="connsiteX26" fmla="*/ 116170 w 4510936"/>
                <a:gd name="connsiteY26" fmla="*/ 2308285 h 3835942"/>
                <a:gd name="connsiteX27" fmla="*/ 118297 w 4510936"/>
                <a:gd name="connsiteY27" fmla="*/ 2287181 h 3835942"/>
                <a:gd name="connsiteX28" fmla="*/ 98842 w 4510936"/>
                <a:gd name="connsiteY28" fmla="*/ 2263602 h 3835942"/>
                <a:gd name="connsiteX29" fmla="*/ 0 w 4510936"/>
                <a:gd name="connsiteY29" fmla="*/ 1940013 h 3835942"/>
                <a:gd name="connsiteX30" fmla="*/ 98842 w 4510936"/>
                <a:gd name="connsiteY30" fmla="*/ 1616424 h 3835942"/>
                <a:gd name="connsiteX31" fmla="*/ 158494 w 4510936"/>
                <a:gd name="connsiteY31" fmla="*/ 1544125 h 3835942"/>
                <a:gd name="connsiteX32" fmla="*/ 138294 w 4510936"/>
                <a:gd name="connsiteY32" fmla="*/ 1479051 h 3835942"/>
                <a:gd name="connsiteX33" fmla="*/ 124645 w 4510936"/>
                <a:gd name="connsiteY33" fmla="*/ 1343654 h 3835942"/>
                <a:gd name="connsiteX34" fmla="*/ 534966 w 4510936"/>
                <a:gd name="connsiteY34" fmla="*/ 724623 h 3835942"/>
                <a:gd name="connsiteX35" fmla="*/ 655270 w 4510936"/>
                <a:gd name="connsiteY35" fmla="*/ 687278 h 3835942"/>
                <a:gd name="connsiteX36" fmla="*/ 663127 w 4510936"/>
                <a:gd name="connsiteY36" fmla="*/ 661967 h 3835942"/>
                <a:gd name="connsiteX37" fmla="*/ 1282159 w 4510936"/>
                <a:gd name="connsiteY37" fmla="*/ 251645 h 3835942"/>
                <a:gd name="connsiteX38" fmla="*/ 1417556 w 4510936"/>
                <a:gd name="connsiteY38" fmla="*/ 265294 h 3835942"/>
                <a:gd name="connsiteX39" fmla="*/ 1421411 w 4510936"/>
                <a:gd name="connsiteY39" fmla="*/ 266491 h 3835942"/>
                <a:gd name="connsiteX40" fmla="*/ 1478933 w 4510936"/>
                <a:gd name="connsiteY40" fmla="*/ 196773 h 3835942"/>
                <a:gd name="connsiteX41" fmla="*/ 1953986 w 4510936"/>
                <a:gd name="connsiteY4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2148114 w 4510936"/>
                <a:gd name="connsiteY19" fmla="*/ 1901913 h 3835942"/>
                <a:gd name="connsiteX20" fmla="*/ 1556657 w 4510936"/>
                <a:gd name="connsiteY20" fmla="*/ 2852599 h 3835942"/>
                <a:gd name="connsiteX21" fmla="*/ 1580115 w 4510936"/>
                <a:gd name="connsiteY21" fmla="*/ 3729193 h 3835942"/>
                <a:gd name="connsiteX22" fmla="*/ 1581642 w 4510936"/>
                <a:gd name="connsiteY22" fmla="*/ 3835942 h 3835942"/>
                <a:gd name="connsiteX23" fmla="*/ 1113971 w 4510936"/>
                <a:gd name="connsiteY23" fmla="*/ 3835942 h 3835942"/>
                <a:gd name="connsiteX24" fmla="*/ 836413 w 4510936"/>
                <a:gd name="connsiteY24" fmla="*/ 3086585 h 3835942"/>
                <a:gd name="connsiteX25" fmla="*/ 116170 w 4510936"/>
                <a:gd name="connsiteY25" fmla="*/ 2308285 h 3835942"/>
                <a:gd name="connsiteX26" fmla="*/ 118297 w 4510936"/>
                <a:gd name="connsiteY26" fmla="*/ 2287181 h 3835942"/>
                <a:gd name="connsiteX27" fmla="*/ 98842 w 4510936"/>
                <a:gd name="connsiteY27" fmla="*/ 2263602 h 3835942"/>
                <a:gd name="connsiteX28" fmla="*/ 0 w 4510936"/>
                <a:gd name="connsiteY28" fmla="*/ 1940013 h 3835942"/>
                <a:gd name="connsiteX29" fmla="*/ 98842 w 4510936"/>
                <a:gd name="connsiteY29" fmla="*/ 1616424 h 3835942"/>
                <a:gd name="connsiteX30" fmla="*/ 158494 w 4510936"/>
                <a:gd name="connsiteY30" fmla="*/ 1544125 h 3835942"/>
                <a:gd name="connsiteX31" fmla="*/ 138294 w 4510936"/>
                <a:gd name="connsiteY31" fmla="*/ 1479051 h 3835942"/>
                <a:gd name="connsiteX32" fmla="*/ 124645 w 4510936"/>
                <a:gd name="connsiteY32" fmla="*/ 1343654 h 3835942"/>
                <a:gd name="connsiteX33" fmla="*/ 534966 w 4510936"/>
                <a:gd name="connsiteY33" fmla="*/ 724623 h 3835942"/>
                <a:gd name="connsiteX34" fmla="*/ 655270 w 4510936"/>
                <a:gd name="connsiteY34" fmla="*/ 687278 h 3835942"/>
                <a:gd name="connsiteX35" fmla="*/ 663127 w 4510936"/>
                <a:gd name="connsiteY35" fmla="*/ 661967 h 3835942"/>
                <a:gd name="connsiteX36" fmla="*/ 1282159 w 4510936"/>
                <a:gd name="connsiteY36" fmla="*/ 251645 h 3835942"/>
                <a:gd name="connsiteX37" fmla="*/ 1417556 w 4510936"/>
                <a:gd name="connsiteY37" fmla="*/ 265294 h 3835942"/>
                <a:gd name="connsiteX38" fmla="*/ 1421411 w 4510936"/>
                <a:gd name="connsiteY38" fmla="*/ 266491 h 3835942"/>
                <a:gd name="connsiteX39" fmla="*/ 1478933 w 4510936"/>
                <a:gd name="connsiteY39" fmla="*/ 196773 h 3835942"/>
                <a:gd name="connsiteX40" fmla="*/ 1953986 w 4510936"/>
                <a:gd name="connsiteY4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2133865 w 4510936"/>
                <a:gd name="connsiteY19" fmla="*/ 1977965 h 3835942"/>
                <a:gd name="connsiteX20" fmla="*/ 2148114 w 4510936"/>
                <a:gd name="connsiteY20" fmla="*/ 1901913 h 3835942"/>
                <a:gd name="connsiteX21" fmla="*/ 1556657 w 4510936"/>
                <a:gd name="connsiteY21" fmla="*/ 2852599 h 3835942"/>
                <a:gd name="connsiteX22" fmla="*/ 1580115 w 4510936"/>
                <a:gd name="connsiteY22" fmla="*/ 3729193 h 3835942"/>
                <a:gd name="connsiteX23" fmla="*/ 1581642 w 4510936"/>
                <a:gd name="connsiteY23" fmla="*/ 3835942 h 3835942"/>
                <a:gd name="connsiteX24" fmla="*/ 1113971 w 4510936"/>
                <a:gd name="connsiteY24" fmla="*/ 3835942 h 3835942"/>
                <a:gd name="connsiteX25" fmla="*/ 836413 w 4510936"/>
                <a:gd name="connsiteY25" fmla="*/ 3086585 h 3835942"/>
                <a:gd name="connsiteX26" fmla="*/ 116170 w 4510936"/>
                <a:gd name="connsiteY26" fmla="*/ 2308285 h 3835942"/>
                <a:gd name="connsiteX27" fmla="*/ 118297 w 4510936"/>
                <a:gd name="connsiteY27" fmla="*/ 2287181 h 3835942"/>
                <a:gd name="connsiteX28" fmla="*/ 98842 w 4510936"/>
                <a:gd name="connsiteY28" fmla="*/ 2263602 h 3835942"/>
                <a:gd name="connsiteX29" fmla="*/ 0 w 4510936"/>
                <a:gd name="connsiteY29" fmla="*/ 1940013 h 3835942"/>
                <a:gd name="connsiteX30" fmla="*/ 98842 w 4510936"/>
                <a:gd name="connsiteY30" fmla="*/ 1616424 h 3835942"/>
                <a:gd name="connsiteX31" fmla="*/ 158494 w 4510936"/>
                <a:gd name="connsiteY31" fmla="*/ 1544125 h 3835942"/>
                <a:gd name="connsiteX32" fmla="*/ 138294 w 4510936"/>
                <a:gd name="connsiteY32" fmla="*/ 1479051 h 3835942"/>
                <a:gd name="connsiteX33" fmla="*/ 124645 w 4510936"/>
                <a:gd name="connsiteY33" fmla="*/ 1343654 h 3835942"/>
                <a:gd name="connsiteX34" fmla="*/ 534966 w 4510936"/>
                <a:gd name="connsiteY34" fmla="*/ 724623 h 3835942"/>
                <a:gd name="connsiteX35" fmla="*/ 655270 w 4510936"/>
                <a:gd name="connsiteY35" fmla="*/ 687278 h 3835942"/>
                <a:gd name="connsiteX36" fmla="*/ 663127 w 4510936"/>
                <a:gd name="connsiteY36" fmla="*/ 661967 h 3835942"/>
                <a:gd name="connsiteX37" fmla="*/ 1282159 w 4510936"/>
                <a:gd name="connsiteY37" fmla="*/ 251645 h 3835942"/>
                <a:gd name="connsiteX38" fmla="*/ 1417556 w 4510936"/>
                <a:gd name="connsiteY38" fmla="*/ 265294 h 3835942"/>
                <a:gd name="connsiteX39" fmla="*/ 1421411 w 4510936"/>
                <a:gd name="connsiteY39" fmla="*/ 266491 h 3835942"/>
                <a:gd name="connsiteX40" fmla="*/ 1478933 w 4510936"/>
                <a:gd name="connsiteY40" fmla="*/ 196773 h 3835942"/>
                <a:gd name="connsiteX41" fmla="*/ 1953986 w 4510936"/>
                <a:gd name="connsiteY4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2133865 w 4510936"/>
                <a:gd name="connsiteY18" fmla="*/ 1977965 h 3835942"/>
                <a:gd name="connsiteX19" fmla="*/ 2148114 w 4510936"/>
                <a:gd name="connsiteY19" fmla="*/ 1901913 h 3835942"/>
                <a:gd name="connsiteX20" fmla="*/ 1556657 w 4510936"/>
                <a:gd name="connsiteY20" fmla="*/ 2852599 h 3835942"/>
                <a:gd name="connsiteX21" fmla="*/ 1580115 w 4510936"/>
                <a:gd name="connsiteY21" fmla="*/ 3729193 h 3835942"/>
                <a:gd name="connsiteX22" fmla="*/ 1581642 w 4510936"/>
                <a:gd name="connsiteY22" fmla="*/ 3835942 h 3835942"/>
                <a:gd name="connsiteX23" fmla="*/ 1113971 w 4510936"/>
                <a:gd name="connsiteY23" fmla="*/ 3835942 h 3835942"/>
                <a:gd name="connsiteX24" fmla="*/ 836413 w 4510936"/>
                <a:gd name="connsiteY24" fmla="*/ 3086585 h 3835942"/>
                <a:gd name="connsiteX25" fmla="*/ 116170 w 4510936"/>
                <a:gd name="connsiteY25" fmla="*/ 2308285 h 3835942"/>
                <a:gd name="connsiteX26" fmla="*/ 118297 w 4510936"/>
                <a:gd name="connsiteY26" fmla="*/ 2287181 h 3835942"/>
                <a:gd name="connsiteX27" fmla="*/ 98842 w 4510936"/>
                <a:gd name="connsiteY27" fmla="*/ 2263602 h 3835942"/>
                <a:gd name="connsiteX28" fmla="*/ 0 w 4510936"/>
                <a:gd name="connsiteY28" fmla="*/ 1940013 h 3835942"/>
                <a:gd name="connsiteX29" fmla="*/ 98842 w 4510936"/>
                <a:gd name="connsiteY29" fmla="*/ 1616424 h 3835942"/>
                <a:gd name="connsiteX30" fmla="*/ 158494 w 4510936"/>
                <a:gd name="connsiteY30" fmla="*/ 1544125 h 3835942"/>
                <a:gd name="connsiteX31" fmla="*/ 138294 w 4510936"/>
                <a:gd name="connsiteY31" fmla="*/ 1479051 h 3835942"/>
                <a:gd name="connsiteX32" fmla="*/ 124645 w 4510936"/>
                <a:gd name="connsiteY32" fmla="*/ 1343654 h 3835942"/>
                <a:gd name="connsiteX33" fmla="*/ 534966 w 4510936"/>
                <a:gd name="connsiteY33" fmla="*/ 724623 h 3835942"/>
                <a:gd name="connsiteX34" fmla="*/ 655270 w 4510936"/>
                <a:gd name="connsiteY34" fmla="*/ 687278 h 3835942"/>
                <a:gd name="connsiteX35" fmla="*/ 663127 w 4510936"/>
                <a:gd name="connsiteY35" fmla="*/ 661967 h 3835942"/>
                <a:gd name="connsiteX36" fmla="*/ 1282159 w 4510936"/>
                <a:gd name="connsiteY36" fmla="*/ 251645 h 3835942"/>
                <a:gd name="connsiteX37" fmla="*/ 1417556 w 4510936"/>
                <a:gd name="connsiteY37" fmla="*/ 265294 h 3835942"/>
                <a:gd name="connsiteX38" fmla="*/ 1421411 w 4510936"/>
                <a:gd name="connsiteY38" fmla="*/ 266491 h 3835942"/>
                <a:gd name="connsiteX39" fmla="*/ 1478933 w 4510936"/>
                <a:gd name="connsiteY39" fmla="*/ 196773 h 3835942"/>
                <a:gd name="connsiteX40" fmla="*/ 1953986 w 4510936"/>
                <a:gd name="connsiteY4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2148114 w 4510936"/>
                <a:gd name="connsiteY18" fmla="*/ 1901913 h 3835942"/>
                <a:gd name="connsiteX19" fmla="*/ 1556657 w 4510936"/>
                <a:gd name="connsiteY19" fmla="*/ 2852599 h 3835942"/>
                <a:gd name="connsiteX20" fmla="*/ 1580115 w 4510936"/>
                <a:gd name="connsiteY20" fmla="*/ 3729193 h 3835942"/>
                <a:gd name="connsiteX21" fmla="*/ 1581642 w 4510936"/>
                <a:gd name="connsiteY21" fmla="*/ 3835942 h 3835942"/>
                <a:gd name="connsiteX22" fmla="*/ 1113971 w 4510936"/>
                <a:gd name="connsiteY22" fmla="*/ 3835942 h 3835942"/>
                <a:gd name="connsiteX23" fmla="*/ 836413 w 4510936"/>
                <a:gd name="connsiteY23" fmla="*/ 3086585 h 3835942"/>
                <a:gd name="connsiteX24" fmla="*/ 116170 w 4510936"/>
                <a:gd name="connsiteY24" fmla="*/ 2308285 h 3835942"/>
                <a:gd name="connsiteX25" fmla="*/ 118297 w 4510936"/>
                <a:gd name="connsiteY25" fmla="*/ 2287181 h 3835942"/>
                <a:gd name="connsiteX26" fmla="*/ 98842 w 4510936"/>
                <a:gd name="connsiteY26" fmla="*/ 2263602 h 3835942"/>
                <a:gd name="connsiteX27" fmla="*/ 0 w 4510936"/>
                <a:gd name="connsiteY27" fmla="*/ 1940013 h 3835942"/>
                <a:gd name="connsiteX28" fmla="*/ 98842 w 4510936"/>
                <a:gd name="connsiteY28" fmla="*/ 1616424 h 3835942"/>
                <a:gd name="connsiteX29" fmla="*/ 158494 w 4510936"/>
                <a:gd name="connsiteY29" fmla="*/ 1544125 h 3835942"/>
                <a:gd name="connsiteX30" fmla="*/ 138294 w 4510936"/>
                <a:gd name="connsiteY30" fmla="*/ 1479051 h 3835942"/>
                <a:gd name="connsiteX31" fmla="*/ 124645 w 4510936"/>
                <a:gd name="connsiteY31" fmla="*/ 1343654 h 3835942"/>
                <a:gd name="connsiteX32" fmla="*/ 534966 w 4510936"/>
                <a:gd name="connsiteY32" fmla="*/ 724623 h 3835942"/>
                <a:gd name="connsiteX33" fmla="*/ 655270 w 4510936"/>
                <a:gd name="connsiteY33" fmla="*/ 687278 h 3835942"/>
                <a:gd name="connsiteX34" fmla="*/ 663127 w 4510936"/>
                <a:gd name="connsiteY34" fmla="*/ 661967 h 3835942"/>
                <a:gd name="connsiteX35" fmla="*/ 1282159 w 4510936"/>
                <a:gd name="connsiteY35" fmla="*/ 251645 h 3835942"/>
                <a:gd name="connsiteX36" fmla="*/ 1417556 w 4510936"/>
                <a:gd name="connsiteY36" fmla="*/ 265294 h 3835942"/>
                <a:gd name="connsiteX37" fmla="*/ 1421411 w 4510936"/>
                <a:gd name="connsiteY37" fmla="*/ 266491 h 3835942"/>
                <a:gd name="connsiteX38" fmla="*/ 1478933 w 4510936"/>
                <a:gd name="connsiteY38" fmla="*/ 196773 h 3835942"/>
                <a:gd name="connsiteX39" fmla="*/ 1953986 w 4510936"/>
                <a:gd name="connsiteY3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556657 w 4510936"/>
                <a:gd name="connsiteY18" fmla="*/ 2852599 h 3835942"/>
                <a:gd name="connsiteX19" fmla="*/ 1580115 w 4510936"/>
                <a:gd name="connsiteY19" fmla="*/ 3729193 h 3835942"/>
                <a:gd name="connsiteX20" fmla="*/ 1581642 w 4510936"/>
                <a:gd name="connsiteY20" fmla="*/ 3835942 h 3835942"/>
                <a:gd name="connsiteX21" fmla="*/ 1113971 w 4510936"/>
                <a:gd name="connsiteY21" fmla="*/ 3835942 h 3835942"/>
                <a:gd name="connsiteX22" fmla="*/ 836413 w 4510936"/>
                <a:gd name="connsiteY22" fmla="*/ 3086585 h 3835942"/>
                <a:gd name="connsiteX23" fmla="*/ 116170 w 4510936"/>
                <a:gd name="connsiteY23" fmla="*/ 2308285 h 3835942"/>
                <a:gd name="connsiteX24" fmla="*/ 118297 w 4510936"/>
                <a:gd name="connsiteY24" fmla="*/ 2287181 h 3835942"/>
                <a:gd name="connsiteX25" fmla="*/ 98842 w 4510936"/>
                <a:gd name="connsiteY25" fmla="*/ 2263602 h 3835942"/>
                <a:gd name="connsiteX26" fmla="*/ 0 w 4510936"/>
                <a:gd name="connsiteY26" fmla="*/ 1940013 h 3835942"/>
                <a:gd name="connsiteX27" fmla="*/ 98842 w 4510936"/>
                <a:gd name="connsiteY27" fmla="*/ 1616424 h 3835942"/>
                <a:gd name="connsiteX28" fmla="*/ 158494 w 4510936"/>
                <a:gd name="connsiteY28" fmla="*/ 1544125 h 3835942"/>
                <a:gd name="connsiteX29" fmla="*/ 138294 w 4510936"/>
                <a:gd name="connsiteY29" fmla="*/ 1479051 h 3835942"/>
                <a:gd name="connsiteX30" fmla="*/ 124645 w 4510936"/>
                <a:gd name="connsiteY30" fmla="*/ 1343654 h 3835942"/>
                <a:gd name="connsiteX31" fmla="*/ 534966 w 4510936"/>
                <a:gd name="connsiteY31" fmla="*/ 724623 h 3835942"/>
                <a:gd name="connsiteX32" fmla="*/ 655270 w 4510936"/>
                <a:gd name="connsiteY32" fmla="*/ 687278 h 3835942"/>
                <a:gd name="connsiteX33" fmla="*/ 663127 w 4510936"/>
                <a:gd name="connsiteY33" fmla="*/ 661967 h 3835942"/>
                <a:gd name="connsiteX34" fmla="*/ 1282159 w 4510936"/>
                <a:gd name="connsiteY34" fmla="*/ 251645 h 3835942"/>
                <a:gd name="connsiteX35" fmla="*/ 1417556 w 4510936"/>
                <a:gd name="connsiteY35" fmla="*/ 265294 h 3835942"/>
                <a:gd name="connsiteX36" fmla="*/ 1421411 w 4510936"/>
                <a:gd name="connsiteY36" fmla="*/ 266491 h 3835942"/>
                <a:gd name="connsiteX37" fmla="*/ 1478933 w 4510936"/>
                <a:gd name="connsiteY37" fmla="*/ 196773 h 3835942"/>
                <a:gd name="connsiteX38" fmla="*/ 1953986 w 4510936"/>
                <a:gd name="connsiteY3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556657 w 4510936"/>
                <a:gd name="connsiteY17" fmla="*/ 2852599 h 3835942"/>
                <a:gd name="connsiteX18" fmla="*/ 1580115 w 4510936"/>
                <a:gd name="connsiteY18" fmla="*/ 3729193 h 3835942"/>
                <a:gd name="connsiteX19" fmla="*/ 1581642 w 4510936"/>
                <a:gd name="connsiteY19" fmla="*/ 3835942 h 3835942"/>
                <a:gd name="connsiteX20" fmla="*/ 1113971 w 4510936"/>
                <a:gd name="connsiteY20" fmla="*/ 3835942 h 3835942"/>
                <a:gd name="connsiteX21" fmla="*/ 836413 w 4510936"/>
                <a:gd name="connsiteY21" fmla="*/ 3086585 h 3835942"/>
                <a:gd name="connsiteX22" fmla="*/ 116170 w 4510936"/>
                <a:gd name="connsiteY22" fmla="*/ 2308285 h 3835942"/>
                <a:gd name="connsiteX23" fmla="*/ 118297 w 4510936"/>
                <a:gd name="connsiteY23" fmla="*/ 2287181 h 3835942"/>
                <a:gd name="connsiteX24" fmla="*/ 98842 w 4510936"/>
                <a:gd name="connsiteY24" fmla="*/ 2263602 h 3835942"/>
                <a:gd name="connsiteX25" fmla="*/ 0 w 4510936"/>
                <a:gd name="connsiteY25" fmla="*/ 1940013 h 3835942"/>
                <a:gd name="connsiteX26" fmla="*/ 98842 w 4510936"/>
                <a:gd name="connsiteY26" fmla="*/ 1616424 h 3835942"/>
                <a:gd name="connsiteX27" fmla="*/ 158494 w 4510936"/>
                <a:gd name="connsiteY27" fmla="*/ 1544125 h 3835942"/>
                <a:gd name="connsiteX28" fmla="*/ 138294 w 4510936"/>
                <a:gd name="connsiteY28" fmla="*/ 1479051 h 3835942"/>
                <a:gd name="connsiteX29" fmla="*/ 124645 w 4510936"/>
                <a:gd name="connsiteY29" fmla="*/ 1343654 h 3835942"/>
                <a:gd name="connsiteX30" fmla="*/ 534966 w 4510936"/>
                <a:gd name="connsiteY30" fmla="*/ 724623 h 3835942"/>
                <a:gd name="connsiteX31" fmla="*/ 655270 w 4510936"/>
                <a:gd name="connsiteY31" fmla="*/ 687278 h 3835942"/>
                <a:gd name="connsiteX32" fmla="*/ 663127 w 4510936"/>
                <a:gd name="connsiteY32" fmla="*/ 661967 h 3835942"/>
                <a:gd name="connsiteX33" fmla="*/ 1282159 w 4510936"/>
                <a:gd name="connsiteY33" fmla="*/ 251645 h 3835942"/>
                <a:gd name="connsiteX34" fmla="*/ 1417556 w 4510936"/>
                <a:gd name="connsiteY34" fmla="*/ 265294 h 3835942"/>
                <a:gd name="connsiteX35" fmla="*/ 1421411 w 4510936"/>
                <a:gd name="connsiteY35" fmla="*/ 266491 h 3835942"/>
                <a:gd name="connsiteX36" fmla="*/ 1478933 w 4510936"/>
                <a:gd name="connsiteY36" fmla="*/ 196773 h 3835942"/>
                <a:gd name="connsiteX37" fmla="*/ 1953986 w 4510936"/>
                <a:gd name="connsiteY3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556657 w 4510936"/>
                <a:gd name="connsiteY17" fmla="*/ 2852599 h 3835942"/>
                <a:gd name="connsiteX18" fmla="*/ 1581642 w 4510936"/>
                <a:gd name="connsiteY18" fmla="*/ 3835942 h 3835942"/>
                <a:gd name="connsiteX19" fmla="*/ 1113971 w 4510936"/>
                <a:gd name="connsiteY19" fmla="*/ 3835942 h 3835942"/>
                <a:gd name="connsiteX20" fmla="*/ 836413 w 4510936"/>
                <a:gd name="connsiteY20" fmla="*/ 3086585 h 3835942"/>
                <a:gd name="connsiteX21" fmla="*/ 116170 w 4510936"/>
                <a:gd name="connsiteY21" fmla="*/ 2308285 h 3835942"/>
                <a:gd name="connsiteX22" fmla="*/ 118297 w 4510936"/>
                <a:gd name="connsiteY22" fmla="*/ 2287181 h 3835942"/>
                <a:gd name="connsiteX23" fmla="*/ 98842 w 4510936"/>
                <a:gd name="connsiteY23" fmla="*/ 2263602 h 3835942"/>
                <a:gd name="connsiteX24" fmla="*/ 0 w 4510936"/>
                <a:gd name="connsiteY24" fmla="*/ 1940013 h 3835942"/>
                <a:gd name="connsiteX25" fmla="*/ 98842 w 4510936"/>
                <a:gd name="connsiteY25" fmla="*/ 1616424 h 3835942"/>
                <a:gd name="connsiteX26" fmla="*/ 158494 w 4510936"/>
                <a:gd name="connsiteY26" fmla="*/ 1544125 h 3835942"/>
                <a:gd name="connsiteX27" fmla="*/ 138294 w 4510936"/>
                <a:gd name="connsiteY27" fmla="*/ 1479051 h 3835942"/>
                <a:gd name="connsiteX28" fmla="*/ 124645 w 4510936"/>
                <a:gd name="connsiteY28" fmla="*/ 1343654 h 3835942"/>
                <a:gd name="connsiteX29" fmla="*/ 534966 w 4510936"/>
                <a:gd name="connsiteY29" fmla="*/ 724623 h 3835942"/>
                <a:gd name="connsiteX30" fmla="*/ 655270 w 4510936"/>
                <a:gd name="connsiteY30" fmla="*/ 687278 h 3835942"/>
                <a:gd name="connsiteX31" fmla="*/ 663127 w 4510936"/>
                <a:gd name="connsiteY31" fmla="*/ 661967 h 3835942"/>
                <a:gd name="connsiteX32" fmla="*/ 1282159 w 4510936"/>
                <a:gd name="connsiteY32" fmla="*/ 251645 h 3835942"/>
                <a:gd name="connsiteX33" fmla="*/ 1417556 w 4510936"/>
                <a:gd name="connsiteY33" fmla="*/ 265294 h 3835942"/>
                <a:gd name="connsiteX34" fmla="*/ 1421411 w 4510936"/>
                <a:gd name="connsiteY34" fmla="*/ 266491 h 3835942"/>
                <a:gd name="connsiteX35" fmla="*/ 1478933 w 4510936"/>
                <a:gd name="connsiteY35" fmla="*/ 196773 h 3835942"/>
                <a:gd name="connsiteX36" fmla="*/ 1953986 w 4510936"/>
                <a:gd name="connsiteY3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581642 w 4510936"/>
                <a:gd name="connsiteY17" fmla="*/ 3835942 h 3835942"/>
                <a:gd name="connsiteX18" fmla="*/ 1113971 w 4510936"/>
                <a:gd name="connsiteY18" fmla="*/ 3835942 h 3835942"/>
                <a:gd name="connsiteX19" fmla="*/ 836413 w 4510936"/>
                <a:gd name="connsiteY19" fmla="*/ 3086585 h 3835942"/>
                <a:gd name="connsiteX20" fmla="*/ 116170 w 4510936"/>
                <a:gd name="connsiteY20" fmla="*/ 2308285 h 3835942"/>
                <a:gd name="connsiteX21" fmla="*/ 118297 w 4510936"/>
                <a:gd name="connsiteY21" fmla="*/ 2287181 h 3835942"/>
                <a:gd name="connsiteX22" fmla="*/ 98842 w 4510936"/>
                <a:gd name="connsiteY22" fmla="*/ 2263602 h 3835942"/>
                <a:gd name="connsiteX23" fmla="*/ 0 w 4510936"/>
                <a:gd name="connsiteY23" fmla="*/ 1940013 h 3835942"/>
                <a:gd name="connsiteX24" fmla="*/ 98842 w 4510936"/>
                <a:gd name="connsiteY24" fmla="*/ 1616424 h 3835942"/>
                <a:gd name="connsiteX25" fmla="*/ 158494 w 4510936"/>
                <a:gd name="connsiteY25" fmla="*/ 1544125 h 3835942"/>
                <a:gd name="connsiteX26" fmla="*/ 138294 w 4510936"/>
                <a:gd name="connsiteY26" fmla="*/ 1479051 h 3835942"/>
                <a:gd name="connsiteX27" fmla="*/ 124645 w 4510936"/>
                <a:gd name="connsiteY27" fmla="*/ 1343654 h 3835942"/>
                <a:gd name="connsiteX28" fmla="*/ 534966 w 4510936"/>
                <a:gd name="connsiteY28" fmla="*/ 724623 h 3835942"/>
                <a:gd name="connsiteX29" fmla="*/ 655270 w 4510936"/>
                <a:gd name="connsiteY29" fmla="*/ 687278 h 3835942"/>
                <a:gd name="connsiteX30" fmla="*/ 663127 w 4510936"/>
                <a:gd name="connsiteY30" fmla="*/ 661967 h 3835942"/>
                <a:gd name="connsiteX31" fmla="*/ 1282159 w 4510936"/>
                <a:gd name="connsiteY31" fmla="*/ 251645 h 3835942"/>
                <a:gd name="connsiteX32" fmla="*/ 1417556 w 4510936"/>
                <a:gd name="connsiteY32" fmla="*/ 265294 h 3835942"/>
                <a:gd name="connsiteX33" fmla="*/ 1421411 w 4510936"/>
                <a:gd name="connsiteY33" fmla="*/ 266491 h 3835942"/>
                <a:gd name="connsiteX34" fmla="*/ 1478933 w 4510936"/>
                <a:gd name="connsiteY34" fmla="*/ 196773 h 3835942"/>
                <a:gd name="connsiteX35" fmla="*/ 1953986 w 4510936"/>
                <a:gd name="connsiteY35" fmla="*/ 0 h 3835942"/>
                <a:gd name="connsiteX0" fmla="*/ 1581642 w 4510936"/>
                <a:gd name="connsiteY0" fmla="*/ 3835942 h 4045762"/>
                <a:gd name="connsiteX1" fmla="*/ 1113971 w 4510936"/>
                <a:gd name="connsiteY1" fmla="*/ 3835942 h 4045762"/>
                <a:gd name="connsiteX2" fmla="*/ 836413 w 4510936"/>
                <a:gd name="connsiteY2" fmla="*/ 3086585 h 4045762"/>
                <a:gd name="connsiteX3" fmla="*/ 116170 w 4510936"/>
                <a:gd name="connsiteY3" fmla="*/ 2308285 h 4045762"/>
                <a:gd name="connsiteX4" fmla="*/ 118297 w 4510936"/>
                <a:gd name="connsiteY4" fmla="*/ 2287181 h 4045762"/>
                <a:gd name="connsiteX5" fmla="*/ 98842 w 4510936"/>
                <a:gd name="connsiteY5" fmla="*/ 2263602 h 4045762"/>
                <a:gd name="connsiteX6" fmla="*/ 0 w 4510936"/>
                <a:gd name="connsiteY6" fmla="*/ 1940013 h 4045762"/>
                <a:gd name="connsiteX7" fmla="*/ 98842 w 4510936"/>
                <a:gd name="connsiteY7" fmla="*/ 1616424 h 4045762"/>
                <a:gd name="connsiteX8" fmla="*/ 158494 w 4510936"/>
                <a:gd name="connsiteY8" fmla="*/ 1544125 h 4045762"/>
                <a:gd name="connsiteX9" fmla="*/ 138294 w 4510936"/>
                <a:gd name="connsiteY9" fmla="*/ 1479051 h 4045762"/>
                <a:gd name="connsiteX10" fmla="*/ 124645 w 4510936"/>
                <a:gd name="connsiteY10" fmla="*/ 1343654 h 4045762"/>
                <a:gd name="connsiteX11" fmla="*/ 534966 w 4510936"/>
                <a:gd name="connsiteY11" fmla="*/ 724623 h 4045762"/>
                <a:gd name="connsiteX12" fmla="*/ 655270 w 4510936"/>
                <a:gd name="connsiteY12" fmla="*/ 687278 h 4045762"/>
                <a:gd name="connsiteX13" fmla="*/ 663127 w 4510936"/>
                <a:gd name="connsiteY13" fmla="*/ 661967 h 4045762"/>
                <a:gd name="connsiteX14" fmla="*/ 1282159 w 4510936"/>
                <a:gd name="connsiteY14" fmla="*/ 251645 h 4045762"/>
                <a:gd name="connsiteX15" fmla="*/ 1417556 w 4510936"/>
                <a:gd name="connsiteY15" fmla="*/ 265294 h 4045762"/>
                <a:gd name="connsiteX16" fmla="*/ 1421411 w 4510936"/>
                <a:gd name="connsiteY16" fmla="*/ 266491 h 4045762"/>
                <a:gd name="connsiteX17" fmla="*/ 1478933 w 4510936"/>
                <a:gd name="connsiteY17" fmla="*/ 196773 h 4045762"/>
                <a:gd name="connsiteX18" fmla="*/ 1953986 w 4510936"/>
                <a:gd name="connsiteY18" fmla="*/ 0 h 4045762"/>
                <a:gd name="connsiteX19" fmla="*/ 2329611 w 4510936"/>
                <a:gd name="connsiteY19" fmla="*/ 114738 h 4045762"/>
                <a:gd name="connsiteX20" fmla="*/ 2418153 w 4510936"/>
                <a:gd name="connsiteY20" fmla="*/ 187791 h 4045762"/>
                <a:gd name="connsiteX21" fmla="*/ 2436328 w 4510936"/>
                <a:gd name="connsiteY21" fmla="*/ 172795 h 4045762"/>
                <a:gd name="connsiteX22" fmla="*/ 2811953 w 4510936"/>
                <a:gd name="connsiteY22" fmla="*/ 58057 h 4045762"/>
                <a:gd name="connsiteX23" fmla="*/ 3430985 w 4510936"/>
                <a:gd name="connsiteY23" fmla="*/ 468379 h 4045762"/>
                <a:gd name="connsiteX24" fmla="*/ 3439052 w 4510936"/>
                <a:gd name="connsiteY24" fmla="*/ 494366 h 4045762"/>
                <a:gd name="connsiteX25" fmla="*/ 3483780 w 4510936"/>
                <a:gd name="connsiteY25" fmla="*/ 489857 h 4045762"/>
                <a:gd name="connsiteX26" fmla="*/ 4155607 w 4510936"/>
                <a:gd name="connsiteY26" fmla="*/ 1161684 h 4045762"/>
                <a:gd name="connsiteX27" fmla="*/ 4153309 w 4510936"/>
                <a:gd name="connsiteY27" fmla="*/ 1184483 h 4045762"/>
                <a:gd name="connsiteX28" fmla="*/ 4214734 w 4510936"/>
                <a:gd name="connsiteY28" fmla="*/ 1217823 h 4045762"/>
                <a:gd name="connsiteX29" fmla="*/ 4510936 w 4510936"/>
                <a:gd name="connsiteY29" fmla="*/ 1774913 h 4045762"/>
                <a:gd name="connsiteX30" fmla="*/ 3839109 w 4510936"/>
                <a:gd name="connsiteY30" fmla="*/ 2446740 h 4045762"/>
                <a:gd name="connsiteX31" fmla="*/ 2763472 w 4510936"/>
                <a:gd name="connsiteY31" fmla="*/ 2548740 h 4045762"/>
                <a:gd name="connsiteX32" fmla="*/ 2130180 w 4510936"/>
                <a:gd name="connsiteY32" fmla="*/ 2990785 h 4045762"/>
                <a:gd name="connsiteX33" fmla="*/ 2009850 w 4510936"/>
                <a:gd name="connsiteY33" fmla="*/ 3835942 h 4045762"/>
                <a:gd name="connsiteX34" fmla="*/ 1789458 w 4510936"/>
                <a:gd name="connsiteY34" fmla="*/ 3835942 h 4045762"/>
                <a:gd name="connsiteX35" fmla="*/ 1791461 w 4510936"/>
                <a:gd name="connsiteY35" fmla="*/ 4045762 h 4045762"/>
                <a:gd name="connsiteX0" fmla="*/ 1581642 w 4510936"/>
                <a:gd name="connsiteY0" fmla="*/ 3835942 h 3835942"/>
                <a:gd name="connsiteX1" fmla="*/ 1113971 w 4510936"/>
                <a:gd name="connsiteY1" fmla="*/ 3835942 h 3835942"/>
                <a:gd name="connsiteX2" fmla="*/ 836413 w 4510936"/>
                <a:gd name="connsiteY2" fmla="*/ 3086585 h 3835942"/>
                <a:gd name="connsiteX3" fmla="*/ 116170 w 4510936"/>
                <a:gd name="connsiteY3" fmla="*/ 2308285 h 3835942"/>
                <a:gd name="connsiteX4" fmla="*/ 118297 w 4510936"/>
                <a:gd name="connsiteY4" fmla="*/ 2287181 h 3835942"/>
                <a:gd name="connsiteX5" fmla="*/ 98842 w 4510936"/>
                <a:gd name="connsiteY5" fmla="*/ 2263602 h 3835942"/>
                <a:gd name="connsiteX6" fmla="*/ 0 w 4510936"/>
                <a:gd name="connsiteY6" fmla="*/ 1940013 h 3835942"/>
                <a:gd name="connsiteX7" fmla="*/ 98842 w 4510936"/>
                <a:gd name="connsiteY7" fmla="*/ 1616424 h 3835942"/>
                <a:gd name="connsiteX8" fmla="*/ 158494 w 4510936"/>
                <a:gd name="connsiteY8" fmla="*/ 1544125 h 3835942"/>
                <a:gd name="connsiteX9" fmla="*/ 138294 w 4510936"/>
                <a:gd name="connsiteY9" fmla="*/ 1479051 h 3835942"/>
                <a:gd name="connsiteX10" fmla="*/ 124645 w 4510936"/>
                <a:gd name="connsiteY10" fmla="*/ 1343654 h 3835942"/>
                <a:gd name="connsiteX11" fmla="*/ 534966 w 4510936"/>
                <a:gd name="connsiteY11" fmla="*/ 724623 h 3835942"/>
                <a:gd name="connsiteX12" fmla="*/ 655270 w 4510936"/>
                <a:gd name="connsiteY12" fmla="*/ 687278 h 3835942"/>
                <a:gd name="connsiteX13" fmla="*/ 663127 w 4510936"/>
                <a:gd name="connsiteY13" fmla="*/ 661967 h 3835942"/>
                <a:gd name="connsiteX14" fmla="*/ 1282159 w 4510936"/>
                <a:gd name="connsiteY14" fmla="*/ 251645 h 3835942"/>
                <a:gd name="connsiteX15" fmla="*/ 1417556 w 4510936"/>
                <a:gd name="connsiteY15" fmla="*/ 265294 h 3835942"/>
                <a:gd name="connsiteX16" fmla="*/ 1421411 w 4510936"/>
                <a:gd name="connsiteY16" fmla="*/ 266491 h 3835942"/>
                <a:gd name="connsiteX17" fmla="*/ 1478933 w 4510936"/>
                <a:gd name="connsiteY17" fmla="*/ 196773 h 3835942"/>
                <a:gd name="connsiteX18" fmla="*/ 1953986 w 4510936"/>
                <a:gd name="connsiteY18" fmla="*/ 0 h 3835942"/>
                <a:gd name="connsiteX19" fmla="*/ 2329611 w 4510936"/>
                <a:gd name="connsiteY19" fmla="*/ 114738 h 3835942"/>
                <a:gd name="connsiteX20" fmla="*/ 2418153 w 4510936"/>
                <a:gd name="connsiteY20" fmla="*/ 187791 h 3835942"/>
                <a:gd name="connsiteX21" fmla="*/ 2436328 w 4510936"/>
                <a:gd name="connsiteY21" fmla="*/ 172795 h 3835942"/>
                <a:gd name="connsiteX22" fmla="*/ 2811953 w 4510936"/>
                <a:gd name="connsiteY22" fmla="*/ 58057 h 3835942"/>
                <a:gd name="connsiteX23" fmla="*/ 3430985 w 4510936"/>
                <a:gd name="connsiteY23" fmla="*/ 468379 h 3835942"/>
                <a:gd name="connsiteX24" fmla="*/ 3439052 w 4510936"/>
                <a:gd name="connsiteY24" fmla="*/ 494366 h 3835942"/>
                <a:gd name="connsiteX25" fmla="*/ 3483780 w 4510936"/>
                <a:gd name="connsiteY25" fmla="*/ 489857 h 3835942"/>
                <a:gd name="connsiteX26" fmla="*/ 4155607 w 4510936"/>
                <a:gd name="connsiteY26" fmla="*/ 1161684 h 3835942"/>
                <a:gd name="connsiteX27" fmla="*/ 4153309 w 4510936"/>
                <a:gd name="connsiteY27" fmla="*/ 1184483 h 3835942"/>
                <a:gd name="connsiteX28" fmla="*/ 4214734 w 4510936"/>
                <a:gd name="connsiteY28" fmla="*/ 1217823 h 3835942"/>
                <a:gd name="connsiteX29" fmla="*/ 4510936 w 4510936"/>
                <a:gd name="connsiteY29" fmla="*/ 1774913 h 3835942"/>
                <a:gd name="connsiteX30" fmla="*/ 3839109 w 4510936"/>
                <a:gd name="connsiteY30" fmla="*/ 2446740 h 3835942"/>
                <a:gd name="connsiteX31" fmla="*/ 2763472 w 4510936"/>
                <a:gd name="connsiteY31" fmla="*/ 2548740 h 3835942"/>
                <a:gd name="connsiteX32" fmla="*/ 2130180 w 4510936"/>
                <a:gd name="connsiteY32" fmla="*/ 2990785 h 3835942"/>
                <a:gd name="connsiteX33" fmla="*/ 2009850 w 4510936"/>
                <a:gd name="connsiteY33" fmla="*/ 3835942 h 3835942"/>
                <a:gd name="connsiteX34" fmla="*/ 1789458 w 4510936"/>
                <a:gd name="connsiteY34" fmla="*/ 3835942 h 3835942"/>
                <a:gd name="connsiteX0" fmla="*/ 1581642 w 4510936"/>
                <a:gd name="connsiteY0" fmla="*/ 3835942 h 3835942"/>
                <a:gd name="connsiteX1" fmla="*/ 1113971 w 4510936"/>
                <a:gd name="connsiteY1" fmla="*/ 3835942 h 3835942"/>
                <a:gd name="connsiteX2" fmla="*/ 836413 w 4510936"/>
                <a:gd name="connsiteY2" fmla="*/ 3086585 h 3835942"/>
                <a:gd name="connsiteX3" fmla="*/ 116170 w 4510936"/>
                <a:gd name="connsiteY3" fmla="*/ 2308285 h 3835942"/>
                <a:gd name="connsiteX4" fmla="*/ 118297 w 4510936"/>
                <a:gd name="connsiteY4" fmla="*/ 2287181 h 3835942"/>
                <a:gd name="connsiteX5" fmla="*/ 98842 w 4510936"/>
                <a:gd name="connsiteY5" fmla="*/ 2263602 h 3835942"/>
                <a:gd name="connsiteX6" fmla="*/ 0 w 4510936"/>
                <a:gd name="connsiteY6" fmla="*/ 1940013 h 3835942"/>
                <a:gd name="connsiteX7" fmla="*/ 98842 w 4510936"/>
                <a:gd name="connsiteY7" fmla="*/ 1616424 h 3835942"/>
                <a:gd name="connsiteX8" fmla="*/ 158494 w 4510936"/>
                <a:gd name="connsiteY8" fmla="*/ 1544125 h 3835942"/>
                <a:gd name="connsiteX9" fmla="*/ 138294 w 4510936"/>
                <a:gd name="connsiteY9" fmla="*/ 1479051 h 3835942"/>
                <a:gd name="connsiteX10" fmla="*/ 124645 w 4510936"/>
                <a:gd name="connsiteY10" fmla="*/ 1343654 h 3835942"/>
                <a:gd name="connsiteX11" fmla="*/ 534966 w 4510936"/>
                <a:gd name="connsiteY11" fmla="*/ 724623 h 3835942"/>
                <a:gd name="connsiteX12" fmla="*/ 655270 w 4510936"/>
                <a:gd name="connsiteY12" fmla="*/ 687278 h 3835942"/>
                <a:gd name="connsiteX13" fmla="*/ 663127 w 4510936"/>
                <a:gd name="connsiteY13" fmla="*/ 661967 h 3835942"/>
                <a:gd name="connsiteX14" fmla="*/ 1282159 w 4510936"/>
                <a:gd name="connsiteY14" fmla="*/ 251645 h 3835942"/>
                <a:gd name="connsiteX15" fmla="*/ 1417556 w 4510936"/>
                <a:gd name="connsiteY15" fmla="*/ 265294 h 3835942"/>
                <a:gd name="connsiteX16" fmla="*/ 1421411 w 4510936"/>
                <a:gd name="connsiteY16" fmla="*/ 266491 h 3835942"/>
                <a:gd name="connsiteX17" fmla="*/ 1478933 w 4510936"/>
                <a:gd name="connsiteY17" fmla="*/ 196773 h 3835942"/>
                <a:gd name="connsiteX18" fmla="*/ 1953986 w 4510936"/>
                <a:gd name="connsiteY18" fmla="*/ 0 h 3835942"/>
                <a:gd name="connsiteX19" fmla="*/ 2329611 w 4510936"/>
                <a:gd name="connsiteY19" fmla="*/ 114738 h 3835942"/>
                <a:gd name="connsiteX20" fmla="*/ 2418153 w 4510936"/>
                <a:gd name="connsiteY20" fmla="*/ 187791 h 3835942"/>
                <a:gd name="connsiteX21" fmla="*/ 2436328 w 4510936"/>
                <a:gd name="connsiteY21" fmla="*/ 172795 h 3835942"/>
                <a:gd name="connsiteX22" fmla="*/ 2811953 w 4510936"/>
                <a:gd name="connsiteY22" fmla="*/ 58057 h 3835942"/>
                <a:gd name="connsiteX23" fmla="*/ 3430985 w 4510936"/>
                <a:gd name="connsiteY23" fmla="*/ 468379 h 3835942"/>
                <a:gd name="connsiteX24" fmla="*/ 3439052 w 4510936"/>
                <a:gd name="connsiteY24" fmla="*/ 494366 h 3835942"/>
                <a:gd name="connsiteX25" fmla="*/ 3483780 w 4510936"/>
                <a:gd name="connsiteY25" fmla="*/ 489857 h 3835942"/>
                <a:gd name="connsiteX26" fmla="*/ 4155607 w 4510936"/>
                <a:gd name="connsiteY26" fmla="*/ 1161684 h 3835942"/>
                <a:gd name="connsiteX27" fmla="*/ 4153309 w 4510936"/>
                <a:gd name="connsiteY27" fmla="*/ 1184483 h 3835942"/>
                <a:gd name="connsiteX28" fmla="*/ 4214734 w 4510936"/>
                <a:gd name="connsiteY28" fmla="*/ 1217823 h 3835942"/>
                <a:gd name="connsiteX29" fmla="*/ 4510936 w 4510936"/>
                <a:gd name="connsiteY29" fmla="*/ 1774913 h 3835942"/>
                <a:gd name="connsiteX30" fmla="*/ 3839109 w 4510936"/>
                <a:gd name="connsiteY30" fmla="*/ 2446740 h 3835942"/>
                <a:gd name="connsiteX31" fmla="*/ 2763472 w 4510936"/>
                <a:gd name="connsiteY31" fmla="*/ 2548740 h 3835942"/>
                <a:gd name="connsiteX32" fmla="*/ 2130180 w 4510936"/>
                <a:gd name="connsiteY32" fmla="*/ 2990785 h 3835942"/>
                <a:gd name="connsiteX33" fmla="*/ 2009850 w 4510936"/>
                <a:gd name="connsiteY33" fmla="*/ 3835942 h 3835942"/>
                <a:gd name="connsiteX0" fmla="*/ 1113971 w 4510936"/>
                <a:gd name="connsiteY0" fmla="*/ 3835942 h 3835942"/>
                <a:gd name="connsiteX1" fmla="*/ 836413 w 4510936"/>
                <a:gd name="connsiteY1" fmla="*/ 3086585 h 3835942"/>
                <a:gd name="connsiteX2" fmla="*/ 116170 w 4510936"/>
                <a:gd name="connsiteY2" fmla="*/ 2308285 h 3835942"/>
                <a:gd name="connsiteX3" fmla="*/ 118297 w 4510936"/>
                <a:gd name="connsiteY3" fmla="*/ 2287181 h 3835942"/>
                <a:gd name="connsiteX4" fmla="*/ 98842 w 4510936"/>
                <a:gd name="connsiteY4" fmla="*/ 2263602 h 3835942"/>
                <a:gd name="connsiteX5" fmla="*/ 0 w 4510936"/>
                <a:gd name="connsiteY5" fmla="*/ 1940013 h 3835942"/>
                <a:gd name="connsiteX6" fmla="*/ 98842 w 4510936"/>
                <a:gd name="connsiteY6" fmla="*/ 1616424 h 3835942"/>
                <a:gd name="connsiteX7" fmla="*/ 158494 w 4510936"/>
                <a:gd name="connsiteY7" fmla="*/ 1544125 h 3835942"/>
                <a:gd name="connsiteX8" fmla="*/ 138294 w 4510936"/>
                <a:gd name="connsiteY8" fmla="*/ 1479051 h 3835942"/>
                <a:gd name="connsiteX9" fmla="*/ 124645 w 4510936"/>
                <a:gd name="connsiteY9" fmla="*/ 1343654 h 3835942"/>
                <a:gd name="connsiteX10" fmla="*/ 534966 w 4510936"/>
                <a:gd name="connsiteY10" fmla="*/ 724623 h 3835942"/>
                <a:gd name="connsiteX11" fmla="*/ 655270 w 4510936"/>
                <a:gd name="connsiteY11" fmla="*/ 687278 h 3835942"/>
                <a:gd name="connsiteX12" fmla="*/ 663127 w 4510936"/>
                <a:gd name="connsiteY12" fmla="*/ 661967 h 3835942"/>
                <a:gd name="connsiteX13" fmla="*/ 1282159 w 4510936"/>
                <a:gd name="connsiteY13" fmla="*/ 251645 h 3835942"/>
                <a:gd name="connsiteX14" fmla="*/ 1417556 w 4510936"/>
                <a:gd name="connsiteY14" fmla="*/ 265294 h 3835942"/>
                <a:gd name="connsiteX15" fmla="*/ 1421411 w 4510936"/>
                <a:gd name="connsiteY15" fmla="*/ 266491 h 3835942"/>
                <a:gd name="connsiteX16" fmla="*/ 1478933 w 4510936"/>
                <a:gd name="connsiteY16" fmla="*/ 196773 h 3835942"/>
                <a:gd name="connsiteX17" fmla="*/ 1953986 w 4510936"/>
                <a:gd name="connsiteY17" fmla="*/ 0 h 3835942"/>
                <a:gd name="connsiteX18" fmla="*/ 2329611 w 4510936"/>
                <a:gd name="connsiteY18" fmla="*/ 114738 h 3835942"/>
                <a:gd name="connsiteX19" fmla="*/ 2418153 w 4510936"/>
                <a:gd name="connsiteY19" fmla="*/ 187791 h 3835942"/>
                <a:gd name="connsiteX20" fmla="*/ 2436328 w 4510936"/>
                <a:gd name="connsiteY20" fmla="*/ 172795 h 3835942"/>
                <a:gd name="connsiteX21" fmla="*/ 2811953 w 4510936"/>
                <a:gd name="connsiteY21" fmla="*/ 58057 h 3835942"/>
                <a:gd name="connsiteX22" fmla="*/ 3430985 w 4510936"/>
                <a:gd name="connsiteY22" fmla="*/ 468379 h 3835942"/>
                <a:gd name="connsiteX23" fmla="*/ 3439052 w 4510936"/>
                <a:gd name="connsiteY23" fmla="*/ 494366 h 3835942"/>
                <a:gd name="connsiteX24" fmla="*/ 3483780 w 4510936"/>
                <a:gd name="connsiteY24" fmla="*/ 489857 h 3835942"/>
                <a:gd name="connsiteX25" fmla="*/ 4155607 w 4510936"/>
                <a:gd name="connsiteY25" fmla="*/ 1161684 h 3835942"/>
                <a:gd name="connsiteX26" fmla="*/ 4153309 w 4510936"/>
                <a:gd name="connsiteY26" fmla="*/ 1184483 h 3835942"/>
                <a:gd name="connsiteX27" fmla="*/ 4214734 w 4510936"/>
                <a:gd name="connsiteY27" fmla="*/ 1217823 h 3835942"/>
                <a:gd name="connsiteX28" fmla="*/ 4510936 w 4510936"/>
                <a:gd name="connsiteY28" fmla="*/ 1774913 h 3835942"/>
                <a:gd name="connsiteX29" fmla="*/ 3839109 w 4510936"/>
                <a:gd name="connsiteY29" fmla="*/ 2446740 h 3835942"/>
                <a:gd name="connsiteX30" fmla="*/ 2763472 w 4510936"/>
                <a:gd name="connsiteY30" fmla="*/ 2548740 h 3835942"/>
                <a:gd name="connsiteX31" fmla="*/ 2130180 w 4510936"/>
                <a:gd name="connsiteY31" fmla="*/ 2990785 h 3835942"/>
                <a:gd name="connsiteX32" fmla="*/ 2009850 w 4510936"/>
                <a:gd name="connsiteY32" fmla="*/ 3835942 h 3835942"/>
                <a:gd name="connsiteX0" fmla="*/ 1113971 w 4510936"/>
                <a:gd name="connsiteY0" fmla="*/ 3835942 h 3835942"/>
                <a:gd name="connsiteX1" fmla="*/ 836413 w 4510936"/>
                <a:gd name="connsiteY1" fmla="*/ 3086585 h 3835942"/>
                <a:gd name="connsiteX2" fmla="*/ 116170 w 4510936"/>
                <a:gd name="connsiteY2" fmla="*/ 2308285 h 3835942"/>
                <a:gd name="connsiteX3" fmla="*/ 118297 w 4510936"/>
                <a:gd name="connsiteY3" fmla="*/ 2287181 h 3835942"/>
                <a:gd name="connsiteX4" fmla="*/ 98842 w 4510936"/>
                <a:gd name="connsiteY4" fmla="*/ 2263602 h 3835942"/>
                <a:gd name="connsiteX5" fmla="*/ 0 w 4510936"/>
                <a:gd name="connsiteY5" fmla="*/ 1940013 h 3835942"/>
                <a:gd name="connsiteX6" fmla="*/ 98842 w 4510936"/>
                <a:gd name="connsiteY6" fmla="*/ 1616424 h 3835942"/>
                <a:gd name="connsiteX7" fmla="*/ 158494 w 4510936"/>
                <a:gd name="connsiteY7" fmla="*/ 1544125 h 3835942"/>
                <a:gd name="connsiteX8" fmla="*/ 138294 w 4510936"/>
                <a:gd name="connsiteY8" fmla="*/ 1479051 h 3835942"/>
                <a:gd name="connsiteX9" fmla="*/ 124645 w 4510936"/>
                <a:gd name="connsiteY9" fmla="*/ 1343654 h 3835942"/>
                <a:gd name="connsiteX10" fmla="*/ 534966 w 4510936"/>
                <a:gd name="connsiteY10" fmla="*/ 724623 h 3835942"/>
                <a:gd name="connsiteX11" fmla="*/ 655270 w 4510936"/>
                <a:gd name="connsiteY11" fmla="*/ 687278 h 3835942"/>
                <a:gd name="connsiteX12" fmla="*/ 663127 w 4510936"/>
                <a:gd name="connsiteY12" fmla="*/ 661967 h 3835942"/>
                <a:gd name="connsiteX13" fmla="*/ 1282159 w 4510936"/>
                <a:gd name="connsiteY13" fmla="*/ 251645 h 3835942"/>
                <a:gd name="connsiteX14" fmla="*/ 1417556 w 4510936"/>
                <a:gd name="connsiteY14" fmla="*/ 265294 h 3835942"/>
                <a:gd name="connsiteX15" fmla="*/ 1421411 w 4510936"/>
                <a:gd name="connsiteY15" fmla="*/ 266491 h 3835942"/>
                <a:gd name="connsiteX16" fmla="*/ 1478933 w 4510936"/>
                <a:gd name="connsiteY16" fmla="*/ 196773 h 3835942"/>
                <a:gd name="connsiteX17" fmla="*/ 1953986 w 4510936"/>
                <a:gd name="connsiteY17" fmla="*/ 0 h 3835942"/>
                <a:gd name="connsiteX18" fmla="*/ 2329611 w 4510936"/>
                <a:gd name="connsiteY18" fmla="*/ 114738 h 3835942"/>
                <a:gd name="connsiteX19" fmla="*/ 2418153 w 4510936"/>
                <a:gd name="connsiteY19" fmla="*/ 187791 h 3835942"/>
                <a:gd name="connsiteX20" fmla="*/ 2436328 w 4510936"/>
                <a:gd name="connsiteY20" fmla="*/ 172795 h 3835942"/>
                <a:gd name="connsiteX21" fmla="*/ 2811953 w 4510936"/>
                <a:gd name="connsiteY21" fmla="*/ 58057 h 3835942"/>
                <a:gd name="connsiteX22" fmla="*/ 3430985 w 4510936"/>
                <a:gd name="connsiteY22" fmla="*/ 468379 h 3835942"/>
                <a:gd name="connsiteX23" fmla="*/ 3439052 w 4510936"/>
                <a:gd name="connsiteY23" fmla="*/ 494366 h 3835942"/>
                <a:gd name="connsiteX24" fmla="*/ 3483780 w 4510936"/>
                <a:gd name="connsiteY24" fmla="*/ 489857 h 3835942"/>
                <a:gd name="connsiteX25" fmla="*/ 4155607 w 4510936"/>
                <a:gd name="connsiteY25" fmla="*/ 1161684 h 3835942"/>
                <a:gd name="connsiteX26" fmla="*/ 4153309 w 4510936"/>
                <a:gd name="connsiteY26" fmla="*/ 1184483 h 3835942"/>
                <a:gd name="connsiteX27" fmla="*/ 4214734 w 4510936"/>
                <a:gd name="connsiteY27" fmla="*/ 1217823 h 3835942"/>
                <a:gd name="connsiteX28" fmla="*/ 4510936 w 4510936"/>
                <a:gd name="connsiteY28" fmla="*/ 1774913 h 3835942"/>
                <a:gd name="connsiteX29" fmla="*/ 3839109 w 4510936"/>
                <a:gd name="connsiteY29" fmla="*/ 2446740 h 3835942"/>
                <a:gd name="connsiteX30" fmla="*/ 2763472 w 4510936"/>
                <a:gd name="connsiteY30" fmla="*/ 2548740 h 3835942"/>
                <a:gd name="connsiteX31" fmla="*/ 2130180 w 4510936"/>
                <a:gd name="connsiteY31" fmla="*/ 2990785 h 3835942"/>
                <a:gd name="connsiteX32" fmla="*/ 2009850 w 4510936"/>
                <a:gd name="connsiteY32" fmla="*/ 3835942 h 383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510936" h="3835942">
                  <a:moveTo>
                    <a:pt x="1113971" y="3835942"/>
                  </a:moveTo>
                  <a:cubicBezTo>
                    <a:pt x="1117004" y="3353928"/>
                    <a:pt x="1047465" y="3115028"/>
                    <a:pt x="836413" y="3086585"/>
                  </a:cubicBezTo>
                  <a:cubicBezTo>
                    <a:pt x="446170" y="3033993"/>
                    <a:pt x="116170" y="2702056"/>
                    <a:pt x="116170" y="2308285"/>
                  </a:cubicBezTo>
                  <a:lnTo>
                    <a:pt x="118297" y="2287181"/>
                  </a:lnTo>
                  <a:lnTo>
                    <a:pt x="98842" y="2263602"/>
                  </a:lnTo>
                  <a:cubicBezTo>
                    <a:pt x="36438" y="2171232"/>
                    <a:pt x="0" y="2059878"/>
                    <a:pt x="0" y="1940013"/>
                  </a:cubicBezTo>
                  <a:cubicBezTo>
                    <a:pt x="0" y="1820148"/>
                    <a:pt x="36438" y="1708794"/>
                    <a:pt x="98842" y="1616424"/>
                  </a:cubicBezTo>
                  <a:lnTo>
                    <a:pt x="158494" y="1544125"/>
                  </a:lnTo>
                  <a:lnTo>
                    <a:pt x="138294" y="1479051"/>
                  </a:lnTo>
                  <a:cubicBezTo>
                    <a:pt x="129345" y="1435316"/>
                    <a:pt x="124645" y="1390034"/>
                    <a:pt x="124645" y="1343654"/>
                  </a:cubicBezTo>
                  <a:cubicBezTo>
                    <a:pt x="124645" y="1065374"/>
                    <a:pt x="293838" y="826611"/>
                    <a:pt x="534966" y="724623"/>
                  </a:cubicBezTo>
                  <a:lnTo>
                    <a:pt x="655270" y="687278"/>
                  </a:lnTo>
                  <a:lnTo>
                    <a:pt x="663127" y="661967"/>
                  </a:lnTo>
                  <a:cubicBezTo>
                    <a:pt x="765116" y="420838"/>
                    <a:pt x="1003879" y="251645"/>
                    <a:pt x="1282159" y="251645"/>
                  </a:cubicBezTo>
                  <a:cubicBezTo>
                    <a:pt x="1328539" y="251645"/>
                    <a:pt x="1373822" y="256345"/>
                    <a:pt x="1417556" y="265294"/>
                  </a:cubicBezTo>
                  <a:lnTo>
                    <a:pt x="1421411" y="266491"/>
                  </a:lnTo>
                  <a:lnTo>
                    <a:pt x="1478933" y="196773"/>
                  </a:lnTo>
                  <a:cubicBezTo>
                    <a:pt x="1600510" y="75197"/>
                    <a:pt x="1768466" y="0"/>
                    <a:pt x="1953986" y="0"/>
                  </a:cubicBezTo>
                  <a:cubicBezTo>
                    <a:pt x="2093126" y="0"/>
                    <a:pt x="2222387" y="42298"/>
                    <a:pt x="2329611" y="114738"/>
                  </a:cubicBezTo>
                  <a:lnTo>
                    <a:pt x="2418153" y="187791"/>
                  </a:lnTo>
                  <a:lnTo>
                    <a:pt x="2436328" y="172795"/>
                  </a:lnTo>
                  <a:cubicBezTo>
                    <a:pt x="2543553" y="100355"/>
                    <a:pt x="2672813" y="58057"/>
                    <a:pt x="2811953" y="58057"/>
                  </a:cubicBezTo>
                  <a:cubicBezTo>
                    <a:pt x="3090233" y="58057"/>
                    <a:pt x="3328996" y="227250"/>
                    <a:pt x="3430985" y="468379"/>
                  </a:cubicBezTo>
                  <a:lnTo>
                    <a:pt x="3439052" y="494366"/>
                  </a:lnTo>
                  <a:lnTo>
                    <a:pt x="3483780" y="489857"/>
                  </a:lnTo>
                  <a:cubicBezTo>
                    <a:pt x="3854820" y="489857"/>
                    <a:pt x="4155607" y="790644"/>
                    <a:pt x="4155607" y="1161684"/>
                  </a:cubicBezTo>
                  <a:lnTo>
                    <a:pt x="4153309" y="1184483"/>
                  </a:lnTo>
                  <a:lnTo>
                    <a:pt x="4214734" y="1217823"/>
                  </a:lnTo>
                  <a:cubicBezTo>
                    <a:pt x="4393441" y="1338556"/>
                    <a:pt x="4510936" y="1543013"/>
                    <a:pt x="4510936" y="1774913"/>
                  </a:cubicBezTo>
                  <a:cubicBezTo>
                    <a:pt x="4510936" y="2145953"/>
                    <a:pt x="4124085" y="2449471"/>
                    <a:pt x="3839109" y="2446740"/>
                  </a:cubicBezTo>
                  <a:cubicBezTo>
                    <a:pt x="3585495" y="2638428"/>
                    <a:pt x="3061074" y="2617143"/>
                    <a:pt x="2763472" y="2548740"/>
                  </a:cubicBezTo>
                  <a:cubicBezTo>
                    <a:pt x="2701568" y="2771878"/>
                    <a:pt x="2355083" y="3064742"/>
                    <a:pt x="2130180" y="2990785"/>
                  </a:cubicBezTo>
                  <a:cubicBezTo>
                    <a:pt x="2055794" y="3192776"/>
                    <a:pt x="1994823" y="3676349"/>
                    <a:pt x="2009850" y="3835942"/>
                  </a:cubicBezTo>
                </a:path>
              </a:pathLst>
            </a:custGeom>
            <a:noFill/>
            <a:ln w="190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5" fontAlgn="base">
                <a:lnSpc>
                  <a:spcPct val="90000"/>
                </a:lnSpc>
                <a:spcBef>
                  <a:spcPct val="0"/>
                </a:spcBef>
                <a:spcAft>
                  <a:spcPct val="0"/>
                </a:spcAft>
              </a:pPr>
              <a:endParaRPr lang="en-US" sz="2448"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39" name="Group 38">
              <a:extLst>
                <a:ext uri="{FF2B5EF4-FFF2-40B4-BE49-F238E27FC236}">
                  <a16:creationId xmlns:a16="http://schemas.microsoft.com/office/drawing/2014/main" id="{374E97AB-8CE5-42B1-954A-FB64BED730FF}"/>
                </a:ext>
              </a:extLst>
            </p:cNvPr>
            <p:cNvGrpSpPr/>
            <p:nvPr/>
          </p:nvGrpSpPr>
          <p:grpSpPr>
            <a:xfrm>
              <a:off x="3558863" y="3838170"/>
              <a:ext cx="2873016" cy="2905512"/>
              <a:chOff x="3440120" y="3859753"/>
              <a:chExt cx="2873016" cy="2905512"/>
            </a:xfrm>
          </p:grpSpPr>
          <p:sp>
            <p:nvSpPr>
              <p:cNvPr id="41" name="Freeform: Shape 40">
                <a:extLst>
                  <a:ext uri="{FF2B5EF4-FFF2-40B4-BE49-F238E27FC236}">
                    <a16:creationId xmlns:a16="http://schemas.microsoft.com/office/drawing/2014/main" id="{34E2612B-F78C-44DB-8124-514402A903B5}"/>
                  </a:ext>
                </a:extLst>
              </p:cNvPr>
              <p:cNvSpPr/>
              <p:nvPr/>
            </p:nvSpPr>
            <p:spPr bwMode="auto">
              <a:xfrm>
                <a:off x="3729167" y="3859753"/>
                <a:ext cx="1024256" cy="2905512"/>
              </a:xfrm>
              <a:custGeom>
                <a:avLst/>
                <a:gdLst>
                  <a:gd name="connsiteX0" fmla="*/ 343153 w 511882"/>
                  <a:gd name="connsiteY0" fmla="*/ 1460046 h 1460046"/>
                  <a:gd name="connsiteX1" fmla="*/ 334989 w 511882"/>
                  <a:gd name="connsiteY1" fmla="*/ 1013732 h 1460046"/>
                  <a:gd name="connsiteX2" fmla="*/ 253 w 511882"/>
                  <a:gd name="connsiteY2" fmla="*/ 511628 h 1460046"/>
                  <a:gd name="connsiteX3" fmla="*/ 394861 w 511882"/>
                  <a:gd name="connsiteY3" fmla="*/ 198664 h 1460046"/>
                  <a:gd name="connsiteX4" fmla="*/ 511882 w 511882"/>
                  <a:gd name="connsiteY4" fmla="*/ 0 h 1460046"/>
                  <a:gd name="connsiteX0" fmla="*/ 343139 w 511868"/>
                  <a:gd name="connsiteY0" fmla="*/ 1460046 h 1460046"/>
                  <a:gd name="connsiteX1" fmla="*/ 334975 w 511868"/>
                  <a:gd name="connsiteY1" fmla="*/ 1013732 h 1460046"/>
                  <a:gd name="connsiteX2" fmla="*/ 239 w 511868"/>
                  <a:gd name="connsiteY2" fmla="*/ 511628 h 1460046"/>
                  <a:gd name="connsiteX3" fmla="*/ 394847 w 511868"/>
                  <a:gd name="connsiteY3" fmla="*/ 198664 h 1460046"/>
                  <a:gd name="connsiteX4" fmla="*/ 511868 w 511868"/>
                  <a:gd name="connsiteY4" fmla="*/ 0 h 1460046"/>
                  <a:gd name="connsiteX0" fmla="*/ 346813 w 515542"/>
                  <a:gd name="connsiteY0" fmla="*/ 1460046 h 1460046"/>
                  <a:gd name="connsiteX1" fmla="*/ 338649 w 515542"/>
                  <a:gd name="connsiteY1" fmla="*/ 1013732 h 1460046"/>
                  <a:gd name="connsiteX2" fmla="*/ 3913 w 515542"/>
                  <a:gd name="connsiteY2" fmla="*/ 511628 h 1460046"/>
                  <a:gd name="connsiteX3" fmla="*/ 398521 w 515542"/>
                  <a:gd name="connsiteY3" fmla="*/ 198664 h 1460046"/>
                  <a:gd name="connsiteX4" fmla="*/ 515542 w 515542"/>
                  <a:gd name="connsiteY4" fmla="*/ 0 h 1460046"/>
                  <a:gd name="connsiteX0" fmla="*/ 347051 w 515780"/>
                  <a:gd name="connsiteY0" fmla="*/ 1460046 h 1460046"/>
                  <a:gd name="connsiteX1" fmla="*/ 338887 w 515780"/>
                  <a:gd name="connsiteY1" fmla="*/ 1013732 h 1460046"/>
                  <a:gd name="connsiteX2" fmla="*/ 4151 w 515780"/>
                  <a:gd name="connsiteY2" fmla="*/ 511628 h 1460046"/>
                  <a:gd name="connsiteX3" fmla="*/ 398759 w 515780"/>
                  <a:gd name="connsiteY3" fmla="*/ 198664 h 1460046"/>
                  <a:gd name="connsiteX4" fmla="*/ 515780 w 515780"/>
                  <a:gd name="connsiteY4" fmla="*/ 0 h 1460046"/>
                  <a:gd name="connsiteX0" fmla="*/ 347051 w 515780"/>
                  <a:gd name="connsiteY0" fmla="*/ 1460046 h 1460046"/>
                  <a:gd name="connsiteX1" fmla="*/ 338887 w 515780"/>
                  <a:gd name="connsiteY1" fmla="*/ 1013732 h 1460046"/>
                  <a:gd name="connsiteX2" fmla="*/ 4151 w 515780"/>
                  <a:gd name="connsiteY2" fmla="*/ 511628 h 1460046"/>
                  <a:gd name="connsiteX3" fmla="*/ 398759 w 515780"/>
                  <a:gd name="connsiteY3" fmla="*/ 198664 h 1460046"/>
                  <a:gd name="connsiteX4" fmla="*/ 515780 w 515780"/>
                  <a:gd name="connsiteY4" fmla="*/ 0 h 1460046"/>
                  <a:gd name="connsiteX0" fmla="*/ 346798 w 515527"/>
                  <a:gd name="connsiteY0" fmla="*/ 1460046 h 1460046"/>
                  <a:gd name="connsiteX1" fmla="*/ 338634 w 515527"/>
                  <a:gd name="connsiteY1" fmla="*/ 1013732 h 1460046"/>
                  <a:gd name="connsiteX2" fmla="*/ 3898 w 515527"/>
                  <a:gd name="connsiteY2" fmla="*/ 511628 h 1460046"/>
                  <a:gd name="connsiteX3" fmla="*/ 398506 w 515527"/>
                  <a:gd name="connsiteY3" fmla="*/ 198664 h 1460046"/>
                  <a:gd name="connsiteX4" fmla="*/ 515527 w 515527"/>
                  <a:gd name="connsiteY4" fmla="*/ 0 h 1460046"/>
                  <a:gd name="connsiteX0" fmla="*/ 346798 w 515527"/>
                  <a:gd name="connsiteY0" fmla="*/ 1460046 h 1460046"/>
                  <a:gd name="connsiteX1" fmla="*/ 338634 w 515527"/>
                  <a:gd name="connsiteY1" fmla="*/ 1013732 h 1460046"/>
                  <a:gd name="connsiteX2" fmla="*/ 3898 w 515527"/>
                  <a:gd name="connsiteY2" fmla="*/ 511628 h 1460046"/>
                  <a:gd name="connsiteX3" fmla="*/ 398506 w 515527"/>
                  <a:gd name="connsiteY3" fmla="*/ 198664 h 1460046"/>
                  <a:gd name="connsiteX4" fmla="*/ 515527 w 515527"/>
                  <a:gd name="connsiteY4" fmla="*/ 0 h 1460046"/>
                  <a:gd name="connsiteX0" fmla="*/ 346798 w 515527"/>
                  <a:gd name="connsiteY0" fmla="*/ 1460046 h 1460046"/>
                  <a:gd name="connsiteX1" fmla="*/ 338634 w 515527"/>
                  <a:gd name="connsiteY1" fmla="*/ 1013732 h 1460046"/>
                  <a:gd name="connsiteX2" fmla="*/ 3898 w 515527"/>
                  <a:gd name="connsiteY2" fmla="*/ 511628 h 1460046"/>
                  <a:gd name="connsiteX3" fmla="*/ 398506 w 515527"/>
                  <a:gd name="connsiteY3" fmla="*/ 198664 h 1460046"/>
                  <a:gd name="connsiteX4" fmla="*/ 515527 w 515527"/>
                  <a:gd name="connsiteY4" fmla="*/ 0 h 1460046"/>
                  <a:gd name="connsiteX0" fmla="*/ 345969 w 514698"/>
                  <a:gd name="connsiteY0" fmla="*/ 1460046 h 1460046"/>
                  <a:gd name="connsiteX1" fmla="*/ 337805 w 514698"/>
                  <a:gd name="connsiteY1" fmla="*/ 1013732 h 1460046"/>
                  <a:gd name="connsiteX2" fmla="*/ 3069 w 514698"/>
                  <a:gd name="connsiteY2" fmla="*/ 511628 h 1460046"/>
                  <a:gd name="connsiteX3" fmla="*/ 397677 w 514698"/>
                  <a:gd name="connsiteY3" fmla="*/ 198664 h 1460046"/>
                  <a:gd name="connsiteX4" fmla="*/ 514698 w 514698"/>
                  <a:gd name="connsiteY4" fmla="*/ 0 h 1460046"/>
                  <a:gd name="connsiteX0" fmla="*/ 345969 w 514698"/>
                  <a:gd name="connsiteY0" fmla="*/ 1460046 h 1460046"/>
                  <a:gd name="connsiteX1" fmla="*/ 337805 w 514698"/>
                  <a:gd name="connsiteY1" fmla="*/ 1013732 h 1460046"/>
                  <a:gd name="connsiteX2" fmla="*/ 3069 w 514698"/>
                  <a:gd name="connsiteY2" fmla="*/ 511628 h 1460046"/>
                  <a:gd name="connsiteX3" fmla="*/ 397677 w 514698"/>
                  <a:gd name="connsiteY3" fmla="*/ 198664 h 1460046"/>
                  <a:gd name="connsiteX4" fmla="*/ 514698 w 514698"/>
                  <a:gd name="connsiteY4" fmla="*/ 0 h 146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698" h="1460046">
                    <a:moveTo>
                      <a:pt x="345969" y="1460046"/>
                    </a:moveTo>
                    <a:cubicBezTo>
                      <a:pt x="343247" y="1279185"/>
                      <a:pt x="359576" y="1110571"/>
                      <a:pt x="337805" y="1013732"/>
                    </a:cubicBezTo>
                    <a:cubicBezTo>
                      <a:pt x="301287" y="851299"/>
                      <a:pt x="-35485" y="768576"/>
                      <a:pt x="3069" y="511628"/>
                    </a:cubicBezTo>
                    <a:cubicBezTo>
                      <a:pt x="41623" y="254680"/>
                      <a:pt x="312406" y="245835"/>
                      <a:pt x="397677" y="198664"/>
                    </a:cubicBezTo>
                    <a:cubicBezTo>
                      <a:pt x="482948" y="151493"/>
                      <a:pt x="507712" y="62166"/>
                      <a:pt x="514698"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59" name="Freeform: Shape 58">
                <a:extLst>
                  <a:ext uri="{FF2B5EF4-FFF2-40B4-BE49-F238E27FC236}">
                    <a16:creationId xmlns:a16="http://schemas.microsoft.com/office/drawing/2014/main" id="{B61F3643-FCE5-4A5C-B3C3-4A40288505E5}"/>
                  </a:ext>
                </a:extLst>
              </p:cNvPr>
              <p:cNvSpPr/>
              <p:nvPr/>
            </p:nvSpPr>
            <p:spPr bwMode="auto">
              <a:xfrm>
                <a:off x="4475931" y="4041179"/>
                <a:ext cx="1233358" cy="351610"/>
              </a:xfrm>
              <a:custGeom>
                <a:avLst/>
                <a:gdLst>
                  <a:gd name="connsiteX0" fmla="*/ 640896 w 640896"/>
                  <a:gd name="connsiteY0" fmla="*/ 0 h 180184"/>
                  <a:gd name="connsiteX1" fmla="*/ 336096 w 640896"/>
                  <a:gd name="connsiteY1" fmla="*/ 176892 h 180184"/>
                  <a:gd name="connsiteX2" fmla="*/ 0 w 640896"/>
                  <a:gd name="connsiteY2" fmla="*/ 122464 h 180184"/>
                  <a:gd name="connsiteX0" fmla="*/ 640896 w 640896"/>
                  <a:gd name="connsiteY0" fmla="*/ 0 h 181666"/>
                  <a:gd name="connsiteX1" fmla="*/ 336096 w 640896"/>
                  <a:gd name="connsiteY1" fmla="*/ 176892 h 181666"/>
                  <a:gd name="connsiteX2" fmla="*/ 0 w 640896"/>
                  <a:gd name="connsiteY2" fmla="*/ 122464 h 181666"/>
                  <a:gd name="connsiteX0" fmla="*/ 640896 w 640896"/>
                  <a:gd name="connsiteY0" fmla="*/ 0 h 122464"/>
                  <a:gd name="connsiteX1" fmla="*/ 0 w 640896"/>
                  <a:gd name="connsiteY1" fmla="*/ 122464 h 122464"/>
                  <a:gd name="connsiteX0" fmla="*/ 640896 w 640896"/>
                  <a:gd name="connsiteY0" fmla="*/ 0 h 150251"/>
                  <a:gd name="connsiteX1" fmla="*/ 0 w 640896"/>
                  <a:gd name="connsiteY1" fmla="*/ 122464 h 150251"/>
                  <a:gd name="connsiteX0" fmla="*/ 640896 w 640896"/>
                  <a:gd name="connsiteY0" fmla="*/ 0 h 179415"/>
                  <a:gd name="connsiteX1" fmla="*/ 0 w 640896"/>
                  <a:gd name="connsiteY1" fmla="*/ 122464 h 179415"/>
                  <a:gd name="connsiteX0" fmla="*/ 625928 w 625928"/>
                  <a:gd name="connsiteY0" fmla="*/ 0 h 176687"/>
                  <a:gd name="connsiteX1" fmla="*/ 0 w 625928"/>
                  <a:gd name="connsiteY1" fmla="*/ 118381 h 176687"/>
                  <a:gd name="connsiteX0" fmla="*/ 619774 w 619774"/>
                  <a:gd name="connsiteY0" fmla="*/ 0 h 176687"/>
                  <a:gd name="connsiteX1" fmla="*/ 0 w 619774"/>
                  <a:gd name="connsiteY1" fmla="*/ 118381 h 176687"/>
                </a:gdLst>
                <a:ahLst/>
                <a:cxnLst>
                  <a:cxn ang="0">
                    <a:pos x="connsiteX0" y="connsiteY0"/>
                  </a:cxn>
                  <a:cxn ang="0">
                    <a:pos x="connsiteX1" y="connsiteY1"/>
                  </a:cxn>
                </a:cxnLst>
                <a:rect l="l" t="t" r="r" b="b"/>
                <a:pathLst>
                  <a:path w="619774" h="176687">
                    <a:moveTo>
                      <a:pt x="619774" y="0"/>
                    </a:moveTo>
                    <a:cubicBezTo>
                      <a:pt x="554460" y="204107"/>
                      <a:pt x="205468" y="213631"/>
                      <a:pt x="0" y="118381"/>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0" name="Freeform: Shape 59">
                <a:extLst>
                  <a:ext uri="{FF2B5EF4-FFF2-40B4-BE49-F238E27FC236}">
                    <a16:creationId xmlns:a16="http://schemas.microsoft.com/office/drawing/2014/main" id="{2074C738-0D0C-4D7A-88A3-99BBF717620F}"/>
                  </a:ext>
                </a:extLst>
              </p:cNvPr>
              <p:cNvSpPr/>
              <p:nvPr/>
            </p:nvSpPr>
            <p:spPr bwMode="auto">
              <a:xfrm>
                <a:off x="3903160" y="4041179"/>
                <a:ext cx="285801" cy="322233"/>
              </a:xfrm>
              <a:custGeom>
                <a:avLst/>
                <a:gdLst>
                  <a:gd name="connsiteX0" fmla="*/ 0 w 136071"/>
                  <a:gd name="connsiteY0" fmla="*/ 0 h 171450"/>
                  <a:gd name="connsiteX1" fmla="*/ 108857 w 136071"/>
                  <a:gd name="connsiteY1" fmla="*/ 76200 h 171450"/>
                  <a:gd name="connsiteX2" fmla="*/ 136071 w 136071"/>
                  <a:gd name="connsiteY2" fmla="*/ 171450 h 171450"/>
                  <a:gd name="connsiteX0" fmla="*/ 0 w 136071"/>
                  <a:gd name="connsiteY0" fmla="*/ 0 h 171450"/>
                  <a:gd name="connsiteX1" fmla="*/ 136071 w 136071"/>
                  <a:gd name="connsiteY1" fmla="*/ 171450 h 171450"/>
                  <a:gd name="connsiteX0" fmla="*/ 0 w 136071"/>
                  <a:gd name="connsiteY0" fmla="*/ 0 h 171450"/>
                  <a:gd name="connsiteX1" fmla="*/ 136071 w 136071"/>
                  <a:gd name="connsiteY1" fmla="*/ 171450 h 171450"/>
                  <a:gd name="connsiteX0" fmla="*/ 0 w 136071"/>
                  <a:gd name="connsiteY0" fmla="*/ 0 h 171450"/>
                  <a:gd name="connsiteX1" fmla="*/ 136071 w 136071"/>
                  <a:gd name="connsiteY1" fmla="*/ 171450 h 171450"/>
                </a:gdLst>
                <a:ahLst/>
                <a:cxnLst>
                  <a:cxn ang="0">
                    <a:pos x="connsiteX0" y="connsiteY0"/>
                  </a:cxn>
                  <a:cxn ang="0">
                    <a:pos x="connsiteX1" y="connsiteY1"/>
                  </a:cxn>
                </a:cxnLst>
                <a:rect l="l" t="t" r="r" b="b"/>
                <a:pathLst>
                  <a:path w="136071" h="171450">
                    <a:moveTo>
                      <a:pt x="0" y="0"/>
                    </a:moveTo>
                    <a:cubicBezTo>
                      <a:pt x="90058" y="31810"/>
                      <a:pt x="113388" y="112852"/>
                      <a:pt x="136071" y="17145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1" name="Freeform: Shape 60">
                <a:extLst>
                  <a:ext uri="{FF2B5EF4-FFF2-40B4-BE49-F238E27FC236}">
                    <a16:creationId xmlns:a16="http://schemas.microsoft.com/office/drawing/2014/main" id="{1C45D4F0-E26F-4AB1-B273-DDFB3973377B}"/>
                  </a:ext>
                </a:extLst>
              </p:cNvPr>
              <p:cNvSpPr/>
              <p:nvPr/>
            </p:nvSpPr>
            <p:spPr bwMode="auto">
              <a:xfrm>
                <a:off x="3440120" y="4482556"/>
                <a:ext cx="289738" cy="446794"/>
              </a:xfrm>
              <a:custGeom>
                <a:avLst/>
                <a:gdLst>
                  <a:gd name="connsiteX0" fmla="*/ 0 w 145596"/>
                  <a:gd name="connsiteY0" fmla="*/ 0 h 230238"/>
                  <a:gd name="connsiteX1" fmla="*/ 85725 w 145596"/>
                  <a:gd name="connsiteY1" fmla="*/ 201386 h 230238"/>
                  <a:gd name="connsiteX2" fmla="*/ 145596 w 145596"/>
                  <a:gd name="connsiteY2" fmla="*/ 224518 h 230238"/>
                  <a:gd name="connsiteX0" fmla="*/ 0 w 145596"/>
                  <a:gd name="connsiteY0" fmla="*/ 0 h 224518"/>
                  <a:gd name="connsiteX1" fmla="*/ 145596 w 145596"/>
                  <a:gd name="connsiteY1" fmla="*/ 224518 h 224518"/>
                  <a:gd name="connsiteX0" fmla="*/ 0 w 145596"/>
                  <a:gd name="connsiteY0" fmla="*/ 0 h 224518"/>
                  <a:gd name="connsiteX1" fmla="*/ 145596 w 145596"/>
                  <a:gd name="connsiteY1" fmla="*/ 224518 h 224518"/>
                  <a:gd name="connsiteX0" fmla="*/ 0 w 145596"/>
                  <a:gd name="connsiteY0" fmla="*/ 0 h 224518"/>
                  <a:gd name="connsiteX1" fmla="*/ 145596 w 145596"/>
                  <a:gd name="connsiteY1" fmla="*/ 224518 h 224518"/>
                </a:gdLst>
                <a:ahLst/>
                <a:cxnLst>
                  <a:cxn ang="0">
                    <a:pos x="connsiteX0" y="connsiteY0"/>
                  </a:cxn>
                  <a:cxn ang="0">
                    <a:pos x="connsiteX1" y="connsiteY1"/>
                  </a:cxn>
                </a:cxnLst>
                <a:rect l="l" t="t" r="r" b="b"/>
                <a:pathLst>
                  <a:path w="145596" h="224518">
                    <a:moveTo>
                      <a:pt x="0" y="0"/>
                    </a:moveTo>
                    <a:cubicBezTo>
                      <a:pt x="12976" y="98771"/>
                      <a:pt x="56722" y="206432"/>
                      <a:pt x="145596" y="224518"/>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2" name="Freeform: Shape 61">
                <a:extLst>
                  <a:ext uri="{FF2B5EF4-FFF2-40B4-BE49-F238E27FC236}">
                    <a16:creationId xmlns:a16="http://schemas.microsoft.com/office/drawing/2014/main" id="{1EA3111D-823E-4A2E-A1E3-8A398BD7BEB6}"/>
                  </a:ext>
                </a:extLst>
              </p:cNvPr>
              <p:cNvSpPr/>
              <p:nvPr/>
            </p:nvSpPr>
            <p:spPr bwMode="auto">
              <a:xfrm>
                <a:off x="3770503" y="5061350"/>
                <a:ext cx="452182" cy="87336"/>
              </a:xfrm>
              <a:custGeom>
                <a:avLst/>
                <a:gdLst>
                  <a:gd name="connsiteX0" fmla="*/ 0 w 229961"/>
                  <a:gd name="connsiteY0" fmla="*/ 46002 h 46002"/>
                  <a:gd name="connsiteX1" fmla="*/ 111579 w 229961"/>
                  <a:gd name="connsiteY1" fmla="*/ 2459 h 46002"/>
                  <a:gd name="connsiteX2" fmla="*/ 229961 w 229961"/>
                  <a:gd name="connsiteY2" fmla="*/ 9262 h 46002"/>
                  <a:gd name="connsiteX0" fmla="*/ 0 w 227226"/>
                  <a:gd name="connsiteY0" fmla="*/ 46002 h 46002"/>
                  <a:gd name="connsiteX1" fmla="*/ 108844 w 227226"/>
                  <a:gd name="connsiteY1" fmla="*/ 2459 h 46002"/>
                  <a:gd name="connsiteX2" fmla="*/ 227226 w 227226"/>
                  <a:gd name="connsiteY2" fmla="*/ 9262 h 46002"/>
                  <a:gd name="connsiteX0" fmla="*/ 0 w 227226"/>
                  <a:gd name="connsiteY0" fmla="*/ 36740 h 36740"/>
                  <a:gd name="connsiteX1" fmla="*/ 227226 w 227226"/>
                  <a:gd name="connsiteY1" fmla="*/ 0 h 36740"/>
                  <a:gd name="connsiteX0" fmla="*/ 0 w 227226"/>
                  <a:gd name="connsiteY0" fmla="*/ 36740 h 36740"/>
                  <a:gd name="connsiteX1" fmla="*/ 227226 w 227226"/>
                  <a:gd name="connsiteY1" fmla="*/ 0 h 36740"/>
                  <a:gd name="connsiteX0" fmla="*/ 0 w 227226"/>
                  <a:gd name="connsiteY0" fmla="*/ 43887 h 43887"/>
                  <a:gd name="connsiteX1" fmla="*/ 227226 w 227226"/>
                  <a:gd name="connsiteY1" fmla="*/ 7147 h 43887"/>
                </a:gdLst>
                <a:ahLst/>
                <a:cxnLst>
                  <a:cxn ang="0">
                    <a:pos x="connsiteX0" y="connsiteY0"/>
                  </a:cxn>
                  <a:cxn ang="0">
                    <a:pos x="connsiteX1" y="connsiteY1"/>
                  </a:cxn>
                </a:cxnLst>
                <a:rect l="l" t="t" r="r" b="b"/>
                <a:pathLst>
                  <a:path w="227226" h="43887">
                    <a:moveTo>
                      <a:pt x="0" y="43887"/>
                    </a:moveTo>
                    <a:cubicBezTo>
                      <a:pt x="82580" y="4289"/>
                      <a:pt x="148065" y="-10008"/>
                      <a:pt x="227226" y="7147"/>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3" name="Freeform: Shape 62">
                <a:extLst>
                  <a:ext uri="{FF2B5EF4-FFF2-40B4-BE49-F238E27FC236}">
                    <a16:creationId xmlns:a16="http://schemas.microsoft.com/office/drawing/2014/main" id="{A34EDDBF-D750-4406-82C8-51B572E303EE}"/>
                  </a:ext>
                </a:extLst>
              </p:cNvPr>
              <p:cNvSpPr/>
              <p:nvPr/>
            </p:nvSpPr>
            <p:spPr bwMode="auto">
              <a:xfrm>
                <a:off x="3587852" y="5344832"/>
                <a:ext cx="315308" cy="304679"/>
              </a:xfrm>
              <a:custGeom>
                <a:avLst/>
                <a:gdLst>
                  <a:gd name="connsiteX0" fmla="*/ 0 w 171450"/>
                  <a:gd name="connsiteY0" fmla="*/ 163285 h 163285"/>
                  <a:gd name="connsiteX1" fmla="*/ 137432 w 171450"/>
                  <a:gd name="connsiteY1" fmla="*/ 59871 h 163285"/>
                  <a:gd name="connsiteX2" fmla="*/ 171450 w 171450"/>
                  <a:gd name="connsiteY2" fmla="*/ 0 h 163285"/>
                  <a:gd name="connsiteX0" fmla="*/ 0 w 155969"/>
                  <a:gd name="connsiteY0" fmla="*/ 151135 h 151135"/>
                  <a:gd name="connsiteX1" fmla="*/ 121951 w 155969"/>
                  <a:gd name="connsiteY1" fmla="*/ 59871 h 151135"/>
                  <a:gd name="connsiteX2" fmla="*/ 155969 w 155969"/>
                  <a:gd name="connsiteY2" fmla="*/ 0 h 151135"/>
                  <a:gd name="connsiteX0" fmla="*/ 0 w 155969"/>
                  <a:gd name="connsiteY0" fmla="*/ 151135 h 151135"/>
                  <a:gd name="connsiteX1" fmla="*/ 155969 w 155969"/>
                  <a:gd name="connsiteY1" fmla="*/ 0 h 151135"/>
                  <a:gd name="connsiteX0" fmla="*/ 0 w 155969"/>
                  <a:gd name="connsiteY0" fmla="*/ 151135 h 151135"/>
                  <a:gd name="connsiteX1" fmla="*/ 155969 w 155969"/>
                  <a:gd name="connsiteY1" fmla="*/ 0 h 151135"/>
                  <a:gd name="connsiteX0" fmla="*/ 0 w 155969"/>
                  <a:gd name="connsiteY0" fmla="*/ 151135 h 151135"/>
                  <a:gd name="connsiteX1" fmla="*/ 155969 w 155969"/>
                  <a:gd name="connsiteY1" fmla="*/ 0 h 151135"/>
                  <a:gd name="connsiteX0" fmla="*/ 0 w 155969"/>
                  <a:gd name="connsiteY0" fmla="*/ 151135 h 151135"/>
                  <a:gd name="connsiteX1" fmla="*/ 155969 w 155969"/>
                  <a:gd name="connsiteY1" fmla="*/ 0 h 151135"/>
                </a:gdLst>
                <a:ahLst/>
                <a:cxnLst>
                  <a:cxn ang="0">
                    <a:pos x="connsiteX0" y="connsiteY0"/>
                  </a:cxn>
                  <a:cxn ang="0">
                    <a:pos x="connsiteX1" y="connsiteY1"/>
                  </a:cxn>
                </a:cxnLst>
                <a:rect l="l" t="t" r="r" b="b"/>
                <a:pathLst>
                  <a:path w="155969" h="151135">
                    <a:moveTo>
                      <a:pt x="0" y="151135"/>
                    </a:moveTo>
                    <a:cubicBezTo>
                      <a:pt x="67471" y="118307"/>
                      <a:pt x="120134" y="58477"/>
                      <a:pt x="155969"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4" name="Freeform: Shape 63">
                <a:extLst>
                  <a:ext uri="{FF2B5EF4-FFF2-40B4-BE49-F238E27FC236}">
                    <a16:creationId xmlns:a16="http://schemas.microsoft.com/office/drawing/2014/main" id="{0828F9CC-1213-4FB5-A936-BBEF657BE3B8}"/>
                  </a:ext>
                </a:extLst>
              </p:cNvPr>
              <p:cNvSpPr/>
              <p:nvPr/>
            </p:nvSpPr>
            <p:spPr bwMode="auto">
              <a:xfrm>
                <a:off x="4642401" y="4363411"/>
                <a:ext cx="179213" cy="831307"/>
              </a:xfrm>
              <a:custGeom>
                <a:avLst/>
                <a:gdLst>
                  <a:gd name="connsiteX0" fmla="*/ 0 w 100249"/>
                  <a:gd name="connsiteY0" fmla="*/ 421822 h 421822"/>
                  <a:gd name="connsiteX1" fmla="*/ 99332 w 100249"/>
                  <a:gd name="connsiteY1" fmla="*/ 201386 h 421822"/>
                  <a:gd name="connsiteX2" fmla="*/ 48985 w 100249"/>
                  <a:gd name="connsiteY2" fmla="*/ 0 h 421822"/>
                  <a:gd name="connsiteX0" fmla="*/ 0 w 48985"/>
                  <a:gd name="connsiteY0" fmla="*/ 421822 h 421822"/>
                  <a:gd name="connsiteX1" fmla="*/ 48985 w 48985"/>
                  <a:gd name="connsiteY1" fmla="*/ 0 h 421822"/>
                  <a:gd name="connsiteX0" fmla="*/ 0 w 52272"/>
                  <a:gd name="connsiteY0" fmla="*/ 421822 h 421822"/>
                  <a:gd name="connsiteX1" fmla="*/ 48985 w 52272"/>
                  <a:gd name="connsiteY1" fmla="*/ 0 h 421822"/>
                  <a:gd name="connsiteX0" fmla="*/ 0 w 89757"/>
                  <a:gd name="connsiteY0" fmla="*/ 421822 h 421822"/>
                  <a:gd name="connsiteX1" fmla="*/ 48985 w 89757"/>
                  <a:gd name="connsiteY1" fmla="*/ 0 h 421822"/>
                  <a:gd name="connsiteX0" fmla="*/ 0 w 90056"/>
                  <a:gd name="connsiteY0" fmla="*/ 421822 h 421822"/>
                  <a:gd name="connsiteX1" fmla="*/ 48985 w 90056"/>
                  <a:gd name="connsiteY1" fmla="*/ 0 h 421822"/>
                </a:gdLst>
                <a:ahLst/>
                <a:cxnLst>
                  <a:cxn ang="0">
                    <a:pos x="connsiteX0" y="connsiteY0"/>
                  </a:cxn>
                  <a:cxn ang="0">
                    <a:pos x="connsiteX1" y="connsiteY1"/>
                  </a:cxn>
                </a:cxnLst>
                <a:rect l="l" t="t" r="r" b="b"/>
                <a:pathLst>
                  <a:path w="90056" h="421822">
                    <a:moveTo>
                      <a:pt x="0" y="421822"/>
                    </a:moveTo>
                    <a:cubicBezTo>
                      <a:pt x="90175" y="294333"/>
                      <a:pt x="123598" y="206200"/>
                      <a:pt x="48985"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5" name="Freeform: Shape 64">
                <a:extLst>
                  <a:ext uri="{FF2B5EF4-FFF2-40B4-BE49-F238E27FC236}">
                    <a16:creationId xmlns:a16="http://schemas.microsoft.com/office/drawing/2014/main" id="{7A185C61-2B35-4C6E-A2CB-473C603ACE77}"/>
                  </a:ext>
                </a:extLst>
              </p:cNvPr>
              <p:cNvSpPr/>
              <p:nvPr/>
            </p:nvSpPr>
            <p:spPr bwMode="auto">
              <a:xfrm>
                <a:off x="4785632" y="4875193"/>
                <a:ext cx="414582" cy="100715"/>
              </a:xfrm>
              <a:custGeom>
                <a:avLst/>
                <a:gdLst>
                  <a:gd name="connsiteX0" fmla="*/ 213632 w 213632"/>
                  <a:gd name="connsiteY0" fmla="*/ 0 h 55831"/>
                  <a:gd name="connsiteX1" fmla="*/ 84364 w 213632"/>
                  <a:gd name="connsiteY1" fmla="*/ 53067 h 55831"/>
                  <a:gd name="connsiteX2" fmla="*/ 0 w 213632"/>
                  <a:gd name="connsiteY2" fmla="*/ 43542 h 55831"/>
                  <a:gd name="connsiteX0" fmla="*/ 213632 w 213632"/>
                  <a:gd name="connsiteY0" fmla="*/ 0 h 43542"/>
                  <a:gd name="connsiteX1" fmla="*/ 0 w 213632"/>
                  <a:gd name="connsiteY1" fmla="*/ 43542 h 43542"/>
                  <a:gd name="connsiteX0" fmla="*/ 213632 w 213632"/>
                  <a:gd name="connsiteY0" fmla="*/ 0 h 48873"/>
                  <a:gd name="connsiteX1" fmla="*/ 0 w 213632"/>
                  <a:gd name="connsiteY1" fmla="*/ 43542 h 48873"/>
                  <a:gd name="connsiteX0" fmla="*/ 213632 w 213632"/>
                  <a:gd name="connsiteY0" fmla="*/ 0 h 51702"/>
                  <a:gd name="connsiteX1" fmla="*/ 0 w 213632"/>
                  <a:gd name="connsiteY1" fmla="*/ 43542 h 51702"/>
                  <a:gd name="connsiteX0" fmla="*/ 213632 w 213632"/>
                  <a:gd name="connsiteY0" fmla="*/ 0 h 50610"/>
                  <a:gd name="connsiteX1" fmla="*/ 0 w 213632"/>
                  <a:gd name="connsiteY1" fmla="*/ 43542 h 50610"/>
                </a:gdLst>
                <a:ahLst/>
                <a:cxnLst>
                  <a:cxn ang="0">
                    <a:pos x="connsiteX0" y="connsiteY0"/>
                  </a:cxn>
                  <a:cxn ang="0">
                    <a:pos x="connsiteX1" y="connsiteY1"/>
                  </a:cxn>
                </a:cxnLst>
                <a:rect l="l" t="t" r="r" b="b"/>
                <a:pathLst>
                  <a:path w="213632" h="50610">
                    <a:moveTo>
                      <a:pt x="213632" y="0"/>
                    </a:moveTo>
                    <a:cubicBezTo>
                      <a:pt x="168195" y="32976"/>
                      <a:pt x="91725" y="65268"/>
                      <a:pt x="0" y="43542"/>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7" name="Freeform: Shape 66">
                <a:extLst>
                  <a:ext uri="{FF2B5EF4-FFF2-40B4-BE49-F238E27FC236}">
                    <a16:creationId xmlns:a16="http://schemas.microsoft.com/office/drawing/2014/main" id="{31E0AACF-D21A-4DE4-824B-F539AD4E1987}"/>
                  </a:ext>
                </a:extLst>
              </p:cNvPr>
              <p:cNvSpPr/>
              <p:nvPr/>
            </p:nvSpPr>
            <p:spPr bwMode="auto">
              <a:xfrm>
                <a:off x="5311236" y="4363412"/>
                <a:ext cx="1001900" cy="308046"/>
              </a:xfrm>
              <a:custGeom>
                <a:avLst/>
                <a:gdLst>
                  <a:gd name="connsiteX0" fmla="*/ 503464 w 503464"/>
                  <a:gd name="connsiteY0" fmla="*/ 106135 h 154882"/>
                  <a:gd name="connsiteX1" fmla="*/ 216354 w 503464"/>
                  <a:gd name="connsiteY1" fmla="*/ 149678 h 154882"/>
                  <a:gd name="connsiteX2" fmla="*/ 0 w 503464"/>
                  <a:gd name="connsiteY2" fmla="*/ 0 h 154882"/>
                  <a:gd name="connsiteX0" fmla="*/ 503464 w 503464"/>
                  <a:gd name="connsiteY0" fmla="*/ 106135 h 106135"/>
                  <a:gd name="connsiteX1" fmla="*/ 0 w 503464"/>
                  <a:gd name="connsiteY1" fmla="*/ 0 h 106135"/>
                  <a:gd name="connsiteX0" fmla="*/ 503464 w 503464"/>
                  <a:gd name="connsiteY0" fmla="*/ 106135 h 106135"/>
                  <a:gd name="connsiteX1" fmla="*/ 0 w 503464"/>
                  <a:gd name="connsiteY1" fmla="*/ 0 h 106135"/>
                  <a:gd name="connsiteX0" fmla="*/ 503464 w 503464"/>
                  <a:gd name="connsiteY0" fmla="*/ 106135 h 154796"/>
                  <a:gd name="connsiteX1" fmla="*/ 0 w 503464"/>
                  <a:gd name="connsiteY1" fmla="*/ 0 h 154796"/>
                </a:gdLst>
                <a:ahLst/>
                <a:cxnLst>
                  <a:cxn ang="0">
                    <a:pos x="connsiteX0" y="connsiteY0"/>
                  </a:cxn>
                  <a:cxn ang="0">
                    <a:pos x="connsiteX1" y="connsiteY1"/>
                  </a:cxn>
                </a:cxnLst>
                <a:rect l="l" t="t" r="r" b="b"/>
                <a:pathLst>
                  <a:path w="503464" h="154796">
                    <a:moveTo>
                      <a:pt x="503464" y="106135"/>
                    </a:moveTo>
                    <a:cubicBezTo>
                      <a:pt x="387609" y="195203"/>
                      <a:pt x="72093" y="163243"/>
                      <a:pt x="0"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8" name="Freeform: Shape 67">
                <a:extLst>
                  <a:ext uri="{FF2B5EF4-FFF2-40B4-BE49-F238E27FC236}">
                    <a16:creationId xmlns:a16="http://schemas.microsoft.com/office/drawing/2014/main" id="{D63DD180-FF3A-4874-B3EA-E882A372F81A}"/>
                  </a:ext>
                </a:extLst>
              </p:cNvPr>
              <p:cNvSpPr/>
              <p:nvPr/>
            </p:nvSpPr>
            <p:spPr bwMode="auto">
              <a:xfrm>
                <a:off x="5863318" y="4671458"/>
                <a:ext cx="349629" cy="604494"/>
              </a:xfrm>
              <a:custGeom>
                <a:avLst/>
                <a:gdLst>
                  <a:gd name="connsiteX0" fmla="*/ 187779 w 187779"/>
                  <a:gd name="connsiteY0" fmla="*/ 318407 h 318407"/>
                  <a:gd name="connsiteX1" fmla="*/ 99333 w 187779"/>
                  <a:gd name="connsiteY1" fmla="*/ 110218 h 318407"/>
                  <a:gd name="connsiteX2" fmla="*/ 0 w 187779"/>
                  <a:gd name="connsiteY2" fmla="*/ 0 h 318407"/>
                  <a:gd name="connsiteX0" fmla="*/ 187779 w 187779"/>
                  <a:gd name="connsiteY0" fmla="*/ 318407 h 318407"/>
                  <a:gd name="connsiteX1" fmla="*/ 0 w 187779"/>
                  <a:gd name="connsiteY1" fmla="*/ 0 h 318407"/>
                  <a:gd name="connsiteX0" fmla="*/ 187779 w 187779"/>
                  <a:gd name="connsiteY0" fmla="*/ 318407 h 318407"/>
                  <a:gd name="connsiteX1" fmla="*/ 0 w 187779"/>
                  <a:gd name="connsiteY1" fmla="*/ 0 h 318407"/>
                  <a:gd name="connsiteX0" fmla="*/ 187779 w 187779"/>
                  <a:gd name="connsiteY0" fmla="*/ 318407 h 318407"/>
                  <a:gd name="connsiteX1" fmla="*/ 0 w 187779"/>
                  <a:gd name="connsiteY1" fmla="*/ 0 h 318407"/>
                </a:gdLst>
                <a:ahLst/>
                <a:cxnLst>
                  <a:cxn ang="0">
                    <a:pos x="connsiteX0" y="connsiteY0"/>
                  </a:cxn>
                  <a:cxn ang="0">
                    <a:pos x="connsiteX1" y="connsiteY1"/>
                  </a:cxn>
                </a:cxnLst>
                <a:rect l="l" t="t" r="r" b="b"/>
                <a:pathLst>
                  <a:path w="187779" h="318407">
                    <a:moveTo>
                      <a:pt x="187779" y="318407"/>
                    </a:moveTo>
                    <a:cubicBezTo>
                      <a:pt x="179997" y="236640"/>
                      <a:pt x="132751" y="105419"/>
                      <a:pt x="0"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grpSp>
      </p:grpSp>
      <p:grpSp>
        <p:nvGrpSpPr>
          <p:cNvPr id="3" name="Group 2">
            <a:extLst>
              <a:ext uri="{FF2B5EF4-FFF2-40B4-BE49-F238E27FC236}">
                <a16:creationId xmlns:a16="http://schemas.microsoft.com/office/drawing/2014/main" id="{C31F99D7-B189-4394-9BB1-4828DAEE7123}"/>
              </a:ext>
            </a:extLst>
          </p:cNvPr>
          <p:cNvGrpSpPr/>
          <p:nvPr/>
        </p:nvGrpSpPr>
        <p:grpSpPr>
          <a:xfrm>
            <a:off x="10286036" y="3083896"/>
            <a:ext cx="420251" cy="1402270"/>
            <a:chOff x="4081774" y="3329291"/>
            <a:chExt cx="208476" cy="695630"/>
          </a:xfrm>
        </p:grpSpPr>
        <p:sp>
          <p:nvSpPr>
            <p:cNvPr id="69" name="Freeform: Shape 234">
              <a:extLst>
                <a:ext uri="{FF2B5EF4-FFF2-40B4-BE49-F238E27FC236}">
                  <a16:creationId xmlns:a16="http://schemas.microsoft.com/office/drawing/2014/main" id="{4F8E639B-C796-4941-B53C-C68E0980B38E}"/>
                </a:ext>
              </a:extLst>
            </p:cNvPr>
            <p:cNvSpPr/>
            <p:nvPr/>
          </p:nvSpPr>
          <p:spPr bwMode="auto">
            <a:xfrm>
              <a:off x="4081774" y="3385143"/>
              <a:ext cx="208476" cy="428318"/>
            </a:xfrm>
            <a:custGeom>
              <a:avLst/>
              <a:gdLst>
                <a:gd name="connsiteX0" fmla="*/ 1610436 w 1744997"/>
                <a:gd name="connsiteY0" fmla="*/ 0 h 3184478"/>
                <a:gd name="connsiteX1" fmla="*/ 90985 w 1744997"/>
                <a:gd name="connsiteY1" fmla="*/ 523165 h 3184478"/>
                <a:gd name="connsiteX2" fmla="*/ 900752 w 1744997"/>
                <a:gd name="connsiteY2" fmla="*/ 1628633 h 3184478"/>
                <a:gd name="connsiteX3" fmla="*/ 1724167 w 1744997"/>
                <a:gd name="connsiteY3" fmla="*/ 2602174 h 3184478"/>
                <a:gd name="connsiteX4" fmla="*/ 0 w 1744997"/>
                <a:gd name="connsiteY4" fmla="*/ 3184478 h 3184478"/>
                <a:gd name="connsiteX0" fmla="*/ 1610436 w 1724272"/>
                <a:gd name="connsiteY0" fmla="*/ 0 h 3184478"/>
                <a:gd name="connsiteX1" fmla="*/ 90985 w 1724272"/>
                <a:gd name="connsiteY1" fmla="*/ 523165 h 3184478"/>
                <a:gd name="connsiteX2" fmla="*/ 1724167 w 1724272"/>
                <a:gd name="connsiteY2" fmla="*/ 2602174 h 3184478"/>
                <a:gd name="connsiteX3" fmla="*/ 0 w 1724272"/>
                <a:gd name="connsiteY3" fmla="*/ 3184478 h 3184478"/>
                <a:gd name="connsiteX0" fmla="*/ 1610436 w 1724272"/>
                <a:gd name="connsiteY0" fmla="*/ 137369 h 3321847"/>
                <a:gd name="connsiteX1" fmla="*/ 90985 w 1724272"/>
                <a:gd name="connsiteY1" fmla="*/ 660534 h 3321847"/>
                <a:gd name="connsiteX2" fmla="*/ 1724167 w 1724272"/>
                <a:gd name="connsiteY2" fmla="*/ 2739543 h 3321847"/>
                <a:gd name="connsiteX3" fmla="*/ 0 w 1724272"/>
                <a:gd name="connsiteY3" fmla="*/ 3321847 h 3321847"/>
                <a:gd name="connsiteX0" fmla="*/ 1610436 w 1724265"/>
                <a:gd name="connsiteY0" fmla="*/ 256061 h 3440539"/>
                <a:gd name="connsiteX1" fmla="*/ 90985 w 1724265"/>
                <a:gd name="connsiteY1" fmla="*/ 779226 h 3440539"/>
                <a:gd name="connsiteX2" fmla="*/ 1724167 w 1724265"/>
                <a:gd name="connsiteY2" fmla="*/ 2858235 h 3440539"/>
                <a:gd name="connsiteX3" fmla="*/ 0 w 1724265"/>
                <a:gd name="connsiteY3" fmla="*/ 3440539 h 3440539"/>
                <a:gd name="connsiteX0" fmla="*/ 1610436 w 1741923"/>
                <a:gd name="connsiteY0" fmla="*/ 256061 h 3440539"/>
                <a:gd name="connsiteX1" fmla="*/ 90985 w 1741923"/>
                <a:gd name="connsiteY1" fmla="*/ 779226 h 3440539"/>
                <a:gd name="connsiteX2" fmla="*/ 1724167 w 1741923"/>
                <a:gd name="connsiteY2" fmla="*/ 2858235 h 3440539"/>
                <a:gd name="connsiteX3" fmla="*/ 0 w 1741923"/>
                <a:gd name="connsiteY3" fmla="*/ 3440539 h 3440539"/>
                <a:gd name="connsiteX0" fmla="*/ 1610436 w 1724327"/>
                <a:gd name="connsiteY0" fmla="*/ 256061 h 3440539"/>
                <a:gd name="connsiteX1" fmla="*/ 90985 w 1724327"/>
                <a:gd name="connsiteY1" fmla="*/ 779226 h 3440539"/>
                <a:gd name="connsiteX2" fmla="*/ 1724167 w 1724327"/>
                <a:gd name="connsiteY2" fmla="*/ 2858235 h 3440539"/>
                <a:gd name="connsiteX3" fmla="*/ 0 w 1724327"/>
                <a:gd name="connsiteY3" fmla="*/ 3440539 h 3440539"/>
                <a:gd name="connsiteX0" fmla="*/ 1610436 w 1725288"/>
                <a:gd name="connsiteY0" fmla="*/ 256061 h 3482768"/>
                <a:gd name="connsiteX1" fmla="*/ 90985 w 1725288"/>
                <a:gd name="connsiteY1" fmla="*/ 779226 h 3482768"/>
                <a:gd name="connsiteX2" fmla="*/ 1724167 w 1725288"/>
                <a:gd name="connsiteY2" fmla="*/ 2858235 h 3482768"/>
                <a:gd name="connsiteX3" fmla="*/ 0 w 1725288"/>
                <a:gd name="connsiteY3" fmla="*/ 3440539 h 3482768"/>
                <a:gd name="connsiteX0" fmla="*/ 1610436 w 1725288"/>
                <a:gd name="connsiteY0" fmla="*/ 256061 h 3630751"/>
                <a:gd name="connsiteX1" fmla="*/ 90985 w 1725288"/>
                <a:gd name="connsiteY1" fmla="*/ 779226 h 3630751"/>
                <a:gd name="connsiteX2" fmla="*/ 1724167 w 1725288"/>
                <a:gd name="connsiteY2" fmla="*/ 2858235 h 3630751"/>
                <a:gd name="connsiteX3" fmla="*/ 0 w 1725288"/>
                <a:gd name="connsiteY3" fmla="*/ 3440539 h 3630751"/>
                <a:gd name="connsiteX0" fmla="*/ 1610436 w 1725269"/>
                <a:gd name="connsiteY0" fmla="*/ 196269 h 3570959"/>
                <a:gd name="connsiteX1" fmla="*/ 90985 w 1725269"/>
                <a:gd name="connsiteY1" fmla="*/ 719434 h 3570959"/>
                <a:gd name="connsiteX2" fmla="*/ 1724167 w 1725269"/>
                <a:gd name="connsiteY2" fmla="*/ 2798443 h 3570959"/>
                <a:gd name="connsiteX3" fmla="*/ 0 w 1725269"/>
                <a:gd name="connsiteY3" fmla="*/ 3380747 h 3570959"/>
                <a:gd name="connsiteX0" fmla="*/ 1610436 w 1725269"/>
                <a:gd name="connsiteY0" fmla="*/ 196269 h 3570959"/>
                <a:gd name="connsiteX1" fmla="*/ 90985 w 1725269"/>
                <a:gd name="connsiteY1" fmla="*/ 719434 h 3570959"/>
                <a:gd name="connsiteX2" fmla="*/ 1724167 w 1725269"/>
                <a:gd name="connsiteY2" fmla="*/ 2798443 h 3570959"/>
                <a:gd name="connsiteX3" fmla="*/ 0 w 1725269"/>
                <a:gd name="connsiteY3" fmla="*/ 3380747 h 3570959"/>
                <a:gd name="connsiteX0" fmla="*/ 1610436 w 1725214"/>
                <a:gd name="connsiteY0" fmla="*/ 194772 h 3569462"/>
                <a:gd name="connsiteX1" fmla="*/ 90985 w 1725214"/>
                <a:gd name="connsiteY1" fmla="*/ 717937 h 3569462"/>
                <a:gd name="connsiteX2" fmla="*/ 1724167 w 1725214"/>
                <a:gd name="connsiteY2" fmla="*/ 2796946 h 3569462"/>
                <a:gd name="connsiteX3" fmla="*/ 0 w 1725214"/>
                <a:gd name="connsiteY3" fmla="*/ 3379250 h 3569462"/>
                <a:gd name="connsiteX0" fmla="*/ 1610436 w 1725401"/>
                <a:gd name="connsiteY0" fmla="*/ 194772 h 3569481"/>
                <a:gd name="connsiteX1" fmla="*/ 90985 w 1725401"/>
                <a:gd name="connsiteY1" fmla="*/ 717937 h 3569481"/>
                <a:gd name="connsiteX2" fmla="*/ 1724167 w 1725401"/>
                <a:gd name="connsiteY2" fmla="*/ 2796946 h 3569481"/>
                <a:gd name="connsiteX3" fmla="*/ 0 w 1725401"/>
                <a:gd name="connsiteY3" fmla="*/ 3379250 h 3569481"/>
                <a:gd name="connsiteX0" fmla="*/ 1610436 w 1725387"/>
                <a:gd name="connsiteY0" fmla="*/ 170107 h 3544816"/>
                <a:gd name="connsiteX1" fmla="*/ 90985 w 1725387"/>
                <a:gd name="connsiteY1" fmla="*/ 693272 h 3544816"/>
                <a:gd name="connsiteX2" fmla="*/ 1724167 w 1725387"/>
                <a:gd name="connsiteY2" fmla="*/ 2772281 h 3544816"/>
                <a:gd name="connsiteX3" fmla="*/ 0 w 1725387"/>
                <a:gd name="connsiteY3" fmla="*/ 3354585 h 3544816"/>
              </a:gdLst>
              <a:ahLst/>
              <a:cxnLst>
                <a:cxn ang="0">
                  <a:pos x="connsiteX0" y="connsiteY0"/>
                </a:cxn>
                <a:cxn ang="0">
                  <a:pos x="connsiteX1" y="connsiteY1"/>
                </a:cxn>
                <a:cxn ang="0">
                  <a:pos x="connsiteX2" y="connsiteY2"/>
                </a:cxn>
                <a:cxn ang="0">
                  <a:pos x="connsiteX3" y="connsiteY3"/>
                </a:cxn>
              </a:cxnLst>
              <a:rect l="l" t="t" r="r" b="b"/>
              <a:pathLst>
                <a:path w="1725387" h="3544816">
                  <a:moveTo>
                    <a:pt x="1610436" y="170107"/>
                  </a:moveTo>
                  <a:cubicBezTo>
                    <a:pt x="864359" y="-204447"/>
                    <a:pt x="234321" y="70327"/>
                    <a:pt x="90985" y="693272"/>
                  </a:cubicBezTo>
                  <a:cubicBezTo>
                    <a:pt x="-144789" y="1717958"/>
                    <a:pt x="1780667" y="1815552"/>
                    <a:pt x="1724167" y="2772281"/>
                  </a:cubicBezTo>
                  <a:cubicBezTo>
                    <a:pt x="1662160" y="3822254"/>
                    <a:pt x="291152" y="3566126"/>
                    <a:pt x="0" y="3354585"/>
                  </a:cubicBezTo>
                </a:path>
              </a:pathLst>
            </a:custGeom>
            <a:noFill/>
            <a:ln w="190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cxnSp>
          <p:nvCxnSpPr>
            <p:cNvPr id="70" name="Straight Connector 69">
              <a:extLst>
                <a:ext uri="{FF2B5EF4-FFF2-40B4-BE49-F238E27FC236}">
                  <a16:creationId xmlns:a16="http://schemas.microsoft.com/office/drawing/2014/main" id="{BF2A3E98-28B2-40B7-969C-89FBA425A45E}"/>
                </a:ext>
              </a:extLst>
            </p:cNvPr>
            <p:cNvCxnSpPr>
              <a:cxnSpLocks/>
            </p:cNvCxnSpPr>
            <p:nvPr/>
          </p:nvCxnSpPr>
          <p:spPr>
            <a:xfrm>
              <a:off x="4186012" y="3329291"/>
              <a:ext cx="0" cy="695630"/>
            </a:xfrm>
            <a:prstGeom prst="line">
              <a:avLst/>
            </a:prstGeom>
            <a:ln w="19050">
              <a:solidFill>
                <a:schemeClr val="bg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72" name="Rectangle 71">
            <a:extLst>
              <a:ext uri="{FF2B5EF4-FFF2-40B4-BE49-F238E27FC236}">
                <a16:creationId xmlns:a16="http://schemas.microsoft.com/office/drawing/2014/main" id="{9F89A7BC-5B95-442F-9381-09D98A284D84}"/>
              </a:ext>
            </a:extLst>
          </p:cNvPr>
          <p:cNvSpPr/>
          <p:nvPr/>
        </p:nvSpPr>
        <p:spPr>
          <a:xfrm>
            <a:off x="3103405" y="2291527"/>
            <a:ext cx="3157570" cy="3674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b="1" dirty="0">
                <a:solidFill>
                  <a:srgbClr val="FFFFFF"/>
                </a:solidFill>
                <a:latin typeface="Segoe UI Semibold" panose="020B0702040204020203" pitchFamily="34" charset="0"/>
                <a:cs typeface="Segoe UI Semibold" panose="020B0702040204020203" pitchFamily="34" charset="0"/>
              </a:rPr>
              <a:t>Privacy and Trust</a:t>
            </a:r>
          </a:p>
        </p:txBody>
      </p:sp>
      <p:cxnSp>
        <p:nvCxnSpPr>
          <p:cNvPr id="73" name="Straight Connector 72">
            <a:extLst>
              <a:ext uri="{FF2B5EF4-FFF2-40B4-BE49-F238E27FC236}">
                <a16:creationId xmlns:a16="http://schemas.microsoft.com/office/drawing/2014/main" id="{12305881-69F8-4148-9641-0AB7A3968D33}"/>
              </a:ext>
            </a:extLst>
          </p:cNvPr>
          <p:cNvCxnSpPr/>
          <p:nvPr/>
        </p:nvCxnSpPr>
        <p:spPr>
          <a:xfrm>
            <a:off x="6260976" y="2291527"/>
            <a:ext cx="0" cy="2742811"/>
          </a:xfrm>
          <a:prstGeom prst="line">
            <a:avLst/>
          </a:prstGeom>
          <a:ln w="9525">
            <a:solidFill>
              <a:schemeClr val="bg1">
                <a:alpha val="50000"/>
              </a:schemeClr>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071368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29C588-99F2-4826-9B20-9EE4E2BB880F}"/>
              </a:ext>
            </a:extLst>
          </p:cNvPr>
          <p:cNvSpPr/>
          <p:nvPr/>
        </p:nvSpPr>
        <p:spPr bwMode="auto">
          <a:xfrm>
            <a:off x="-24772" y="-12609"/>
            <a:ext cx="12216773" cy="885305"/>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solidFill>
                <a:srgbClr val="000000"/>
              </a:solidFill>
              <a:latin typeface="Segoe UI"/>
            </a:endParaRPr>
          </a:p>
        </p:txBody>
      </p:sp>
      <p:sp>
        <p:nvSpPr>
          <p:cNvPr id="4" name="Rectangle 3">
            <a:extLst>
              <a:ext uri="{FF2B5EF4-FFF2-40B4-BE49-F238E27FC236}">
                <a16:creationId xmlns:a16="http://schemas.microsoft.com/office/drawing/2014/main" id="{0EAF52E6-511B-4119-9E59-CE544F79C18E}"/>
              </a:ext>
            </a:extLst>
          </p:cNvPr>
          <p:cNvSpPr/>
          <p:nvPr/>
        </p:nvSpPr>
        <p:spPr>
          <a:xfrm>
            <a:off x="6167691" y="1039859"/>
            <a:ext cx="3263095" cy="362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sz="1765" kern="0" spc="100" dirty="0">
                <a:solidFill>
                  <a:srgbClr val="FFFFFF"/>
                </a:solidFill>
                <a:latin typeface="Segoe UI Semibold" charset="0"/>
                <a:cs typeface="Segoe UI Semibold" charset="0"/>
              </a:rPr>
              <a:t>Seamless and compatible</a:t>
            </a:r>
          </a:p>
        </p:txBody>
      </p:sp>
      <p:sp>
        <p:nvSpPr>
          <p:cNvPr id="5" name="Rectangle 4">
            <a:extLst>
              <a:ext uri="{FF2B5EF4-FFF2-40B4-BE49-F238E27FC236}">
                <a16:creationId xmlns:a16="http://schemas.microsoft.com/office/drawing/2014/main" id="{7C0408DC-D536-4BE3-9D6D-1E9FDC215FD8}"/>
              </a:ext>
            </a:extLst>
          </p:cNvPr>
          <p:cNvSpPr/>
          <p:nvPr/>
        </p:nvSpPr>
        <p:spPr>
          <a:xfrm>
            <a:off x="363666" y="1026348"/>
            <a:ext cx="2688145" cy="362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sz="1765" kern="0" spc="100" dirty="0">
                <a:solidFill>
                  <a:srgbClr val="FFFFFF"/>
                </a:solidFill>
                <a:latin typeface="Segoe UI Semibold" charset="0"/>
                <a:cs typeface="Segoe UI Semibold" charset="0"/>
              </a:rPr>
              <a:t>Intelligent DBaaS</a:t>
            </a:r>
          </a:p>
        </p:txBody>
      </p:sp>
      <p:sp>
        <p:nvSpPr>
          <p:cNvPr id="6" name="Rectangle 5">
            <a:extLst>
              <a:ext uri="{FF2B5EF4-FFF2-40B4-BE49-F238E27FC236}">
                <a16:creationId xmlns:a16="http://schemas.microsoft.com/office/drawing/2014/main" id="{055C2F0F-2349-4C29-B4BD-5DFB150873A9}"/>
              </a:ext>
            </a:extLst>
          </p:cNvPr>
          <p:cNvSpPr/>
          <p:nvPr/>
        </p:nvSpPr>
        <p:spPr>
          <a:xfrm>
            <a:off x="9570709" y="1054129"/>
            <a:ext cx="2308745" cy="362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sz="1765" kern="0" spc="100" dirty="0">
                <a:ln w="3175">
                  <a:noFill/>
                </a:ln>
                <a:solidFill>
                  <a:srgbClr val="FFFFFF"/>
                </a:solidFill>
                <a:latin typeface="Segoe UI Semibold" charset="0"/>
                <a:cs typeface="Segoe UI Semibold" charset="0"/>
              </a:rPr>
              <a:t>Competitive TCO</a:t>
            </a:r>
          </a:p>
        </p:txBody>
      </p:sp>
      <p:grpSp>
        <p:nvGrpSpPr>
          <p:cNvPr id="42" name="Group 41">
            <a:extLst>
              <a:ext uri="{FF2B5EF4-FFF2-40B4-BE49-F238E27FC236}">
                <a16:creationId xmlns:a16="http://schemas.microsoft.com/office/drawing/2014/main" id="{089551D5-916D-421F-A97F-AEC5C7E8351A}"/>
              </a:ext>
            </a:extLst>
          </p:cNvPr>
          <p:cNvGrpSpPr/>
          <p:nvPr/>
        </p:nvGrpSpPr>
        <p:grpSpPr>
          <a:xfrm>
            <a:off x="3217104" y="1092136"/>
            <a:ext cx="227502" cy="240546"/>
            <a:chOff x="4157799" y="3257006"/>
            <a:chExt cx="1065166" cy="1065166"/>
          </a:xfrm>
        </p:grpSpPr>
        <p:sp>
          <p:nvSpPr>
            <p:cNvPr id="33" name="Freeform: Shape 32">
              <a:extLst>
                <a:ext uri="{FF2B5EF4-FFF2-40B4-BE49-F238E27FC236}">
                  <a16:creationId xmlns:a16="http://schemas.microsoft.com/office/drawing/2014/main" id="{84CAA8C5-59E5-476C-B8E8-5B4255597191}"/>
                </a:ext>
              </a:extLst>
            </p:cNvPr>
            <p:cNvSpPr/>
            <p:nvPr/>
          </p:nvSpPr>
          <p:spPr bwMode="auto">
            <a:xfrm>
              <a:off x="4157799" y="3257006"/>
              <a:ext cx="1065166" cy="1065166"/>
            </a:xfrm>
            <a:custGeom>
              <a:avLst/>
              <a:gdLst>
                <a:gd name="connsiteX0" fmla="*/ 0 w 1532164"/>
                <a:gd name="connsiteY0" fmla="*/ 0 h 1532164"/>
                <a:gd name="connsiteX1" fmla="*/ 1532164 w 1532164"/>
                <a:gd name="connsiteY1" fmla="*/ 0 h 1532164"/>
                <a:gd name="connsiteX2" fmla="*/ 1532164 w 1532164"/>
                <a:gd name="connsiteY2" fmla="*/ 1532164 h 1532164"/>
                <a:gd name="connsiteX3" fmla="*/ 578647 w 1532164"/>
                <a:gd name="connsiteY3" fmla="*/ 1532164 h 1532164"/>
                <a:gd name="connsiteX4" fmla="*/ 578647 w 1532164"/>
                <a:gd name="connsiteY4" fmla="*/ 963624 h 1532164"/>
                <a:gd name="connsiteX5" fmla="*/ 0 w 1532164"/>
                <a:gd name="connsiteY5" fmla="*/ 963624 h 1532164"/>
                <a:gd name="connsiteX6" fmla="*/ 0 w 1532164"/>
                <a:gd name="connsiteY6" fmla="*/ 0 h 1532164"/>
                <a:gd name="connsiteX0" fmla="*/ 578647 w 1532164"/>
                <a:gd name="connsiteY0" fmla="*/ 963624 h 1532164"/>
                <a:gd name="connsiteX1" fmla="*/ 0 w 1532164"/>
                <a:gd name="connsiteY1" fmla="*/ 963624 h 1532164"/>
                <a:gd name="connsiteX2" fmla="*/ 0 w 1532164"/>
                <a:gd name="connsiteY2" fmla="*/ 0 h 1532164"/>
                <a:gd name="connsiteX3" fmla="*/ 1532164 w 1532164"/>
                <a:gd name="connsiteY3" fmla="*/ 0 h 1532164"/>
                <a:gd name="connsiteX4" fmla="*/ 1532164 w 1532164"/>
                <a:gd name="connsiteY4" fmla="*/ 1532164 h 1532164"/>
                <a:gd name="connsiteX5" fmla="*/ 578647 w 1532164"/>
                <a:gd name="connsiteY5" fmla="*/ 1532164 h 1532164"/>
                <a:gd name="connsiteX6" fmla="*/ 670087 w 1532164"/>
                <a:gd name="connsiteY6" fmla="*/ 1055064 h 1532164"/>
                <a:gd name="connsiteX0" fmla="*/ 578647 w 1532164"/>
                <a:gd name="connsiteY0" fmla="*/ 963624 h 1532164"/>
                <a:gd name="connsiteX1" fmla="*/ 0 w 1532164"/>
                <a:gd name="connsiteY1" fmla="*/ 963624 h 1532164"/>
                <a:gd name="connsiteX2" fmla="*/ 0 w 1532164"/>
                <a:gd name="connsiteY2" fmla="*/ 0 h 1532164"/>
                <a:gd name="connsiteX3" fmla="*/ 1532164 w 1532164"/>
                <a:gd name="connsiteY3" fmla="*/ 0 h 1532164"/>
                <a:gd name="connsiteX4" fmla="*/ 1532164 w 1532164"/>
                <a:gd name="connsiteY4" fmla="*/ 1532164 h 1532164"/>
                <a:gd name="connsiteX5" fmla="*/ 578647 w 1532164"/>
                <a:gd name="connsiteY5" fmla="*/ 1532164 h 1532164"/>
                <a:gd name="connsiteX0" fmla="*/ 0 w 1532164"/>
                <a:gd name="connsiteY0" fmla="*/ 963624 h 1532164"/>
                <a:gd name="connsiteX1" fmla="*/ 0 w 1532164"/>
                <a:gd name="connsiteY1" fmla="*/ 0 h 1532164"/>
                <a:gd name="connsiteX2" fmla="*/ 1532164 w 1532164"/>
                <a:gd name="connsiteY2" fmla="*/ 0 h 1532164"/>
                <a:gd name="connsiteX3" fmla="*/ 1532164 w 1532164"/>
                <a:gd name="connsiteY3" fmla="*/ 1532164 h 1532164"/>
                <a:gd name="connsiteX4" fmla="*/ 578647 w 1532164"/>
                <a:gd name="connsiteY4" fmla="*/ 1532164 h 15321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164" h="1532164">
                  <a:moveTo>
                    <a:pt x="0" y="963624"/>
                  </a:moveTo>
                  <a:lnTo>
                    <a:pt x="0" y="0"/>
                  </a:lnTo>
                  <a:lnTo>
                    <a:pt x="1532164" y="0"/>
                  </a:lnTo>
                  <a:lnTo>
                    <a:pt x="1532164" y="1532164"/>
                  </a:lnTo>
                  <a:lnTo>
                    <a:pt x="578647" y="1532164"/>
                  </a:lnTo>
                </a:path>
              </a:pathLst>
            </a:custGeom>
            <a:noFill/>
            <a:ln w="15875">
              <a:solidFill>
                <a:schemeClr val="bg1"/>
              </a:solid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latin typeface="Segoe UI"/>
              </a:endParaRPr>
            </a:p>
          </p:txBody>
        </p:sp>
        <p:grpSp>
          <p:nvGrpSpPr>
            <p:cNvPr id="40" name="Group 39">
              <a:extLst>
                <a:ext uri="{FF2B5EF4-FFF2-40B4-BE49-F238E27FC236}">
                  <a16:creationId xmlns:a16="http://schemas.microsoft.com/office/drawing/2014/main" id="{49436C3A-AB93-4A51-B155-A455E4D669FC}"/>
                </a:ext>
              </a:extLst>
            </p:cNvPr>
            <p:cNvGrpSpPr/>
            <p:nvPr/>
          </p:nvGrpSpPr>
          <p:grpSpPr>
            <a:xfrm>
              <a:off x="4190341" y="3461656"/>
              <a:ext cx="836696" cy="828301"/>
              <a:chOff x="3924301" y="3326121"/>
              <a:chExt cx="1242014" cy="1229549"/>
            </a:xfrm>
          </p:grpSpPr>
          <p:sp>
            <p:nvSpPr>
              <p:cNvPr id="35" name="Freeform: Shape 34">
                <a:extLst>
                  <a:ext uri="{FF2B5EF4-FFF2-40B4-BE49-F238E27FC236}">
                    <a16:creationId xmlns:a16="http://schemas.microsoft.com/office/drawing/2014/main" id="{BA9851F2-273C-416D-811A-153E2E18BDFA}"/>
                  </a:ext>
                </a:extLst>
              </p:cNvPr>
              <p:cNvSpPr/>
              <p:nvPr/>
            </p:nvSpPr>
            <p:spPr bwMode="auto">
              <a:xfrm rot="10800000">
                <a:off x="4756384" y="3326121"/>
                <a:ext cx="409931" cy="402771"/>
              </a:xfrm>
              <a:custGeom>
                <a:avLst/>
                <a:gdLst>
                  <a:gd name="connsiteX0" fmla="*/ 0 w 578647"/>
                  <a:gd name="connsiteY0" fmla="*/ 0 h 568540"/>
                  <a:gd name="connsiteX1" fmla="*/ 578647 w 578647"/>
                  <a:gd name="connsiteY1" fmla="*/ 0 h 568540"/>
                  <a:gd name="connsiteX2" fmla="*/ 578647 w 578647"/>
                  <a:gd name="connsiteY2" fmla="*/ 568540 h 568540"/>
                  <a:gd name="connsiteX3" fmla="*/ 0 w 578647"/>
                  <a:gd name="connsiteY3" fmla="*/ 568540 h 568540"/>
                  <a:gd name="connsiteX4" fmla="*/ 0 w 578647"/>
                  <a:gd name="connsiteY4" fmla="*/ 0 h 568540"/>
                  <a:gd name="connsiteX0" fmla="*/ 578647 w 670087"/>
                  <a:gd name="connsiteY0" fmla="*/ 0 h 568540"/>
                  <a:gd name="connsiteX1" fmla="*/ 578647 w 670087"/>
                  <a:gd name="connsiteY1" fmla="*/ 568540 h 568540"/>
                  <a:gd name="connsiteX2" fmla="*/ 0 w 670087"/>
                  <a:gd name="connsiteY2" fmla="*/ 568540 h 568540"/>
                  <a:gd name="connsiteX3" fmla="*/ 0 w 670087"/>
                  <a:gd name="connsiteY3" fmla="*/ 0 h 568540"/>
                  <a:gd name="connsiteX4" fmla="*/ 670087 w 670087"/>
                  <a:gd name="connsiteY4" fmla="*/ 91440 h 568540"/>
                  <a:gd name="connsiteX0" fmla="*/ 578647 w 578647"/>
                  <a:gd name="connsiteY0" fmla="*/ 0 h 568540"/>
                  <a:gd name="connsiteX1" fmla="*/ 578647 w 578647"/>
                  <a:gd name="connsiteY1" fmla="*/ 568540 h 568540"/>
                  <a:gd name="connsiteX2" fmla="*/ 0 w 578647"/>
                  <a:gd name="connsiteY2" fmla="*/ 568540 h 568540"/>
                  <a:gd name="connsiteX3" fmla="*/ 0 w 578647"/>
                  <a:gd name="connsiteY3" fmla="*/ 0 h 568540"/>
                  <a:gd name="connsiteX0" fmla="*/ 578647 w 578647"/>
                  <a:gd name="connsiteY0" fmla="*/ 568540 h 568540"/>
                  <a:gd name="connsiteX1" fmla="*/ 0 w 578647"/>
                  <a:gd name="connsiteY1" fmla="*/ 568540 h 568540"/>
                  <a:gd name="connsiteX2" fmla="*/ 0 w 578647"/>
                  <a:gd name="connsiteY2" fmla="*/ 0 h 568540"/>
                </a:gdLst>
                <a:ahLst/>
                <a:cxnLst>
                  <a:cxn ang="0">
                    <a:pos x="connsiteX0" y="connsiteY0"/>
                  </a:cxn>
                  <a:cxn ang="0">
                    <a:pos x="connsiteX1" y="connsiteY1"/>
                  </a:cxn>
                  <a:cxn ang="0">
                    <a:pos x="connsiteX2" y="connsiteY2"/>
                  </a:cxn>
                </a:cxnLst>
                <a:rect l="l" t="t" r="r" b="b"/>
                <a:pathLst>
                  <a:path w="578647" h="568540">
                    <a:moveTo>
                      <a:pt x="578647" y="568540"/>
                    </a:moveTo>
                    <a:lnTo>
                      <a:pt x="0" y="568540"/>
                    </a:lnTo>
                    <a:lnTo>
                      <a:pt x="0" y="0"/>
                    </a:lnTo>
                  </a:path>
                </a:pathLst>
              </a:custGeom>
              <a:noFill/>
              <a:ln w="15875">
                <a:solidFill>
                  <a:schemeClr val="bg1"/>
                </a:solid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latin typeface="Segoe UI"/>
                </a:endParaRPr>
              </a:p>
            </p:txBody>
          </p:sp>
          <p:cxnSp>
            <p:nvCxnSpPr>
              <p:cNvPr id="37" name="Straight Connector 36">
                <a:extLst>
                  <a:ext uri="{FF2B5EF4-FFF2-40B4-BE49-F238E27FC236}">
                    <a16:creationId xmlns:a16="http://schemas.microsoft.com/office/drawing/2014/main" id="{AF2B4123-B743-4587-A5B2-9D4426F68FD9}"/>
                  </a:ext>
                </a:extLst>
              </p:cNvPr>
              <p:cNvCxnSpPr>
                <a:cxnSpLocks/>
                <a:endCxn id="35" idx="1"/>
              </p:cNvCxnSpPr>
              <p:nvPr/>
            </p:nvCxnSpPr>
            <p:spPr>
              <a:xfrm flipV="1">
                <a:off x="3924301" y="3326121"/>
                <a:ext cx="1242014" cy="1229549"/>
              </a:xfrm>
              <a:prstGeom prst="line">
                <a:avLst/>
              </a:prstGeom>
              <a:ln w="15875">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51" name="Group 50">
            <a:extLst>
              <a:ext uri="{FF2B5EF4-FFF2-40B4-BE49-F238E27FC236}">
                <a16:creationId xmlns:a16="http://schemas.microsoft.com/office/drawing/2014/main" id="{6F5BD5E6-3A70-4FE9-B4D1-BD73CBF83C38}"/>
              </a:ext>
            </a:extLst>
          </p:cNvPr>
          <p:cNvGrpSpPr/>
          <p:nvPr/>
        </p:nvGrpSpPr>
        <p:grpSpPr>
          <a:xfrm>
            <a:off x="5970264" y="1048981"/>
            <a:ext cx="248827" cy="316806"/>
            <a:chOff x="-89366" y="1982903"/>
            <a:chExt cx="986802" cy="1223863"/>
          </a:xfrm>
        </p:grpSpPr>
        <p:sp>
          <p:nvSpPr>
            <p:cNvPr id="52" name="Freeform 5">
              <a:extLst>
                <a:ext uri="{FF2B5EF4-FFF2-40B4-BE49-F238E27FC236}">
                  <a16:creationId xmlns:a16="http://schemas.microsoft.com/office/drawing/2014/main" id="{D4DEBF64-732A-4D24-98F1-04F4234701C4}"/>
                </a:ext>
              </a:extLst>
            </p:cNvPr>
            <p:cNvSpPr>
              <a:spLocks/>
            </p:cNvSpPr>
            <p:nvPr/>
          </p:nvSpPr>
          <p:spPr bwMode="auto">
            <a:xfrm>
              <a:off x="-89366" y="2107542"/>
              <a:ext cx="555856" cy="565226"/>
            </a:xfrm>
            <a:custGeom>
              <a:avLst/>
              <a:gdLst>
                <a:gd name="T0" fmla="*/ 1 w 130"/>
                <a:gd name="T1" fmla="*/ 132 h 132"/>
                <a:gd name="T2" fmla="*/ 0 w 130"/>
                <a:gd name="T3" fmla="*/ 115 h 132"/>
                <a:gd name="T4" fmla="*/ 115 w 130"/>
                <a:gd name="T5" fmla="*/ 0 h 132"/>
                <a:gd name="T6" fmla="*/ 130 w 130"/>
                <a:gd name="T7" fmla="*/ 0 h 132"/>
              </a:gdLst>
              <a:ahLst/>
              <a:cxnLst>
                <a:cxn ang="0">
                  <a:pos x="T0" y="T1"/>
                </a:cxn>
                <a:cxn ang="0">
                  <a:pos x="T2" y="T3"/>
                </a:cxn>
                <a:cxn ang="0">
                  <a:pos x="T4" y="T5"/>
                </a:cxn>
                <a:cxn ang="0">
                  <a:pos x="T6" y="T7"/>
                </a:cxn>
              </a:cxnLst>
              <a:rect l="0" t="0" r="r" b="b"/>
              <a:pathLst>
                <a:path w="130" h="132">
                  <a:moveTo>
                    <a:pt x="1" y="132"/>
                  </a:moveTo>
                  <a:cubicBezTo>
                    <a:pt x="1" y="126"/>
                    <a:pt x="0" y="120"/>
                    <a:pt x="0" y="115"/>
                  </a:cubicBezTo>
                  <a:cubicBezTo>
                    <a:pt x="0" y="51"/>
                    <a:pt x="51" y="0"/>
                    <a:pt x="115" y="0"/>
                  </a:cubicBezTo>
                  <a:cubicBezTo>
                    <a:pt x="121" y="0"/>
                    <a:pt x="126" y="0"/>
                    <a:pt x="130"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3" name="Freeform 6">
              <a:extLst>
                <a:ext uri="{FF2B5EF4-FFF2-40B4-BE49-F238E27FC236}">
                  <a16:creationId xmlns:a16="http://schemas.microsoft.com/office/drawing/2014/main" id="{943A573A-93B8-4871-881A-8A911EB0C20A}"/>
                </a:ext>
              </a:extLst>
            </p:cNvPr>
            <p:cNvSpPr>
              <a:spLocks/>
            </p:cNvSpPr>
            <p:nvPr/>
          </p:nvSpPr>
          <p:spPr bwMode="auto">
            <a:xfrm>
              <a:off x="266632" y="2538488"/>
              <a:ext cx="630804" cy="552734"/>
            </a:xfrm>
            <a:custGeom>
              <a:avLst/>
              <a:gdLst>
                <a:gd name="T0" fmla="*/ 0 w 147"/>
                <a:gd name="T1" fmla="*/ 125 h 129"/>
                <a:gd name="T2" fmla="*/ 32 w 147"/>
                <a:gd name="T3" fmla="*/ 129 h 129"/>
                <a:gd name="T4" fmla="*/ 147 w 147"/>
                <a:gd name="T5" fmla="*/ 14 h 129"/>
                <a:gd name="T6" fmla="*/ 146 w 147"/>
                <a:gd name="T7" fmla="*/ 0 h 129"/>
              </a:gdLst>
              <a:ahLst/>
              <a:cxnLst>
                <a:cxn ang="0">
                  <a:pos x="T0" y="T1"/>
                </a:cxn>
                <a:cxn ang="0">
                  <a:pos x="T2" y="T3"/>
                </a:cxn>
                <a:cxn ang="0">
                  <a:pos x="T4" y="T5"/>
                </a:cxn>
                <a:cxn ang="0">
                  <a:pos x="T6" y="T7"/>
                </a:cxn>
              </a:cxnLst>
              <a:rect l="0" t="0" r="r" b="b"/>
              <a:pathLst>
                <a:path w="147" h="129">
                  <a:moveTo>
                    <a:pt x="0" y="125"/>
                  </a:moveTo>
                  <a:cubicBezTo>
                    <a:pt x="10" y="127"/>
                    <a:pt x="21" y="129"/>
                    <a:pt x="32" y="129"/>
                  </a:cubicBezTo>
                  <a:cubicBezTo>
                    <a:pt x="96" y="129"/>
                    <a:pt x="147" y="77"/>
                    <a:pt x="147" y="14"/>
                  </a:cubicBezTo>
                  <a:cubicBezTo>
                    <a:pt x="147" y="9"/>
                    <a:pt x="147" y="4"/>
                    <a:pt x="146"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4" name="Freeform 7">
              <a:extLst>
                <a:ext uri="{FF2B5EF4-FFF2-40B4-BE49-F238E27FC236}">
                  <a16:creationId xmlns:a16="http://schemas.microsoft.com/office/drawing/2014/main" id="{54394F99-B558-4241-93A8-A874956D2B6D}"/>
                </a:ext>
              </a:extLst>
            </p:cNvPr>
            <p:cNvSpPr>
              <a:spLocks/>
            </p:cNvSpPr>
            <p:nvPr/>
          </p:nvSpPr>
          <p:spPr bwMode="auto">
            <a:xfrm>
              <a:off x="263510" y="2988171"/>
              <a:ext cx="140525" cy="218595"/>
            </a:xfrm>
            <a:custGeom>
              <a:avLst/>
              <a:gdLst>
                <a:gd name="T0" fmla="*/ 33 w 33"/>
                <a:gd name="T1" fmla="*/ 0 h 51"/>
                <a:gd name="T2" fmla="*/ 0 w 33"/>
                <a:gd name="T3" fmla="*/ 19 h 51"/>
                <a:gd name="T4" fmla="*/ 20 w 33"/>
                <a:gd name="T5" fmla="*/ 51 h 51"/>
              </a:gdLst>
              <a:ahLst/>
              <a:cxnLst>
                <a:cxn ang="0">
                  <a:pos x="T0" y="T1"/>
                </a:cxn>
                <a:cxn ang="0">
                  <a:pos x="T2" y="T3"/>
                </a:cxn>
                <a:cxn ang="0">
                  <a:pos x="T4" y="T5"/>
                </a:cxn>
              </a:cxnLst>
              <a:rect l="0" t="0" r="r" b="b"/>
              <a:pathLst>
                <a:path w="33" h="51">
                  <a:moveTo>
                    <a:pt x="33" y="0"/>
                  </a:moveTo>
                  <a:cubicBezTo>
                    <a:pt x="0" y="19"/>
                    <a:pt x="0" y="19"/>
                    <a:pt x="0" y="19"/>
                  </a:cubicBezTo>
                  <a:cubicBezTo>
                    <a:pt x="20" y="51"/>
                    <a:pt x="20" y="51"/>
                    <a:pt x="20" y="5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5" name="Freeform 8">
              <a:extLst>
                <a:ext uri="{FF2B5EF4-FFF2-40B4-BE49-F238E27FC236}">
                  <a16:creationId xmlns:a16="http://schemas.microsoft.com/office/drawing/2014/main" id="{35DDDE5F-6124-4C1E-9DB6-34C61B6722C4}"/>
                </a:ext>
              </a:extLst>
            </p:cNvPr>
            <p:cNvSpPr>
              <a:spLocks/>
            </p:cNvSpPr>
            <p:nvPr/>
          </p:nvSpPr>
          <p:spPr bwMode="auto">
            <a:xfrm rot="20858347">
              <a:off x="333774" y="1982903"/>
              <a:ext cx="140525" cy="221719"/>
            </a:xfrm>
            <a:custGeom>
              <a:avLst/>
              <a:gdLst>
                <a:gd name="T0" fmla="*/ 0 w 33"/>
                <a:gd name="T1" fmla="*/ 52 h 52"/>
                <a:gd name="T2" fmla="*/ 33 w 33"/>
                <a:gd name="T3" fmla="*/ 32 h 52"/>
                <a:gd name="T4" fmla="*/ 13 w 33"/>
                <a:gd name="T5" fmla="*/ 0 h 52"/>
              </a:gdLst>
              <a:ahLst/>
              <a:cxnLst>
                <a:cxn ang="0">
                  <a:pos x="T0" y="T1"/>
                </a:cxn>
                <a:cxn ang="0">
                  <a:pos x="T2" y="T3"/>
                </a:cxn>
                <a:cxn ang="0">
                  <a:pos x="T4" y="T5"/>
                </a:cxn>
              </a:cxnLst>
              <a:rect l="0" t="0" r="r" b="b"/>
              <a:pathLst>
                <a:path w="33" h="52">
                  <a:moveTo>
                    <a:pt x="0" y="52"/>
                  </a:moveTo>
                  <a:cubicBezTo>
                    <a:pt x="33" y="32"/>
                    <a:pt x="33" y="32"/>
                    <a:pt x="33" y="32"/>
                  </a:cubicBezTo>
                  <a:cubicBezTo>
                    <a:pt x="13" y="0"/>
                    <a:pt x="13" y="0"/>
                    <a:pt x="13"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dirty="0">
                <a:solidFill>
                  <a:srgbClr val="000000"/>
                </a:solidFill>
                <a:latin typeface="Segoe UI"/>
              </a:endParaRPr>
            </a:p>
          </p:txBody>
        </p:sp>
        <p:sp>
          <p:nvSpPr>
            <p:cNvPr id="56" name="Oval 10">
              <a:extLst>
                <a:ext uri="{FF2B5EF4-FFF2-40B4-BE49-F238E27FC236}">
                  <a16:creationId xmlns:a16="http://schemas.microsoft.com/office/drawing/2014/main" id="{19EA1391-8C47-49A4-A579-2A096BFFC780}"/>
                </a:ext>
              </a:extLst>
            </p:cNvPr>
            <p:cNvSpPr>
              <a:spLocks noChangeArrowheads="1"/>
            </p:cNvSpPr>
            <p:nvPr/>
          </p:nvSpPr>
          <p:spPr bwMode="auto">
            <a:xfrm>
              <a:off x="-72112" y="2783587"/>
              <a:ext cx="235676" cy="233113"/>
            </a:xfrm>
            <a:prstGeom prst="ellipse">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7" name="Rectangle 56">
              <a:extLst>
                <a:ext uri="{FF2B5EF4-FFF2-40B4-BE49-F238E27FC236}">
                  <a16:creationId xmlns:a16="http://schemas.microsoft.com/office/drawing/2014/main" id="{567DCCC5-AB4E-496C-AF42-29316C2B62A4}"/>
                </a:ext>
              </a:extLst>
            </p:cNvPr>
            <p:cNvSpPr/>
            <p:nvPr/>
          </p:nvSpPr>
          <p:spPr bwMode="auto">
            <a:xfrm>
              <a:off x="609219" y="2200614"/>
              <a:ext cx="202980" cy="202980"/>
            </a:xfrm>
            <a:prstGeom prst="rect">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dirty="0" err="1">
                <a:solidFill>
                  <a:srgbClr val="000000"/>
                </a:solidFill>
                <a:latin typeface="Segoe UI"/>
              </a:endParaRPr>
            </a:p>
          </p:txBody>
        </p:sp>
      </p:grpSp>
      <p:sp>
        <p:nvSpPr>
          <p:cNvPr id="66" name="Title 1">
            <a:extLst>
              <a:ext uri="{FF2B5EF4-FFF2-40B4-BE49-F238E27FC236}">
                <a16:creationId xmlns:a16="http://schemas.microsoft.com/office/drawing/2014/main" id="{5F2E4DD6-49FE-442F-B3C3-1CE67E59DFEA}"/>
              </a:ext>
            </a:extLst>
          </p:cNvPr>
          <p:cNvSpPr>
            <a:spLocks noGrp="1"/>
          </p:cNvSpPr>
          <p:nvPr>
            <p:ph type="title"/>
          </p:nvPr>
        </p:nvSpPr>
        <p:spPr>
          <a:xfrm>
            <a:off x="197932" y="156763"/>
            <a:ext cx="11985053" cy="899537"/>
          </a:xfrm>
        </p:spPr>
        <p:txBody>
          <a:bodyPr/>
          <a:lstStyle/>
          <a:p>
            <a:pPr algn="ctr"/>
            <a:r>
              <a:rPr lang="en-US" sz="3137" cap="all" spc="500">
                <a:solidFill>
                  <a:schemeClr val="tx2"/>
                </a:solidFill>
                <a:latin typeface="Segoe UI Semilight" charset="0"/>
                <a:cs typeface="Segoe UI Semilight" charset="0"/>
              </a:rPr>
              <a:t>(2016) </a:t>
            </a:r>
            <a:r>
              <a:rPr lang="en-US" sz="3137" cap="all" spc="500" dirty="0">
                <a:solidFill>
                  <a:schemeClr val="tx2"/>
                </a:solidFill>
                <a:latin typeface="Segoe UI Semilight" charset="0"/>
                <a:cs typeface="Segoe UI Semilight" charset="0"/>
              </a:rPr>
              <a:t>Azure SQL Database </a:t>
            </a:r>
            <a:br>
              <a:rPr lang="en-US" sz="3137" cap="all" spc="500" dirty="0">
                <a:solidFill>
                  <a:schemeClr val="tx2"/>
                </a:solidFill>
                <a:latin typeface="Segoe UI Semilight" charset="0"/>
                <a:cs typeface="Segoe UI Semilight" charset="0"/>
              </a:rPr>
            </a:br>
            <a:br>
              <a:rPr lang="en-US" sz="1765" kern="0" spc="100" dirty="0">
                <a:solidFill>
                  <a:schemeClr val="tx2"/>
                </a:solidFill>
                <a:latin typeface="Segoe UI Semibold" charset="0"/>
                <a:cs typeface="Segoe UI Semibold" charset="0"/>
              </a:rPr>
            </a:br>
            <a:endParaRPr lang="en-US" sz="1765" kern="0" spc="100" dirty="0">
              <a:solidFill>
                <a:schemeClr val="tx2"/>
              </a:solidFill>
              <a:latin typeface="Segoe UI Semibold" charset="0"/>
              <a:cs typeface="Segoe UI Semibold" charset="0"/>
            </a:endParaRPr>
          </a:p>
        </p:txBody>
      </p:sp>
      <p:grpSp>
        <p:nvGrpSpPr>
          <p:cNvPr id="36" name="Group 35">
            <a:extLst>
              <a:ext uri="{FF2B5EF4-FFF2-40B4-BE49-F238E27FC236}">
                <a16:creationId xmlns:a16="http://schemas.microsoft.com/office/drawing/2014/main" id="{FE176CE3-0A9D-45D1-B842-C0D872BF70B6}"/>
              </a:ext>
            </a:extLst>
          </p:cNvPr>
          <p:cNvGrpSpPr/>
          <p:nvPr/>
        </p:nvGrpSpPr>
        <p:grpSpPr>
          <a:xfrm>
            <a:off x="228578" y="1047766"/>
            <a:ext cx="334373" cy="326601"/>
            <a:chOff x="3097731" y="3411002"/>
            <a:chExt cx="3912131" cy="3332680"/>
          </a:xfrm>
        </p:grpSpPr>
        <p:sp>
          <p:nvSpPr>
            <p:cNvPr id="38" name="Freeform: Shape 399">
              <a:extLst>
                <a:ext uri="{FF2B5EF4-FFF2-40B4-BE49-F238E27FC236}">
                  <a16:creationId xmlns:a16="http://schemas.microsoft.com/office/drawing/2014/main" id="{479EC115-F4EF-4688-83FD-AA048A4ACBD6}"/>
                </a:ext>
              </a:extLst>
            </p:cNvPr>
            <p:cNvSpPr/>
            <p:nvPr/>
          </p:nvSpPr>
          <p:spPr bwMode="auto">
            <a:xfrm>
              <a:off x="3097731" y="3411002"/>
              <a:ext cx="3912131" cy="3326728"/>
            </a:xfrm>
            <a:custGeom>
              <a:avLst/>
              <a:gdLst>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456164 w 4510936"/>
                <a:gd name="connsiteY13" fmla="*/ 2623998 h 3835942"/>
                <a:gd name="connsiteX14" fmla="*/ 2009850 w 4510936"/>
                <a:gd name="connsiteY14" fmla="*/ 3835942 h 3835942"/>
                <a:gd name="connsiteX15" fmla="*/ 1789458 w 4510936"/>
                <a:gd name="connsiteY15" fmla="*/ 3835942 h 3835942"/>
                <a:gd name="connsiteX16" fmla="*/ 1792429 w 4510936"/>
                <a:gd name="connsiteY16" fmla="*/ 3610035 h 3835942"/>
                <a:gd name="connsiteX17" fmla="*/ 1770743 w 4510936"/>
                <a:gd name="connsiteY17" fmla="*/ 2832642 h 3835942"/>
                <a:gd name="connsiteX18" fmla="*/ 1081314 w 4510936"/>
                <a:gd name="connsiteY18" fmla="*/ 2061571 h 3835942"/>
                <a:gd name="connsiteX19" fmla="*/ 1562100 w 4510936"/>
                <a:gd name="connsiteY19" fmla="*/ 1896471 h 3835942"/>
                <a:gd name="connsiteX20" fmla="*/ 1034142 w 4510936"/>
                <a:gd name="connsiteY20" fmla="*/ 1807570 h 3835942"/>
                <a:gd name="connsiteX21" fmla="*/ 1676400 w 4510936"/>
                <a:gd name="connsiteY21" fmla="*/ 1096370 h 3835942"/>
                <a:gd name="connsiteX22" fmla="*/ 1919514 w 4510936"/>
                <a:gd name="connsiteY22" fmla="*/ 1168942 h 3835942"/>
                <a:gd name="connsiteX23" fmla="*/ 1850570 w 4510936"/>
                <a:gd name="connsiteY23" fmla="*/ 2130513 h 3835942"/>
                <a:gd name="connsiteX24" fmla="*/ 2148114 w 4510936"/>
                <a:gd name="connsiteY24" fmla="*/ 1901913 h 3835942"/>
                <a:gd name="connsiteX25" fmla="*/ 2674257 w 4510936"/>
                <a:gd name="connsiteY25" fmla="*/ 1626142 h 3835942"/>
                <a:gd name="connsiteX26" fmla="*/ 2238828 w 4510936"/>
                <a:gd name="connsiteY26" fmla="*/ 1651542 h 3835942"/>
                <a:gd name="connsiteX27" fmla="*/ 2188028 w 4510936"/>
                <a:gd name="connsiteY27" fmla="*/ 1194342 h 3835942"/>
                <a:gd name="connsiteX28" fmla="*/ 2623457 w 4510936"/>
                <a:gd name="connsiteY28" fmla="*/ 1212485 h 3835942"/>
                <a:gd name="connsiteX29" fmla="*/ 3131457 w 4510936"/>
                <a:gd name="connsiteY29" fmla="*/ 1528170 h 3835942"/>
                <a:gd name="connsiteX30" fmla="*/ 3458028 w 4510936"/>
                <a:gd name="connsiteY30" fmla="*/ 1742256 h 3835942"/>
                <a:gd name="connsiteX31" fmla="*/ 3721099 w 4510936"/>
                <a:gd name="connsiteY31" fmla="*/ 2203084 h 3835942"/>
                <a:gd name="connsiteX32" fmla="*/ 3599542 w 4510936"/>
                <a:gd name="connsiteY32" fmla="*/ 1528170 h 3835942"/>
                <a:gd name="connsiteX33" fmla="*/ 3900714 w 4510936"/>
                <a:gd name="connsiteY33" fmla="*/ 1212485 h 3835942"/>
                <a:gd name="connsiteX34" fmla="*/ 3358243 w 4510936"/>
                <a:gd name="connsiteY34" fmla="*/ 1319527 h 3835942"/>
                <a:gd name="connsiteX35" fmla="*/ 2895600 w 4510936"/>
                <a:gd name="connsiteY35" fmla="*/ 1132656 h 3835942"/>
                <a:gd name="connsiteX36" fmla="*/ 3218542 w 4510936"/>
                <a:gd name="connsiteY36" fmla="*/ 617399 h 3835942"/>
                <a:gd name="connsiteX37" fmla="*/ 2715985 w 4510936"/>
                <a:gd name="connsiteY37" fmla="*/ 947598 h 3835942"/>
                <a:gd name="connsiteX38" fmla="*/ 1948542 w 4510936"/>
                <a:gd name="connsiteY38" fmla="*/ 925827 h 3835942"/>
                <a:gd name="connsiteX39" fmla="*/ 2062843 w 4510936"/>
                <a:gd name="connsiteY39" fmla="*/ 403313 h 3835942"/>
                <a:gd name="connsiteX40" fmla="*/ 1816101 w 4510936"/>
                <a:gd name="connsiteY40" fmla="*/ 780685 h 3835942"/>
                <a:gd name="connsiteX41" fmla="*/ 1455057 w 4510936"/>
                <a:gd name="connsiteY41" fmla="*/ 898614 h 3835942"/>
                <a:gd name="connsiteX42" fmla="*/ 1010556 w 4510936"/>
                <a:gd name="connsiteY42" fmla="*/ 677270 h 3835942"/>
                <a:gd name="connsiteX43" fmla="*/ 1248228 w 4510936"/>
                <a:gd name="connsiteY43" fmla="*/ 994770 h 3835942"/>
                <a:gd name="connsiteX44" fmla="*/ 801914 w 4510936"/>
                <a:gd name="connsiteY44" fmla="*/ 1571713 h 3835942"/>
                <a:gd name="connsiteX45" fmla="*/ 542471 w 4510936"/>
                <a:gd name="connsiteY45" fmla="*/ 1132656 h 3835942"/>
                <a:gd name="connsiteX46" fmla="*/ 812800 w 4510936"/>
                <a:gd name="connsiteY46" fmla="*/ 1843856 h 3835942"/>
                <a:gd name="connsiteX47" fmla="*/ 925285 w 4510936"/>
                <a:gd name="connsiteY47" fmla="*/ 2235742 h 3835942"/>
                <a:gd name="connsiteX48" fmla="*/ 651328 w 4510936"/>
                <a:gd name="connsiteY48" fmla="*/ 2607670 h 3835942"/>
                <a:gd name="connsiteX49" fmla="*/ 1063171 w 4510936"/>
                <a:gd name="connsiteY49" fmla="*/ 2408098 h 3835942"/>
                <a:gd name="connsiteX50" fmla="*/ 1556657 w 4510936"/>
                <a:gd name="connsiteY50" fmla="*/ 2852599 h 3835942"/>
                <a:gd name="connsiteX51" fmla="*/ 1580115 w 4510936"/>
                <a:gd name="connsiteY51" fmla="*/ 3729193 h 3835942"/>
                <a:gd name="connsiteX52" fmla="*/ 1581642 w 4510936"/>
                <a:gd name="connsiteY52" fmla="*/ 3835942 h 3835942"/>
                <a:gd name="connsiteX53" fmla="*/ 1113971 w 4510936"/>
                <a:gd name="connsiteY53" fmla="*/ 3835942 h 3835942"/>
                <a:gd name="connsiteX54" fmla="*/ 836413 w 4510936"/>
                <a:gd name="connsiteY54" fmla="*/ 3086585 h 3835942"/>
                <a:gd name="connsiteX55" fmla="*/ 116170 w 4510936"/>
                <a:gd name="connsiteY55" fmla="*/ 2308285 h 3835942"/>
                <a:gd name="connsiteX56" fmla="*/ 118297 w 4510936"/>
                <a:gd name="connsiteY56" fmla="*/ 2287181 h 3835942"/>
                <a:gd name="connsiteX57" fmla="*/ 98842 w 4510936"/>
                <a:gd name="connsiteY57" fmla="*/ 2263602 h 3835942"/>
                <a:gd name="connsiteX58" fmla="*/ 0 w 4510936"/>
                <a:gd name="connsiteY58" fmla="*/ 1940013 h 3835942"/>
                <a:gd name="connsiteX59" fmla="*/ 98842 w 4510936"/>
                <a:gd name="connsiteY59" fmla="*/ 1616424 h 3835942"/>
                <a:gd name="connsiteX60" fmla="*/ 158494 w 4510936"/>
                <a:gd name="connsiteY60" fmla="*/ 1544125 h 3835942"/>
                <a:gd name="connsiteX61" fmla="*/ 138294 w 4510936"/>
                <a:gd name="connsiteY61" fmla="*/ 1479051 h 3835942"/>
                <a:gd name="connsiteX62" fmla="*/ 124645 w 4510936"/>
                <a:gd name="connsiteY62" fmla="*/ 1343654 h 3835942"/>
                <a:gd name="connsiteX63" fmla="*/ 534966 w 4510936"/>
                <a:gd name="connsiteY63" fmla="*/ 724623 h 3835942"/>
                <a:gd name="connsiteX64" fmla="*/ 655270 w 4510936"/>
                <a:gd name="connsiteY64" fmla="*/ 687278 h 3835942"/>
                <a:gd name="connsiteX65" fmla="*/ 663127 w 4510936"/>
                <a:gd name="connsiteY65" fmla="*/ 661967 h 3835942"/>
                <a:gd name="connsiteX66" fmla="*/ 1282159 w 4510936"/>
                <a:gd name="connsiteY66" fmla="*/ 251645 h 3835942"/>
                <a:gd name="connsiteX67" fmla="*/ 1417556 w 4510936"/>
                <a:gd name="connsiteY67" fmla="*/ 265294 h 3835942"/>
                <a:gd name="connsiteX68" fmla="*/ 1421411 w 4510936"/>
                <a:gd name="connsiteY68" fmla="*/ 266491 h 3835942"/>
                <a:gd name="connsiteX69" fmla="*/ 1478933 w 4510936"/>
                <a:gd name="connsiteY69" fmla="*/ 196773 h 3835942"/>
                <a:gd name="connsiteX70" fmla="*/ 1953986 w 4510936"/>
                <a:gd name="connsiteY7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456164 w 4510936"/>
                <a:gd name="connsiteY13" fmla="*/ 2623998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456164 w 4510936"/>
                <a:gd name="connsiteY13" fmla="*/ 2623998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1063171 w 4510936"/>
                <a:gd name="connsiteY49" fmla="*/ 2408098 h 3835942"/>
                <a:gd name="connsiteX50" fmla="*/ 1556657 w 4510936"/>
                <a:gd name="connsiteY50" fmla="*/ 2852599 h 3835942"/>
                <a:gd name="connsiteX51" fmla="*/ 1580115 w 4510936"/>
                <a:gd name="connsiteY51" fmla="*/ 3729193 h 3835942"/>
                <a:gd name="connsiteX52" fmla="*/ 1581642 w 4510936"/>
                <a:gd name="connsiteY52" fmla="*/ 3835942 h 3835942"/>
                <a:gd name="connsiteX53" fmla="*/ 1113971 w 4510936"/>
                <a:gd name="connsiteY53" fmla="*/ 3835942 h 3835942"/>
                <a:gd name="connsiteX54" fmla="*/ 836413 w 4510936"/>
                <a:gd name="connsiteY54" fmla="*/ 3086585 h 3835942"/>
                <a:gd name="connsiteX55" fmla="*/ 116170 w 4510936"/>
                <a:gd name="connsiteY55" fmla="*/ 2308285 h 3835942"/>
                <a:gd name="connsiteX56" fmla="*/ 118297 w 4510936"/>
                <a:gd name="connsiteY56" fmla="*/ 2287181 h 3835942"/>
                <a:gd name="connsiteX57" fmla="*/ 98842 w 4510936"/>
                <a:gd name="connsiteY57" fmla="*/ 2263602 h 3835942"/>
                <a:gd name="connsiteX58" fmla="*/ 0 w 4510936"/>
                <a:gd name="connsiteY58" fmla="*/ 1940013 h 3835942"/>
                <a:gd name="connsiteX59" fmla="*/ 98842 w 4510936"/>
                <a:gd name="connsiteY59" fmla="*/ 1616424 h 3835942"/>
                <a:gd name="connsiteX60" fmla="*/ 158494 w 4510936"/>
                <a:gd name="connsiteY60" fmla="*/ 1544125 h 3835942"/>
                <a:gd name="connsiteX61" fmla="*/ 138294 w 4510936"/>
                <a:gd name="connsiteY61" fmla="*/ 1479051 h 3835942"/>
                <a:gd name="connsiteX62" fmla="*/ 124645 w 4510936"/>
                <a:gd name="connsiteY62" fmla="*/ 1343654 h 3835942"/>
                <a:gd name="connsiteX63" fmla="*/ 534966 w 4510936"/>
                <a:gd name="connsiteY63" fmla="*/ 724623 h 3835942"/>
                <a:gd name="connsiteX64" fmla="*/ 655270 w 4510936"/>
                <a:gd name="connsiteY64" fmla="*/ 687278 h 3835942"/>
                <a:gd name="connsiteX65" fmla="*/ 663127 w 4510936"/>
                <a:gd name="connsiteY65" fmla="*/ 661967 h 3835942"/>
                <a:gd name="connsiteX66" fmla="*/ 1282159 w 4510936"/>
                <a:gd name="connsiteY66" fmla="*/ 251645 h 3835942"/>
                <a:gd name="connsiteX67" fmla="*/ 1417556 w 4510936"/>
                <a:gd name="connsiteY67" fmla="*/ 265294 h 3835942"/>
                <a:gd name="connsiteX68" fmla="*/ 1421411 w 4510936"/>
                <a:gd name="connsiteY68" fmla="*/ 266491 h 3835942"/>
                <a:gd name="connsiteX69" fmla="*/ 1478933 w 4510936"/>
                <a:gd name="connsiteY69" fmla="*/ 196773 h 3835942"/>
                <a:gd name="connsiteX70" fmla="*/ 1953986 w 4510936"/>
                <a:gd name="connsiteY7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1556657 w 4510936"/>
                <a:gd name="connsiteY49" fmla="*/ 2852599 h 3835942"/>
                <a:gd name="connsiteX50" fmla="*/ 1580115 w 4510936"/>
                <a:gd name="connsiteY50" fmla="*/ 3729193 h 3835942"/>
                <a:gd name="connsiteX51" fmla="*/ 1581642 w 4510936"/>
                <a:gd name="connsiteY51" fmla="*/ 3835942 h 3835942"/>
                <a:gd name="connsiteX52" fmla="*/ 1113971 w 4510936"/>
                <a:gd name="connsiteY52" fmla="*/ 3835942 h 3835942"/>
                <a:gd name="connsiteX53" fmla="*/ 836413 w 4510936"/>
                <a:gd name="connsiteY53" fmla="*/ 3086585 h 3835942"/>
                <a:gd name="connsiteX54" fmla="*/ 116170 w 4510936"/>
                <a:gd name="connsiteY54" fmla="*/ 2308285 h 3835942"/>
                <a:gd name="connsiteX55" fmla="*/ 118297 w 4510936"/>
                <a:gd name="connsiteY55" fmla="*/ 2287181 h 3835942"/>
                <a:gd name="connsiteX56" fmla="*/ 98842 w 4510936"/>
                <a:gd name="connsiteY56" fmla="*/ 2263602 h 3835942"/>
                <a:gd name="connsiteX57" fmla="*/ 0 w 4510936"/>
                <a:gd name="connsiteY57" fmla="*/ 1940013 h 3835942"/>
                <a:gd name="connsiteX58" fmla="*/ 98842 w 4510936"/>
                <a:gd name="connsiteY58" fmla="*/ 1616424 h 3835942"/>
                <a:gd name="connsiteX59" fmla="*/ 158494 w 4510936"/>
                <a:gd name="connsiteY59" fmla="*/ 1544125 h 3835942"/>
                <a:gd name="connsiteX60" fmla="*/ 138294 w 4510936"/>
                <a:gd name="connsiteY60" fmla="*/ 1479051 h 3835942"/>
                <a:gd name="connsiteX61" fmla="*/ 124645 w 4510936"/>
                <a:gd name="connsiteY61" fmla="*/ 1343654 h 3835942"/>
                <a:gd name="connsiteX62" fmla="*/ 534966 w 4510936"/>
                <a:gd name="connsiteY62" fmla="*/ 724623 h 3835942"/>
                <a:gd name="connsiteX63" fmla="*/ 655270 w 4510936"/>
                <a:gd name="connsiteY63" fmla="*/ 687278 h 3835942"/>
                <a:gd name="connsiteX64" fmla="*/ 663127 w 4510936"/>
                <a:gd name="connsiteY64" fmla="*/ 661967 h 3835942"/>
                <a:gd name="connsiteX65" fmla="*/ 1282159 w 4510936"/>
                <a:gd name="connsiteY65" fmla="*/ 251645 h 3835942"/>
                <a:gd name="connsiteX66" fmla="*/ 1417556 w 4510936"/>
                <a:gd name="connsiteY66" fmla="*/ 265294 h 3835942"/>
                <a:gd name="connsiteX67" fmla="*/ 1421411 w 4510936"/>
                <a:gd name="connsiteY67" fmla="*/ 266491 h 3835942"/>
                <a:gd name="connsiteX68" fmla="*/ 1478933 w 4510936"/>
                <a:gd name="connsiteY68" fmla="*/ 196773 h 3835942"/>
                <a:gd name="connsiteX69" fmla="*/ 1953986 w 4510936"/>
                <a:gd name="connsiteY6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1556657 w 4510936"/>
                <a:gd name="connsiteY48" fmla="*/ 2852599 h 3835942"/>
                <a:gd name="connsiteX49" fmla="*/ 1580115 w 4510936"/>
                <a:gd name="connsiteY49" fmla="*/ 3729193 h 3835942"/>
                <a:gd name="connsiteX50" fmla="*/ 1581642 w 4510936"/>
                <a:gd name="connsiteY50" fmla="*/ 3835942 h 3835942"/>
                <a:gd name="connsiteX51" fmla="*/ 1113971 w 4510936"/>
                <a:gd name="connsiteY51" fmla="*/ 3835942 h 3835942"/>
                <a:gd name="connsiteX52" fmla="*/ 836413 w 4510936"/>
                <a:gd name="connsiteY52" fmla="*/ 3086585 h 3835942"/>
                <a:gd name="connsiteX53" fmla="*/ 116170 w 4510936"/>
                <a:gd name="connsiteY53" fmla="*/ 2308285 h 3835942"/>
                <a:gd name="connsiteX54" fmla="*/ 118297 w 4510936"/>
                <a:gd name="connsiteY54" fmla="*/ 2287181 h 3835942"/>
                <a:gd name="connsiteX55" fmla="*/ 98842 w 4510936"/>
                <a:gd name="connsiteY55" fmla="*/ 2263602 h 3835942"/>
                <a:gd name="connsiteX56" fmla="*/ 0 w 4510936"/>
                <a:gd name="connsiteY56" fmla="*/ 1940013 h 3835942"/>
                <a:gd name="connsiteX57" fmla="*/ 98842 w 4510936"/>
                <a:gd name="connsiteY57" fmla="*/ 1616424 h 3835942"/>
                <a:gd name="connsiteX58" fmla="*/ 158494 w 4510936"/>
                <a:gd name="connsiteY58" fmla="*/ 1544125 h 3835942"/>
                <a:gd name="connsiteX59" fmla="*/ 138294 w 4510936"/>
                <a:gd name="connsiteY59" fmla="*/ 1479051 h 3835942"/>
                <a:gd name="connsiteX60" fmla="*/ 124645 w 4510936"/>
                <a:gd name="connsiteY60" fmla="*/ 1343654 h 3835942"/>
                <a:gd name="connsiteX61" fmla="*/ 534966 w 4510936"/>
                <a:gd name="connsiteY61" fmla="*/ 724623 h 3835942"/>
                <a:gd name="connsiteX62" fmla="*/ 655270 w 4510936"/>
                <a:gd name="connsiteY62" fmla="*/ 687278 h 3835942"/>
                <a:gd name="connsiteX63" fmla="*/ 663127 w 4510936"/>
                <a:gd name="connsiteY63" fmla="*/ 661967 h 3835942"/>
                <a:gd name="connsiteX64" fmla="*/ 1282159 w 4510936"/>
                <a:gd name="connsiteY64" fmla="*/ 251645 h 3835942"/>
                <a:gd name="connsiteX65" fmla="*/ 1417556 w 4510936"/>
                <a:gd name="connsiteY65" fmla="*/ 265294 h 3835942"/>
                <a:gd name="connsiteX66" fmla="*/ 1421411 w 4510936"/>
                <a:gd name="connsiteY66" fmla="*/ 266491 h 3835942"/>
                <a:gd name="connsiteX67" fmla="*/ 1478933 w 4510936"/>
                <a:gd name="connsiteY67" fmla="*/ 196773 h 3835942"/>
                <a:gd name="connsiteX68" fmla="*/ 1953986 w 4510936"/>
                <a:gd name="connsiteY6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1556657 w 4510936"/>
                <a:gd name="connsiteY47" fmla="*/ 2852599 h 3835942"/>
                <a:gd name="connsiteX48" fmla="*/ 1580115 w 4510936"/>
                <a:gd name="connsiteY48" fmla="*/ 3729193 h 3835942"/>
                <a:gd name="connsiteX49" fmla="*/ 1581642 w 4510936"/>
                <a:gd name="connsiteY49" fmla="*/ 3835942 h 3835942"/>
                <a:gd name="connsiteX50" fmla="*/ 1113971 w 4510936"/>
                <a:gd name="connsiteY50" fmla="*/ 3835942 h 3835942"/>
                <a:gd name="connsiteX51" fmla="*/ 836413 w 4510936"/>
                <a:gd name="connsiteY51" fmla="*/ 3086585 h 3835942"/>
                <a:gd name="connsiteX52" fmla="*/ 116170 w 4510936"/>
                <a:gd name="connsiteY52" fmla="*/ 2308285 h 3835942"/>
                <a:gd name="connsiteX53" fmla="*/ 118297 w 4510936"/>
                <a:gd name="connsiteY53" fmla="*/ 2287181 h 3835942"/>
                <a:gd name="connsiteX54" fmla="*/ 98842 w 4510936"/>
                <a:gd name="connsiteY54" fmla="*/ 2263602 h 3835942"/>
                <a:gd name="connsiteX55" fmla="*/ 0 w 4510936"/>
                <a:gd name="connsiteY55" fmla="*/ 1940013 h 3835942"/>
                <a:gd name="connsiteX56" fmla="*/ 98842 w 4510936"/>
                <a:gd name="connsiteY56" fmla="*/ 1616424 h 3835942"/>
                <a:gd name="connsiteX57" fmla="*/ 158494 w 4510936"/>
                <a:gd name="connsiteY57" fmla="*/ 1544125 h 3835942"/>
                <a:gd name="connsiteX58" fmla="*/ 138294 w 4510936"/>
                <a:gd name="connsiteY58" fmla="*/ 1479051 h 3835942"/>
                <a:gd name="connsiteX59" fmla="*/ 124645 w 4510936"/>
                <a:gd name="connsiteY59" fmla="*/ 1343654 h 3835942"/>
                <a:gd name="connsiteX60" fmla="*/ 534966 w 4510936"/>
                <a:gd name="connsiteY60" fmla="*/ 724623 h 3835942"/>
                <a:gd name="connsiteX61" fmla="*/ 655270 w 4510936"/>
                <a:gd name="connsiteY61" fmla="*/ 687278 h 3835942"/>
                <a:gd name="connsiteX62" fmla="*/ 663127 w 4510936"/>
                <a:gd name="connsiteY62" fmla="*/ 661967 h 3835942"/>
                <a:gd name="connsiteX63" fmla="*/ 1282159 w 4510936"/>
                <a:gd name="connsiteY63" fmla="*/ 251645 h 3835942"/>
                <a:gd name="connsiteX64" fmla="*/ 1417556 w 4510936"/>
                <a:gd name="connsiteY64" fmla="*/ 265294 h 3835942"/>
                <a:gd name="connsiteX65" fmla="*/ 1421411 w 4510936"/>
                <a:gd name="connsiteY65" fmla="*/ 266491 h 3835942"/>
                <a:gd name="connsiteX66" fmla="*/ 1478933 w 4510936"/>
                <a:gd name="connsiteY66" fmla="*/ 196773 h 3835942"/>
                <a:gd name="connsiteX67" fmla="*/ 1953986 w 4510936"/>
                <a:gd name="connsiteY6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1556657 w 4510936"/>
                <a:gd name="connsiteY46" fmla="*/ 2852599 h 3835942"/>
                <a:gd name="connsiteX47" fmla="*/ 1580115 w 4510936"/>
                <a:gd name="connsiteY47" fmla="*/ 3729193 h 3835942"/>
                <a:gd name="connsiteX48" fmla="*/ 1581642 w 4510936"/>
                <a:gd name="connsiteY48" fmla="*/ 3835942 h 3835942"/>
                <a:gd name="connsiteX49" fmla="*/ 1113971 w 4510936"/>
                <a:gd name="connsiteY49" fmla="*/ 3835942 h 3835942"/>
                <a:gd name="connsiteX50" fmla="*/ 836413 w 4510936"/>
                <a:gd name="connsiteY50" fmla="*/ 3086585 h 3835942"/>
                <a:gd name="connsiteX51" fmla="*/ 116170 w 4510936"/>
                <a:gd name="connsiteY51" fmla="*/ 2308285 h 3835942"/>
                <a:gd name="connsiteX52" fmla="*/ 118297 w 4510936"/>
                <a:gd name="connsiteY52" fmla="*/ 2287181 h 3835942"/>
                <a:gd name="connsiteX53" fmla="*/ 98842 w 4510936"/>
                <a:gd name="connsiteY53" fmla="*/ 2263602 h 3835942"/>
                <a:gd name="connsiteX54" fmla="*/ 0 w 4510936"/>
                <a:gd name="connsiteY54" fmla="*/ 1940013 h 3835942"/>
                <a:gd name="connsiteX55" fmla="*/ 98842 w 4510936"/>
                <a:gd name="connsiteY55" fmla="*/ 1616424 h 3835942"/>
                <a:gd name="connsiteX56" fmla="*/ 158494 w 4510936"/>
                <a:gd name="connsiteY56" fmla="*/ 1544125 h 3835942"/>
                <a:gd name="connsiteX57" fmla="*/ 138294 w 4510936"/>
                <a:gd name="connsiteY57" fmla="*/ 1479051 h 3835942"/>
                <a:gd name="connsiteX58" fmla="*/ 124645 w 4510936"/>
                <a:gd name="connsiteY58" fmla="*/ 1343654 h 3835942"/>
                <a:gd name="connsiteX59" fmla="*/ 534966 w 4510936"/>
                <a:gd name="connsiteY59" fmla="*/ 724623 h 3835942"/>
                <a:gd name="connsiteX60" fmla="*/ 655270 w 4510936"/>
                <a:gd name="connsiteY60" fmla="*/ 687278 h 3835942"/>
                <a:gd name="connsiteX61" fmla="*/ 663127 w 4510936"/>
                <a:gd name="connsiteY61" fmla="*/ 661967 h 3835942"/>
                <a:gd name="connsiteX62" fmla="*/ 1282159 w 4510936"/>
                <a:gd name="connsiteY62" fmla="*/ 251645 h 3835942"/>
                <a:gd name="connsiteX63" fmla="*/ 1417556 w 4510936"/>
                <a:gd name="connsiteY63" fmla="*/ 265294 h 3835942"/>
                <a:gd name="connsiteX64" fmla="*/ 1421411 w 4510936"/>
                <a:gd name="connsiteY64" fmla="*/ 266491 h 3835942"/>
                <a:gd name="connsiteX65" fmla="*/ 1478933 w 4510936"/>
                <a:gd name="connsiteY65" fmla="*/ 196773 h 3835942"/>
                <a:gd name="connsiteX66" fmla="*/ 1953986 w 4510936"/>
                <a:gd name="connsiteY6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1556657 w 4510936"/>
                <a:gd name="connsiteY45" fmla="*/ 2852599 h 3835942"/>
                <a:gd name="connsiteX46" fmla="*/ 1580115 w 4510936"/>
                <a:gd name="connsiteY46" fmla="*/ 3729193 h 3835942"/>
                <a:gd name="connsiteX47" fmla="*/ 1581642 w 4510936"/>
                <a:gd name="connsiteY47" fmla="*/ 3835942 h 3835942"/>
                <a:gd name="connsiteX48" fmla="*/ 1113971 w 4510936"/>
                <a:gd name="connsiteY48" fmla="*/ 3835942 h 3835942"/>
                <a:gd name="connsiteX49" fmla="*/ 836413 w 4510936"/>
                <a:gd name="connsiteY49" fmla="*/ 3086585 h 3835942"/>
                <a:gd name="connsiteX50" fmla="*/ 116170 w 4510936"/>
                <a:gd name="connsiteY50" fmla="*/ 2308285 h 3835942"/>
                <a:gd name="connsiteX51" fmla="*/ 118297 w 4510936"/>
                <a:gd name="connsiteY51" fmla="*/ 2287181 h 3835942"/>
                <a:gd name="connsiteX52" fmla="*/ 98842 w 4510936"/>
                <a:gd name="connsiteY52" fmla="*/ 2263602 h 3835942"/>
                <a:gd name="connsiteX53" fmla="*/ 0 w 4510936"/>
                <a:gd name="connsiteY53" fmla="*/ 1940013 h 3835942"/>
                <a:gd name="connsiteX54" fmla="*/ 98842 w 4510936"/>
                <a:gd name="connsiteY54" fmla="*/ 1616424 h 3835942"/>
                <a:gd name="connsiteX55" fmla="*/ 158494 w 4510936"/>
                <a:gd name="connsiteY55" fmla="*/ 1544125 h 3835942"/>
                <a:gd name="connsiteX56" fmla="*/ 138294 w 4510936"/>
                <a:gd name="connsiteY56" fmla="*/ 1479051 h 3835942"/>
                <a:gd name="connsiteX57" fmla="*/ 124645 w 4510936"/>
                <a:gd name="connsiteY57" fmla="*/ 1343654 h 3835942"/>
                <a:gd name="connsiteX58" fmla="*/ 534966 w 4510936"/>
                <a:gd name="connsiteY58" fmla="*/ 724623 h 3835942"/>
                <a:gd name="connsiteX59" fmla="*/ 655270 w 4510936"/>
                <a:gd name="connsiteY59" fmla="*/ 687278 h 3835942"/>
                <a:gd name="connsiteX60" fmla="*/ 663127 w 4510936"/>
                <a:gd name="connsiteY60" fmla="*/ 661967 h 3835942"/>
                <a:gd name="connsiteX61" fmla="*/ 1282159 w 4510936"/>
                <a:gd name="connsiteY61" fmla="*/ 251645 h 3835942"/>
                <a:gd name="connsiteX62" fmla="*/ 1417556 w 4510936"/>
                <a:gd name="connsiteY62" fmla="*/ 265294 h 3835942"/>
                <a:gd name="connsiteX63" fmla="*/ 1421411 w 4510936"/>
                <a:gd name="connsiteY63" fmla="*/ 266491 h 3835942"/>
                <a:gd name="connsiteX64" fmla="*/ 1478933 w 4510936"/>
                <a:gd name="connsiteY64" fmla="*/ 196773 h 3835942"/>
                <a:gd name="connsiteX65" fmla="*/ 1953986 w 4510936"/>
                <a:gd name="connsiteY65"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556657 w 4510936"/>
                <a:gd name="connsiteY44" fmla="*/ 2852599 h 3835942"/>
                <a:gd name="connsiteX45" fmla="*/ 1580115 w 4510936"/>
                <a:gd name="connsiteY45" fmla="*/ 3729193 h 3835942"/>
                <a:gd name="connsiteX46" fmla="*/ 1581642 w 4510936"/>
                <a:gd name="connsiteY46" fmla="*/ 3835942 h 3835942"/>
                <a:gd name="connsiteX47" fmla="*/ 1113971 w 4510936"/>
                <a:gd name="connsiteY47" fmla="*/ 3835942 h 3835942"/>
                <a:gd name="connsiteX48" fmla="*/ 836413 w 4510936"/>
                <a:gd name="connsiteY48" fmla="*/ 3086585 h 3835942"/>
                <a:gd name="connsiteX49" fmla="*/ 116170 w 4510936"/>
                <a:gd name="connsiteY49" fmla="*/ 2308285 h 3835942"/>
                <a:gd name="connsiteX50" fmla="*/ 118297 w 4510936"/>
                <a:gd name="connsiteY50" fmla="*/ 2287181 h 3835942"/>
                <a:gd name="connsiteX51" fmla="*/ 98842 w 4510936"/>
                <a:gd name="connsiteY51" fmla="*/ 2263602 h 3835942"/>
                <a:gd name="connsiteX52" fmla="*/ 0 w 4510936"/>
                <a:gd name="connsiteY52" fmla="*/ 1940013 h 3835942"/>
                <a:gd name="connsiteX53" fmla="*/ 98842 w 4510936"/>
                <a:gd name="connsiteY53" fmla="*/ 1616424 h 3835942"/>
                <a:gd name="connsiteX54" fmla="*/ 158494 w 4510936"/>
                <a:gd name="connsiteY54" fmla="*/ 1544125 h 3835942"/>
                <a:gd name="connsiteX55" fmla="*/ 138294 w 4510936"/>
                <a:gd name="connsiteY55" fmla="*/ 1479051 h 3835942"/>
                <a:gd name="connsiteX56" fmla="*/ 124645 w 4510936"/>
                <a:gd name="connsiteY56" fmla="*/ 1343654 h 3835942"/>
                <a:gd name="connsiteX57" fmla="*/ 534966 w 4510936"/>
                <a:gd name="connsiteY57" fmla="*/ 724623 h 3835942"/>
                <a:gd name="connsiteX58" fmla="*/ 655270 w 4510936"/>
                <a:gd name="connsiteY58" fmla="*/ 687278 h 3835942"/>
                <a:gd name="connsiteX59" fmla="*/ 663127 w 4510936"/>
                <a:gd name="connsiteY59" fmla="*/ 661967 h 3835942"/>
                <a:gd name="connsiteX60" fmla="*/ 1282159 w 4510936"/>
                <a:gd name="connsiteY60" fmla="*/ 251645 h 3835942"/>
                <a:gd name="connsiteX61" fmla="*/ 1417556 w 4510936"/>
                <a:gd name="connsiteY61" fmla="*/ 265294 h 3835942"/>
                <a:gd name="connsiteX62" fmla="*/ 1421411 w 4510936"/>
                <a:gd name="connsiteY62" fmla="*/ 266491 h 3835942"/>
                <a:gd name="connsiteX63" fmla="*/ 1478933 w 4510936"/>
                <a:gd name="connsiteY63" fmla="*/ 196773 h 3835942"/>
                <a:gd name="connsiteX64" fmla="*/ 1953986 w 4510936"/>
                <a:gd name="connsiteY64"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556657 w 4510936"/>
                <a:gd name="connsiteY43" fmla="*/ 2852599 h 3835942"/>
                <a:gd name="connsiteX44" fmla="*/ 1580115 w 4510936"/>
                <a:gd name="connsiteY44" fmla="*/ 3729193 h 3835942"/>
                <a:gd name="connsiteX45" fmla="*/ 1581642 w 4510936"/>
                <a:gd name="connsiteY45" fmla="*/ 3835942 h 3835942"/>
                <a:gd name="connsiteX46" fmla="*/ 1113971 w 4510936"/>
                <a:gd name="connsiteY46" fmla="*/ 3835942 h 3835942"/>
                <a:gd name="connsiteX47" fmla="*/ 836413 w 4510936"/>
                <a:gd name="connsiteY47" fmla="*/ 3086585 h 3835942"/>
                <a:gd name="connsiteX48" fmla="*/ 116170 w 4510936"/>
                <a:gd name="connsiteY48" fmla="*/ 2308285 h 3835942"/>
                <a:gd name="connsiteX49" fmla="*/ 118297 w 4510936"/>
                <a:gd name="connsiteY49" fmla="*/ 2287181 h 3835942"/>
                <a:gd name="connsiteX50" fmla="*/ 98842 w 4510936"/>
                <a:gd name="connsiteY50" fmla="*/ 2263602 h 3835942"/>
                <a:gd name="connsiteX51" fmla="*/ 0 w 4510936"/>
                <a:gd name="connsiteY51" fmla="*/ 1940013 h 3835942"/>
                <a:gd name="connsiteX52" fmla="*/ 98842 w 4510936"/>
                <a:gd name="connsiteY52" fmla="*/ 1616424 h 3835942"/>
                <a:gd name="connsiteX53" fmla="*/ 158494 w 4510936"/>
                <a:gd name="connsiteY53" fmla="*/ 1544125 h 3835942"/>
                <a:gd name="connsiteX54" fmla="*/ 138294 w 4510936"/>
                <a:gd name="connsiteY54" fmla="*/ 1479051 h 3835942"/>
                <a:gd name="connsiteX55" fmla="*/ 124645 w 4510936"/>
                <a:gd name="connsiteY55" fmla="*/ 1343654 h 3835942"/>
                <a:gd name="connsiteX56" fmla="*/ 534966 w 4510936"/>
                <a:gd name="connsiteY56" fmla="*/ 724623 h 3835942"/>
                <a:gd name="connsiteX57" fmla="*/ 655270 w 4510936"/>
                <a:gd name="connsiteY57" fmla="*/ 687278 h 3835942"/>
                <a:gd name="connsiteX58" fmla="*/ 663127 w 4510936"/>
                <a:gd name="connsiteY58" fmla="*/ 661967 h 3835942"/>
                <a:gd name="connsiteX59" fmla="*/ 1282159 w 4510936"/>
                <a:gd name="connsiteY59" fmla="*/ 251645 h 3835942"/>
                <a:gd name="connsiteX60" fmla="*/ 1417556 w 4510936"/>
                <a:gd name="connsiteY60" fmla="*/ 265294 h 3835942"/>
                <a:gd name="connsiteX61" fmla="*/ 1421411 w 4510936"/>
                <a:gd name="connsiteY61" fmla="*/ 266491 h 3835942"/>
                <a:gd name="connsiteX62" fmla="*/ 1478933 w 4510936"/>
                <a:gd name="connsiteY62" fmla="*/ 196773 h 3835942"/>
                <a:gd name="connsiteX63" fmla="*/ 1953986 w 4510936"/>
                <a:gd name="connsiteY63"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599542 w 4510936"/>
                <a:gd name="connsiteY32" fmla="*/ 1528170 h 3835942"/>
                <a:gd name="connsiteX33" fmla="*/ 3900714 w 4510936"/>
                <a:gd name="connsiteY33" fmla="*/ 1212485 h 3835942"/>
                <a:gd name="connsiteX34" fmla="*/ 3358243 w 4510936"/>
                <a:gd name="connsiteY34" fmla="*/ 1319527 h 3835942"/>
                <a:gd name="connsiteX35" fmla="*/ 2895600 w 4510936"/>
                <a:gd name="connsiteY35" fmla="*/ 1132656 h 3835942"/>
                <a:gd name="connsiteX36" fmla="*/ 3218542 w 4510936"/>
                <a:gd name="connsiteY36" fmla="*/ 617399 h 3835942"/>
                <a:gd name="connsiteX37" fmla="*/ 2715985 w 4510936"/>
                <a:gd name="connsiteY37" fmla="*/ 947598 h 3835942"/>
                <a:gd name="connsiteX38" fmla="*/ 1948542 w 4510936"/>
                <a:gd name="connsiteY38" fmla="*/ 925827 h 3835942"/>
                <a:gd name="connsiteX39" fmla="*/ 2062843 w 4510936"/>
                <a:gd name="connsiteY39" fmla="*/ 403313 h 3835942"/>
                <a:gd name="connsiteX40" fmla="*/ 1816101 w 4510936"/>
                <a:gd name="connsiteY40" fmla="*/ 780685 h 3835942"/>
                <a:gd name="connsiteX41" fmla="*/ 1455057 w 4510936"/>
                <a:gd name="connsiteY41" fmla="*/ 898614 h 3835942"/>
                <a:gd name="connsiteX42" fmla="*/ 1556657 w 4510936"/>
                <a:gd name="connsiteY42" fmla="*/ 2852599 h 3835942"/>
                <a:gd name="connsiteX43" fmla="*/ 1580115 w 4510936"/>
                <a:gd name="connsiteY43" fmla="*/ 3729193 h 3835942"/>
                <a:gd name="connsiteX44" fmla="*/ 1581642 w 4510936"/>
                <a:gd name="connsiteY44" fmla="*/ 3835942 h 3835942"/>
                <a:gd name="connsiteX45" fmla="*/ 1113971 w 4510936"/>
                <a:gd name="connsiteY45" fmla="*/ 3835942 h 3835942"/>
                <a:gd name="connsiteX46" fmla="*/ 836413 w 4510936"/>
                <a:gd name="connsiteY46" fmla="*/ 3086585 h 3835942"/>
                <a:gd name="connsiteX47" fmla="*/ 116170 w 4510936"/>
                <a:gd name="connsiteY47" fmla="*/ 2308285 h 3835942"/>
                <a:gd name="connsiteX48" fmla="*/ 118297 w 4510936"/>
                <a:gd name="connsiteY48" fmla="*/ 2287181 h 3835942"/>
                <a:gd name="connsiteX49" fmla="*/ 98842 w 4510936"/>
                <a:gd name="connsiteY49" fmla="*/ 2263602 h 3835942"/>
                <a:gd name="connsiteX50" fmla="*/ 0 w 4510936"/>
                <a:gd name="connsiteY50" fmla="*/ 1940013 h 3835942"/>
                <a:gd name="connsiteX51" fmla="*/ 98842 w 4510936"/>
                <a:gd name="connsiteY51" fmla="*/ 1616424 h 3835942"/>
                <a:gd name="connsiteX52" fmla="*/ 158494 w 4510936"/>
                <a:gd name="connsiteY52" fmla="*/ 1544125 h 3835942"/>
                <a:gd name="connsiteX53" fmla="*/ 138294 w 4510936"/>
                <a:gd name="connsiteY53" fmla="*/ 1479051 h 3835942"/>
                <a:gd name="connsiteX54" fmla="*/ 124645 w 4510936"/>
                <a:gd name="connsiteY54" fmla="*/ 1343654 h 3835942"/>
                <a:gd name="connsiteX55" fmla="*/ 534966 w 4510936"/>
                <a:gd name="connsiteY55" fmla="*/ 724623 h 3835942"/>
                <a:gd name="connsiteX56" fmla="*/ 655270 w 4510936"/>
                <a:gd name="connsiteY56" fmla="*/ 687278 h 3835942"/>
                <a:gd name="connsiteX57" fmla="*/ 663127 w 4510936"/>
                <a:gd name="connsiteY57" fmla="*/ 661967 h 3835942"/>
                <a:gd name="connsiteX58" fmla="*/ 1282159 w 4510936"/>
                <a:gd name="connsiteY58" fmla="*/ 251645 h 3835942"/>
                <a:gd name="connsiteX59" fmla="*/ 1417556 w 4510936"/>
                <a:gd name="connsiteY59" fmla="*/ 265294 h 3835942"/>
                <a:gd name="connsiteX60" fmla="*/ 1421411 w 4510936"/>
                <a:gd name="connsiteY60" fmla="*/ 266491 h 3835942"/>
                <a:gd name="connsiteX61" fmla="*/ 1478933 w 4510936"/>
                <a:gd name="connsiteY61" fmla="*/ 196773 h 3835942"/>
                <a:gd name="connsiteX62" fmla="*/ 1953986 w 4510936"/>
                <a:gd name="connsiteY62"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599542 w 4510936"/>
                <a:gd name="connsiteY31" fmla="*/ 1528170 h 3835942"/>
                <a:gd name="connsiteX32" fmla="*/ 3900714 w 4510936"/>
                <a:gd name="connsiteY32" fmla="*/ 1212485 h 3835942"/>
                <a:gd name="connsiteX33" fmla="*/ 3358243 w 4510936"/>
                <a:gd name="connsiteY33" fmla="*/ 1319527 h 3835942"/>
                <a:gd name="connsiteX34" fmla="*/ 2895600 w 4510936"/>
                <a:gd name="connsiteY34" fmla="*/ 1132656 h 3835942"/>
                <a:gd name="connsiteX35" fmla="*/ 3218542 w 4510936"/>
                <a:gd name="connsiteY35" fmla="*/ 617399 h 3835942"/>
                <a:gd name="connsiteX36" fmla="*/ 2715985 w 4510936"/>
                <a:gd name="connsiteY36" fmla="*/ 947598 h 3835942"/>
                <a:gd name="connsiteX37" fmla="*/ 1948542 w 4510936"/>
                <a:gd name="connsiteY37" fmla="*/ 925827 h 3835942"/>
                <a:gd name="connsiteX38" fmla="*/ 2062843 w 4510936"/>
                <a:gd name="connsiteY38" fmla="*/ 403313 h 3835942"/>
                <a:gd name="connsiteX39" fmla="*/ 1816101 w 4510936"/>
                <a:gd name="connsiteY39" fmla="*/ 780685 h 3835942"/>
                <a:gd name="connsiteX40" fmla="*/ 1455057 w 4510936"/>
                <a:gd name="connsiteY40" fmla="*/ 898614 h 3835942"/>
                <a:gd name="connsiteX41" fmla="*/ 1556657 w 4510936"/>
                <a:gd name="connsiteY41" fmla="*/ 2852599 h 3835942"/>
                <a:gd name="connsiteX42" fmla="*/ 1580115 w 4510936"/>
                <a:gd name="connsiteY42" fmla="*/ 3729193 h 3835942"/>
                <a:gd name="connsiteX43" fmla="*/ 1581642 w 4510936"/>
                <a:gd name="connsiteY43" fmla="*/ 3835942 h 3835942"/>
                <a:gd name="connsiteX44" fmla="*/ 1113971 w 4510936"/>
                <a:gd name="connsiteY44" fmla="*/ 3835942 h 3835942"/>
                <a:gd name="connsiteX45" fmla="*/ 836413 w 4510936"/>
                <a:gd name="connsiteY45" fmla="*/ 3086585 h 3835942"/>
                <a:gd name="connsiteX46" fmla="*/ 116170 w 4510936"/>
                <a:gd name="connsiteY46" fmla="*/ 2308285 h 3835942"/>
                <a:gd name="connsiteX47" fmla="*/ 118297 w 4510936"/>
                <a:gd name="connsiteY47" fmla="*/ 2287181 h 3835942"/>
                <a:gd name="connsiteX48" fmla="*/ 98842 w 4510936"/>
                <a:gd name="connsiteY48" fmla="*/ 2263602 h 3835942"/>
                <a:gd name="connsiteX49" fmla="*/ 0 w 4510936"/>
                <a:gd name="connsiteY49" fmla="*/ 1940013 h 3835942"/>
                <a:gd name="connsiteX50" fmla="*/ 98842 w 4510936"/>
                <a:gd name="connsiteY50" fmla="*/ 1616424 h 3835942"/>
                <a:gd name="connsiteX51" fmla="*/ 158494 w 4510936"/>
                <a:gd name="connsiteY51" fmla="*/ 1544125 h 3835942"/>
                <a:gd name="connsiteX52" fmla="*/ 138294 w 4510936"/>
                <a:gd name="connsiteY52" fmla="*/ 1479051 h 3835942"/>
                <a:gd name="connsiteX53" fmla="*/ 124645 w 4510936"/>
                <a:gd name="connsiteY53" fmla="*/ 1343654 h 3835942"/>
                <a:gd name="connsiteX54" fmla="*/ 534966 w 4510936"/>
                <a:gd name="connsiteY54" fmla="*/ 724623 h 3835942"/>
                <a:gd name="connsiteX55" fmla="*/ 655270 w 4510936"/>
                <a:gd name="connsiteY55" fmla="*/ 687278 h 3835942"/>
                <a:gd name="connsiteX56" fmla="*/ 663127 w 4510936"/>
                <a:gd name="connsiteY56" fmla="*/ 661967 h 3835942"/>
                <a:gd name="connsiteX57" fmla="*/ 1282159 w 4510936"/>
                <a:gd name="connsiteY57" fmla="*/ 251645 h 3835942"/>
                <a:gd name="connsiteX58" fmla="*/ 1417556 w 4510936"/>
                <a:gd name="connsiteY58" fmla="*/ 265294 h 3835942"/>
                <a:gd name="connsiteX59" fmla="*/ 1421411 w 4510936"/>
                <a:gd name="connsiteY59" fmla="*/ 266491 h 3835942"/>
                <a:gd name="connsiteX60" fmla="*/ 1478933 w 4510936"/>
                <a:gd name="connsiteY60" fmla="*/ 196773 h 3835942"/>
                <a:gd name="connsiteX61" fmla="*/ 1953986 w 4510936"/>
                <a:gd name="connsiteY6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900714 w 4510936"/>
                <a:gd name="connsiteY31" fmla="*/ 1212485 h 3835942"/>
                <a:gd name="connsiteX32" fmla="*/ 3358243 w 4510936"/>
                <a:gd name="connsiteY32" fmla="*/ 1319527 h 3835942"/>
                <a:gd name="connsiteX33" fmla="*/ 2895600 w 4510936"/>
                <a:gd name="connsiteY33" fmla="*/ 1132656 h 3835942"/>
                <a:gd name="connsiteX34" fmla="*/ 3218542 w 4510936"/>
                <a:gd name="connsiteY34" fmla="*/ 617399 h 3835942"/>
                <a:gd name="connsiteX35" fmla="*/ 2715985 w 4510936"/>
                <a:gd name="connsiteY35" fmla="*/ 947598 h 3835942"/>
                <a:gd name="connsiteX36" fmla="*/ 1948542 w 4510936"/>
                <a:gd name="connsiteY36" fmla="*/ 925827 h 3835942"/>
                <a:gd name="connsiteX37" fmla="*/ 2062843 w 4510936"/>
                <a:gd name="connsiteY37" fmla="*/ 403313 h 3835942"/>
                <a:gd name="connsiteX38" fmla="*/ 1816101 w 4510936"/>
                <a:gd name="connsiteY38" fmla="*/ 780685 h 3835942"/>
                <a:gd name="connsiteX39" fmla="*/ 1455057 w 4510936"/>
                <a:gd name="connsiteY39" fmla="*/ 898614 h 3835942"/>
                <a:gd name="connsiteX40" fmla="*/ 1556657 w 4510936"/>
                <a:gd name="connsiteY40" fmla="*/ 2852599 h 3835942"/>
                <a:gd name="connsiteX41" fmla="*/ 1580115 w 4510936"/>
                <a:gd name="connsiteY41" fmla="*/ 3729193 h 3835942"/>
                <a:gd name="connsiteX42" fmla="*/ 1581642 w 4510936"/>
                <a:gd name="connsiteY42" fmla="*/ 3835942 h 3835942"/>
                <a:gd name="connsiteX43" fmla="*/ 1113971 w 4510936"/>
                <a:gd name="connsiteY43" fmla="*/ 3835942 h 3835942"/>
                <a:gd name="connsiteX44" fmla="*/ 836413 w 4510936"/>
                <a:gd name="connsiteY44" fmla="*/ 3086585 h 3835942"/>
                <a:gd name="connsiteX45" fmla="*/ 116170 w 4510936"/>
                <a:gd name="connsiteY45" fmla="*/ 2308285 h 3835942"/>
                <a:gd name="connsiteX46" fmla="*/ 118297 w 4510936"/>
                <a:gd name="connsiteY46" fmla="*/ 2287181 h 3835942"/>
                <a:gd name="connsiteX47" fmla="*/ 98842 w 4510936"/>
                <a:gd name="connsiteY47" fmla="*/ 2263602 h 3835942"/>
                <a:gd name="connsiteX48" fmla="*/ 0 w 4510936"/>
                <a:gd name="connsiteY48" fmla="*/ 1940013 h 3835942"/>
                <a:gd name="connsiteX49" fmla="*/ 98842 w 4510936"/>
                <a:gd name="connsiteY49" fmla="*/ 1616424 h 3835942"/>
                <a:gd name="connsiteX50" fmla="*/ 158494 w 4510936"/>
                <a:gd name="connsiteY50" fmla="*/ 1544125 h 3835942"/>
                <a:gd name="connsiteX51" fmla="*/ 138294 w 4510936"/>
                <a:gd name="connsiteY51" fmla="*/ 1479051 h 3835942"/>
                <a:gd name="connsiteX52" fmla="*/ 124645 w 4510936"/>
                <a:gd name="connsiteY52" fmla="*/ 1343654 h 3835942"/>
                <a:gd name="connsiteX53" fmla="*/ 534966 w 4510936"/>
                <a:gd name="connsiteY53" fmla="*/ 724623 h 3835942"/>
                <a:gd name="connsiteX54" fmla="*/ 655270 w 4510936"/>
                <a:gd name="connsiteY54" fmla="*/ 687278 h 3835942"/>
                <a:gd name="connsiteX55" fmla="*/ 663127 w 4510936"/>
                <a:gd name="connsiteY55" fmla="*/ 661967 h 3835942"/>
                <a:gd name="connsiteX56" fmla="*/ 1282159 w 4510936"/>
                <a:gd name="connsiteY56" fmla="*/ 251645 h 3835942"/>
                <a:gd name="connsiteX57" fmla="*/ 1417556 w 4510936"/>
                <a:gd name="connsiteY57" fmla="*/ 265294 h 3835942"/>
                <a:gd name="connsiteX58" fmla="*/ 1421411 w 4510936"/>
                <a:gd name="connsiteY58" fmla="*/ 266491 h 3835942"/>
                <a:gd name="connsiteX59" fmla="*/ 1478933 w 4510936"/>
                <a:gd name="connsiteY59" fmla="*/ 196773 h 3835942"/>
                <a:gd name="connsiteX60" fmla="*/ 1953986 w 4510936"/>
                <a:gd name="connsiteY6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358243 w 4510936"/>
                <a:gd name="connsiteY31" fmla="*/ 1319527 h 3835942"/>
                <a:gd name="connsiteX32" fmla="*/ 2895600 w 4510936"/>
                <a:gd name="connsiteY32" fmla="*/ 1132656 h 3835942"/>
                <a:gd name="connsiteX33" fmla="*/ 3218542 w 4510936"/>
                <a:gd name="connsiteY33" fmla="*/ 617399 h 3835942"/>
                <a:gd name="connsiteX34" fmla="*/ 2715985 w 4510936"/>
                <a:gd name="connsiteY34" fmla="*/ 947598 h 3835942"/>
                <a:gd name="connsiteX35" fmla="*/ 1948542 w 4510936"/>
                <a:gd name="connsiteY35" fmla="*/ 925827 h 3835942"/>
                <a:gd name="connsiteX36" fmla="*/ 2062843 w 4510936"/>
                <a:gd name="connsiteY36" fmla="*/ 403313 h 3835942"/>
                <a:gd name="connsiteX37" fmla="*/ 1816101 w 4510936"/>
                <a:gd name="connsiteY37" fmla="*/ 780685 h 3835942"/>
                <a:gd name="connsiteX38" fmla="*/ 1455057 w 4510936"/>
                <a:gd name="connsiteY38" fmla="*/ 898614 h 3835942"/>
                <a:gd name="connsiteX39" fmla="*/ 1556657 w 4510936"/>
                <a:gd name="connsiteY39" fmla="*/ 2852599 h 3835942"/>
                <a:gd name="connsiteX40" fmla="*/ 1580115 w 4510936"/>
                <a:gd name="connsiteY40" fmla="*/ 3729193 h 3835942"/>
                <a:gd name="connsiteX41" fmla="*/ 1581642 w 4510936"/>
                <a:gd name="connsiteY41" fmla="*/ 3835942 h 3835942"/>
                <a:gd name="connsiteX42" fmla="*/ 1113971 w 4510936"/>
                <a:gd name="connsiteY42" fmla="*/ 3835942 h 3835942"/>
                <a:gd name="connsiteX43" fmla="*/ 836413 w 4510936"/>
                <a:gd name="connsiteY43" fmla="*/ 3086585 h 3835942"/>
                <a:gd name="connsiteX44" fmla="*/ 116170 w 4510936"/>
                <a:gd name="connsiteY44" fmla="*/ 2308285 h 3835942"/>
                <a:gd name="connsiteX45" fmla="*/ 118297 w 4510936"/>
                <a:gd name="connsiteY45" fmla="*/ 2287181 h 3835942"/>
                <a:gd name="connsiteX46" fmla="*/ 98842 w 4510936"/>
                <a:gd name="connsiteY46" fmla="*/ 2263602 h 3835942"/>
                <a:gd name="connsiteX47" fmla="*/ 0 w 4510936"/>
                <a:gd name="connsiteY47" fmla="*/ 1940013 h 3835942"/>
                <a:gd name="connsiteX48" fmla="*/ 98842 w 4510936"/>
                <a:gd name="connsiteY48" fmla="*/ 1616424 h 3835942"/>
                <a:gd name="connsiteX49" fmla="*/ 158494 w 4510936"/>
                <a:gd name="connsiteY49" fmla="*/ 1544125 h 3835942"/>
                <a:gd name="connsiteX50" fmla="*/ 138294 w 4510936"/>
                <a:gd name="connsiteY50" fmla="*/ 1479051 h 3835942"/>
                <a:gd name="connsiteX51" fmla="*/ 124645 w 4510936"/>
                <a:gd name="connsiteY51" fmla="*/ 1343654 h 3835942"/>
                <a:gd name="connsiteX52" fmla="*/ 534966 w 4510936"/>
                <a:gd name="connsiteY52" fmla="*/ 724623 h 3835942"/>
                <a:gd name="connsiteX53" fmla="*/ 655270 w 4510936"/>
                <a:gd name="connsiteY53" fmla="*/ 687278 h 3835942"/>
                <a:gd name="connsiteX54" fmla="*/ 663127 w 4510936"/>
                <a:gd name="connsiteY54" fmla="*/ 661967 h 3835942"/>
                <a:gd name="connsiteX55" fmla="*/ 1282159 w 4510936"/>
                <a:gd name="connsiteY55" fmla="*/ 251645 h 3835942"/>
                <a:gd name="connsiteX56" fmla="*/ 1417556 w 4510936"/>
                <a:gd name="connsiteY56" fmla="*/ 265294 h 3835942"/>
                <a:gd name="connsiteX57" fmla="*/ 1421411 w 4510936"/>
                <a:gd name="connsiteY57" fmla="*/ 266491 h 3835942"/>
                <a:gd name="connsiteX58" fmla="*/ 1478933 w 4510936"/>
                <a:gd name="connsiteY58" fmla="*/ 196773 h 3835942"/>
                <a:gd name="connsiteX59" fmla="*/ 1953986 w 4510936"/>
                <a:gd name="connsiteY5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2895600 w 4510936"/>
                <a:gd name="connsiteY31" fmla="*/ 1132656 h 3835942"/>
                <a:gd name="connsiteX32" fmla="*/ 3218542 w 4510936"/>
                <a:gd name="connsiteY32" fmla="*/ 617399 h 3835942"/>
                <a:gd name="connsiteX33" fmla="*/ 2715985 w 4510936"/>
                <a:gd name="connsiteY33" fmla="*/ 947598 h 3835942"/>
                <a:gd name="connsiteX34" fmla="*/ 1948542 w 4510936"/>
                <a:gd name="connsiteY34" fmla="*/ 925827 h 3835942"/>
                <a:gd name="connsiteX35" fmla="*/ 2062843 w 4510936"/>
                <a:gd name="connsiteY35" fmla="*/ 403313 h 3835942"/>
                <a:gd name="connsiteX36" fmla="*/ 1816101 w 4510936"/>
                <a:gd name="connsiteY36" fmla="*/ 780685 h 3835942"/>
                <a:gd name="connsiteX37" fmla="*/ 1455057 w 4510936"/>
                <a:gd name="connsiteY37" fmla="*/ 898614 h 3835942"/>
                <a:gd name="connsiteX38" fmla="*/ 1556657 w 4510936"/>
                <a:gd name="connsiteY38" fmla="*/ 2852599 h 3835942"/>
                <a:gd name="connsiteX39" fmla="*/ 1580115 w 4510936"/>
                <a:gd name="connsiteY39" fmla="*/ 3729193 h 3835942"/>
                <a:gd name="connsiteX40" fmla="*/ 1581642 w 4510936"/>
                <a:gd name="connsiteY40" fmla="*/ 3835942 h 3835942"/>
                <a:gd name="connsiteX41" fmla="*/ 1113971 w 4510936"/>
                <a:gd name="connsiteY41" fmla="*/ 3835942 h 3835942"/>
                <a:gd name="connsiteX42" fmla="*/ 836413 w 4510936"/>
                <a:gd name="connsiteY42" fmla="*/ 3086585 h 3835942"/>
                <a:gd name="connsiteX43" fmla="*/ 116170 w 4510936"/>
                <a:gd name="connsiteY43" fmla="*/ 2308285 h 3835942"/>
                <a:gd name="connsiteX44" fmla="*/ 118297 w 4510936"/>
                <a:gd name="connsiteY44" fmla="*/ 2287181 h 3835942"/>
                <a:gd name="connsiteX45" fmla="*/ 98842 w 4510936"/>
                <a:gd name="connsiteY45" fmla="*/ 2263602 h 3835942"/>
                <a:gd name="connsiteX46" fmla="*/ 0 w 4510936"/>
                <a:gd name="connsiteY46" fmla="*/ 1940013 h 3835942"/>
                <a:gd name="connsiteX47" fmla="*/ 98842 w 4510936"/>
                <a:gd name="connsiteY47" fmla="*/ 1616424 h 3835942"/>
                <a:gd name="connsiteX48" fmla="*/ 158494 w 4510936"/>
                <a:gd name="connsiteY48" fmla="*/ 1544125 h 3835942"/>
                <a:gd name="connsiteX49" fmla="*/ 138294 w 4510936"/>
                <a:gd name="connsiteY49" fmla="*/ 1479051 h 3835942"/>
                <a:gd name="connsiteX50" fmla="*/ 124645 w 4510936"/>
                <a:gd name="connsiteY50" fmla="*/ 1343654 h 3835942"/>
                <a:gd name="connsiteX51" fmla="*/ 534966 w 4510936"/>
                <a:gd name="connsiteY51" fmla="*/ 724623 h 3835942"/>
                <a:gd name="connsiteX52" fmla="*/ 655270 w 4510936"/>
                <a:gd name="connsiteY52" fmla="*/ 687278 h 3835942"/>
                <a:gd name="connsiteX53" fmla="*/ 663127 w 4510936"/>
                <a:gd name="connsiteY53" fmla="*/ 661967 h 3835942"/>
                <a:gd name="connsiteX54" fmla="*/ 1282159 w 4510936"/>
                <a:gd name="connsiteY54" fmla="*/ 251645 h 3835942"/>
                <a:gd name="connsiteX55" fmla="*/ 1417556 w 4510936"/>
                <a:gd name="connsiteY55" fmla="*/ 265294 h 3835942"/>
                <a:gd name="connsiteX56" fmla="*/ 1421411 w 4510936"/>
                <a:gd name="connsiteY56" fmla="*/ 266491 h 3835942"/>
                <a:gd name="connsiteX57" fmla="*/ 1478933 w 4510936"/>
                <a:gd name="connsiteY57" fmla="*/ 196773 h 3835942"/>
                <a:gd name="connsiteX58" fmla="*/ 1953986 w 4510936"/>
                <a:gd name="connsiteY5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218542 w 4510936"/>
                <a:gd name="connsiteY31" fmla="*/ 617399 h 3835942"/>
                <a:gd name="connsiteX32" fmla="*/ 2715985 w 4510936"/>
                <a:gd name="connsiteY32" fmla="*/ 947598 h 3835942"/>
                <a:gd name="connsiteX33" fmla="*/ 1948542 w 4510936"/>
                <a:gd name="connsiteY33" fmla="*/ 925827 h 3835942"/>
                <a:gd name="connsiteX34" fmla="*/ 2062843 w 4510936"/>
                <a:gd name="connsiteY34" fmla="*/ 403313 h 3835942"/>
                <a:gd name="connsiteX35" fmla="*/ 1816101 w 4510936"/>
                <a:gd name="connsiteY35" fmla="*/ 780685 h 3835942"/>
                <a:gd name="connsiteX36" fmla="*/ 1455057 w 4510936"/>
                <a:gd name="connsiteY36" fmla="*/ 898614 h 3835942"/>
                <a:gd name="connsiteX37" fmla="*/ 1556657 w 4510936"/>
                <a:gd name="connsiteY37" fmla="*/ 2852599 h 3835942"/>
                <a:gd name="connsiteX38" fmla="*/ 1580115 w 4510936"/>
                <a:gd name="connsiteY38" fmla="*/ 3729193 h 3835942"/>
                <a:gd name="connsiteX39" fmla="*/ 1581642 w 4510936"/>
                <a:gd name="connsiteY39" fmla="*/ 3835942 h 3835942"/>
                <a:gd name="connsiteX40" fmla="*/ 1113971 w 4510936"/>
                <a:gd name="connsiteY40" fmla="*/ 3835942 h 3835942"/>
                <a:gd name="connsiteX41" fmla="*/ 836413 w 4510936"/>
                <a:gd name="connsiteY41" fmla="*/ 3086585 h 3835942"/>
                <a:gd name="connsiteX42" fmla="*/ 116170 w 4510936"/>
                <a:gd name="connsiteY42" fmla="*/ 2308285 h 3835942"/>
                <a:gd name="connsiteX43" fmla="*/ 118297 w 4510936"/>
                <a:gd name="connsiteY43" fmla="*/ 2287181 h 3835942"/>
                <a:gd name="connsiteX44" fmla="*/ 98842 w 4510936"/>
                <a:gd name="connsiteY44" fmla="*/ 2263602 h 3835942"/>
                <a:gd name="connsiteX45" fmla="*/ 0 w 4510936"/>
                <a:gd name="connsiteY45" fmla="*/ 1940013 h 3835942"/>
                <a:gd name="connsiteX46" fmla="*/ 98842 w 4510936"/>
                <a:gd name="connsiteY46" fmla="*/ 1616424 h 3835942"/>
                <a:gd name="connsiteX47" fmla="*/ 158494 w 4510936"/>
                <a:gd name="connsiteY47" fmla="*/ 1544125 h 3835942"/>
                <a:gd name="connsiteX48" fmla="*/ 138294 w 4510936"/>
                <a:gd name="connsiteY48" fmla="*/ 1479051 h 3835942"/>
                <a:gd name="connsiteX49" fmla="*/ 124645 w 4510936"/>
                <a:gd name="connsiteY49" fmla="*/ 1343654 h 3835942"/>
                <a:gd name="connsiteX50" fmla="*/ 534966 w 4510936"/>
                <a:gd name="connsiteY50" fmla="*/ 724623 h 3835942"/>
                <a:gd name="connsiteX51" fmla="*/ 655270 w 4510936"/>
                <a:gd name="connsiteY51" fmla="*/ 687278 h 3835942"/>
                <a:gd name="connsiteX52" fmla="*/ 663127 w 4510936"/>
                <a:gd name="connsiteY52" fmla="*/ 661967 h 3835942"/>
                <a:gd name="connsiteX53" fmla="*/ 1282159 w 4510936"/>
                <a:gd name="connsiteY53" fmla="*/ 251645 h 3835942"/>
                <a:gd name="connsiteX54" fmla="*/ 1417556 w 4510936"/>
                <a:gd name="connsiteY54" fmla="*/ 265294 h 3835942"/>
                <a:gd name="connsiteX55" fmla="*/ 1421411 w 4510936"/>
                <a:gd name="connsiteY55" fmla="*/ 266491 h 3835942"/>
                <a:gd name="connsiteX56" fmla="*/ 1478933 w 4510936"/>
                <a:gd name="connsiteY56" fmla="*/ 196773 h 3835942"/>
                <a:gd name="connsiteX57" fmla="*/ 1953986 w 4510936"/>
                <a:gd name="connsiteY5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188028 w 4510936"/>
                <a:gd name="connsiteY27" fmla="*/ 1194342 h 3835942"/>
                <a:gd name="connsiteX28" fmla="*/ 2623457 w 4510936"/>
                <a:gd name="connsiteY28" fmla="*/ 1212485 h 3835942"/>
                <a:gd name="connsiteX29" fmla="*/ 3131457 w 4510936"/>
                <a:gd name="connsiteY29" fmla="*/ 1528170 h 3835942"/>
                <a:gd name="connsiteX30" fmla="*/ 3218542 w 4510936"/>
                <a:gd name="connsiteY30" fmla="*/ 617399 h 3835942"/>
                <a:gd name="connsiteX31" fmla="*/ 2715985 w 4510936"/>
                <a:gd name="connsiteY31" fmla="*/ 947598 h 3835942"/>
                <a:gd name="connsiteX32" fmla="*/ 1948542 w 4510936"/>
                <a:gd name="connsiteY32" fmla="*/ 925827 h 3835942"/>
                <a:gd name="connsiteX33" fmla="*/ 2062843 w 4510936"/>
                <a:gd name="connsiteY33" fmla="*/ 403313 h 3835942"/>
                <a:gd name="connsiteX34" fmla="*/ 1816101 w 4510936"/>
                <a:gd name="connsiteY34" fmla="*/ 780685 h 3835942"/>
                <a:gd name="connsiteX35" fmla="*/ 1455057 w 4510936"/>
                <a:gd name="connsiteY35" fmla="*/ 898614 h 3835942"/>
                <a:gd name="connsiteX36" fmla="*/ 1556657 w 4510936"/>
                <a:gd name="connsiteY36" fmla="*/ 2852599 h 3835942"/>
                <a:gd name="connsiteX37" fmla="*/ 1580115 w 4510936"/>
                <a:gd name="connsiteY37" fmla="*/ 3729193 h 3835942"/>
                <a:gd name="connsiteX38" fmla="*/ 1581642 w 4510936"/>
                <a:gd name="connsiteY38" fmla="*/ 3835942 h 3835942"/>
                <a:gd name="connsiteX39" fmla="*/ 1113971 w 4510936"/>
                <a:gd name="connsiteY39" fmla="*/ 3835942 h 3835942"/>
                <a:gd name="connsiteX40" fmla="*/ 836413 w 4510936"/>
                <a:gd name="connsiteY40" fmla="*/ 3086585 h 3835942"/>
                <a:gd name="connsiteX41" fmla="*/ 116170 w 4510936"/>
                <a:gd name="connsiteY41" fmla="*/ 2308285 h 3835942"/>
                <a:gd name="connsiteX42" fmla="*/ 118297 w 4510936"/>
                <a:gd name="connsiteY42" fmla="*/ 2287181 h 3835942"/>
                <a:gd name="connsiteX43" fmla="*/ 98842 w 4510936"/>
                <a:gd name="connsiteY43" fmla="*/ 2263602 h 3835942"/>
                <a:gd name="connsiteX44" fmla="*/ 0 w 4510936"/>
                <a:gd name="connsiteY44" fmla="*/ 1940013 h 3835942"/>
                <a:gd name="connsiteX45" fmla="*/ 98842 w 4510936"/>
                <a:gd name="connsiteY45" fmla="*/ 1616424 h 3835942"/>
                <a:gd name="connsiteX46" fmla="*/ 158494 w 4510936"/>
                <a:gd name="connsiteY46" fmla="*/ 1544125 h 3835942"/>
                <a:gd name="connsiteX47" fmla="*/ 138294 w 4510936"/>
                <a:gd name="connsiteY47" fmla="*/ 1479051 h 3835942"/>
                <a:gd name="connsiteX48" fmla="*/ 124645 w 4510936"/>
                <a:gd name="connsiteY48" fmla="*/ 1343654 h 3835942"/>
                <a:gd name="connsiteX49" fmla="*/ 534966 w 4510936"/>
                <a:gd name="connsiteY49" fmla="*/ 724623 h 3835942"/>
                <a:gd name="connsiteX50" fmla="*/ 655270 w 4510936"/>
                <a:gd name="connsiteY50" fmla="*/ 687278 h 3835942"/>
                <a:gd name="connsiteX51" fmla="*/ 663127 w 4510936"/>
                <a:gd name="connsiteY51" fmla="*/ 661967 h 3835942"/>
                <a:gd name="connsiteX52" fmla="*/ 1282159 w 4510936"/>
                <a:gd name="connsiteY52" fmla="*/ 251645 h 3835942"/>
                <a:gd name="connsiteX53" fmla="*/ 1417556 w 4510936"/>
                <a:gd name="connsiteY53" fmla="*/ 265294 h 3835942"/>
                <a:gd name="connsiteX54" fmla="*/ 1421411 w 4510936"/>
                <a:gd name="connsiteY54" fmla="*/ 266491 h 3835942"/>
                <a:gd name="connsiteX55" fmla="*/ 1478933 w 4510936"/>
                <a:gd name="connsiteY55" fmla="*/ 196773 h 3835942"/>
                <a:gd name="connsiteX56" fmla="*/ 1953986 w 4510936"/>
                <a:gd name="connsiteY5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623457 w 4510936"/>
                <a:gd name="connsiteY27" fmla="*/ 1212485 h 3835942"/>
                <a:gd name="connsiteX28" fmla="*/ 3131457 w 4510936"/>
                <a:gd name="connsiteY28" fmla="*/ 1528170 h 3835942"/>
                <a:gd name="connsiteX29" fmla="*/ 3218542 w 4510936"/>
                <a:gd name="connsiteY29" fmla="*/ 617399 h 3835942"/>
                <a:gd name="connsiteX30" fmla="*/ 2715985 w 4510936"/>
                <a:gd name="connsiteY30" fmla="*/ 947598 h 3835942"/>
                <a:gd name="connsiteX31" fmla="*/ 1948542 w 4510936"/>
                <a:gd name="connsiteY31" fmla="*/ 925827 h 3835942"/>
                <a:gd name="connsiteX32" fmla="*/ 2062843 w 4510936"/>
                <a:gd name="connsiteY32" fmla="*/ 403313 h 3835942"/>
                <a:gd name="connsiteX33" fmla="*/ 1816101 w 4510936"/>
                <a:gd name="connsiteY33" fmla="*/ 780685 h 3835942"/>
                <a:gd name="connsiteX34" fmla="*/ 1455057 w 4510936"/>
                <a:gd name="connsiteY34" fmla="*/ 898614 h 3835942"/>
                <a:gd name="connsiteX35" fmla="*/ 1556657 w 4510936"/>
                <a:gd name="connsiteY35" fmla="*/ 2852599 h 3835942"/>
                <a:gd name="connsiteX36" fmla="*/ 1580115 w 4510936"/>
                <a:gd name="connsiteY36" fmla="*/ 3729193 h 3835942"/>
                <a:gd name="connsiteX37" fmla="*/ 1581642 w 4510936"/>
                <a:gd name="connsiteY37" fmla="*/ 3835942 h 3835942"/>
                <a:gd name="connsiteX38" fmla="*/ 1113971 w 4510936"/>
                <a:gd name="connsiteY38" fmla="*/ 3835942 h 3835942"/>
                <a:gd name="connsiteX39" fmla="*/ 836413 w 4510936"/>
                <a:gd name="connsiteY39" fmla="*/ 3086585 h 3835942"/>
                <a:gd name="connsiteX40" fmla="*/ 116170 w 4510936"/>
                <a:gd name="connsiteY40" fmla="*/ 2308285 h 3835942"/>
                <a:gd name="connsiteX41" fmla="*/ 118297 w 4510936"/>
                <a:gd name="connsiteY41" fmla="*/ 2287181 h 3835942"/>
                <a:gd name="connsiteX42" fmla="*/ 98842 w 4510936"/>
                <a:gd name="connsiteY42" fmla="*/ 2263602 h 3835942"/>
                <a:gd name="connsiteX43" fmla="*/ 0 w 4510936"/>
                <a:gd name="connsiteY43" fmla="*/ 1940013 h 3835942"/>
                <a:gd name="connsiteX44" fmla="*/ 98842 w 4510936"/>
                <a:gd name="connsiteY44" fmla="*/ 1616424 h 3835942"/>
                <a:gd name="connsiteX45" fmla="*/ 158494 w 4510936"/>
                <a:gd name="connsiteY45" fmla="*/ 1544125 h 3835942"/>
                <a:gd name="connsiteX46" fmla="*/ 138294 w 4510936"/>
                <a:gd name="connsiteY46" fmla="*/ 1479051 h 3835942"/>
                <a:gd name="connsiteX47" fmla="*/ 124645 w 4510936"/>
                <a:gd name="connsiteY47" fmla="*/ 1343654 h 3835942"/>
                <a:gd name="connsiteX48" fmla="*/ 534966 w 4510936"/>
                <a:gd name="connsiteY48" fmla="*/ 724623 h 3835942"/>
                <a:gd name="connsiteX49" fmla="*/ 655270 w 4510936"/>
                <a:gd name="connsiteY49" fmla="*/ 687278 h 3835942"/>
                <a:gd name="connsiteX50" fmla="*/ 663127 w 4510936"/>
                <a:gd name="connsiteY50" fmla="*/ 661967 h 3835942"/>
                <a:gd name="connsiteX51" fmla="*/ 1282159 w 4510936"/>
                <a:gd name="connsiteY51" fmla="*/ 251645 h 3835942"/>
                <a:gd name="connsiteX52" fmla="*/ 1417556 w 4510936"/>
                <a:gd name="connsiteY52" fmla="*/ 265294 h 3835942"/>
                <a:gd name="connsiteX53" fmla="*/ 1421411 w 4510936"/>
                <a:gd name="connsiteY53" fmla="*/ 266491 h 3835942"/>
                <a:gd name="connsiteX54" fmla="*/ 1478933 w 4510936"/>
                <a:gd name="connsiteY54" fmla="*/ 196773 h 3835942"/>
                <a:gd name="connsiteX55" fmla="*/ 1953986 w 4510936"/>
                <a:gd name="connsiteY55"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3131457 w 4510936"/>
                <a:gd name="connsiteY27" fmla="*/ 1528170 h 3835942"/>
                <a:gd name="connsiteX28" fmla="*/ 3218542 w 4510936"/>
                <a:gd name="connsiteY28" fmla="*/ 617399 h 3835942"/>
                <a:gd name="connsiteX29" fmla="*/ 2715985 w 4510936"/>
                <a:gd name="connsiteY29" fmla="*/ 947598 h 3835942"/>
                <a:gd name="connsiteX30" fmla="*/ 1948542 w 4510936"/>
                <a:gd name="connsiteY30" fmla="*/ 925827 h 3835942"/>
                <a:gd name="connsiteX31" fmla="*/ 2062843 w 4510936"/>
                <a:gd name="connsiteY31" fmla="*/ 403313 h 3835942"/>
                <a:gd name="connsiteX32" fmla="*/ 1816101 w 4510936"/>
                <a:gd name="connsiteY32" fmla="*/ 780685 h 3835942"/>
                <a:gd name="connsiteX33" fmla="*/ 1455057 w 4510936"/>
                <a:gd name="connsiteY33" fmla="*/ 898614 h 3835942"/>
                <a:gd name="connsiteX34" fmla="*/ 1556657 w 4510936"/>
                <a:gd name="connsiteY34" fmla="*/ 2852599 h 3835942"/>
                <a:gd name="connsiteX35" fmla="*/ 1580115 w 4510936"/>
                <a:gd name="connsiteY35" fmla="*/ 3729193 h 3835942"/>
                <a:gd name="connsiteX36" fmla="*/ 1581642 w 4510936"/>
                <a:gd name="connsiteY36" fmla="*/ 3835942 h 3835942"/>
                <a:gd name="connsiteX37" fmla="*/ 1113971 w 4510936"/>
                <a:gd name="connsiteY37" fmla="*/ 3835942 h 3835942"/>
                <a:gd name="connsiteX38" fmla="*/ 836413 w 4510936"/>
                <a:gd name="connsiteY38" fmla="*/ 3086585 h 3835942"/>
                <a:gd name="connsiteX39" fmla="*/ 116170 w 4510936"/>
                <a:gd name="connsiteY39" fmla="*/ 2308285 h 3835942"/>
                <a:gd name="connsiteX40" fmla="*/ 118297 w 4510936"/>
                <a:gd name="connsiteY40" fmla="*/ 2287181 h 3835942"/>
                <a:gd name="connsiteX41" fmla="*/ 98842 w 4510936"/>
                <a:gd name="connsiteY41" fmla="*/ 2263602 h 3835942"/>
                <a:gd name="connsiteX42" fmla="*/ 0 w 4510936"/>
                <a:gd name="connsiteY42" fmla="*/ 1940013 h 3835942"/>
                <a:gd name="connsiteX43" fmla="*/ 98842 w 4510936"/>
                <a:gd name="connsiteY43" fmla="*/ 1616424 h 3835942"/>
                <a:gd name="connsiteX44" fmla="*/ 158494 w 4510936"/>
                <a:gd name="connsiteY44" fmla="*/ 1544125 h 3835942"/>
                <a:gd name="connsiteX45" fmla="*/ 138294 w 4510936"/>
                <a:gd name="connsiteY45" fmla="*/ 1479051 h 3835942"/>
                <a:gd name="connsiteX46" fmla="*/ 124645 w 4510936"/>
                <a:gd name="connsiteY46" fmla="*/ 1343654 h 3835942"/>
                <a:gd name="connsiteX47" fmla="*/ 534966 w 4510936"/>
                <a:gd name="connsiteY47" fmla="*/ 724623 h 3835942"/>
                <a:gd name="connsiteX48" fmla="*/ 655270 w 4510936"/>
                <a:gd name="connsiteY48" fmla="*/ 687278 h 3835942"/>
                <a:gd name="connsiteX49" fmla="*/ 663127 w 4510936"/>
                <a:gd name="connsiteY49" fmla="*/ 661967 h 3835942"/>
                <a:gd name="connsiteX50" fmla="*/ 1282159 w 4510936"/>
                <a:gd name="connsiteY50" fmla="*/ 251645 h 3835942"/>
                <a:gd name="connsiteX51" fmla="*/ 1417556 w 4510936"/>
                <a:gd name="connsiteY51" fmla="*/ 265294 h 3835942"/>
                <a:gd name="connsiteX52" fmla="*/ 1421411 w 4510936"/>
                <a:gd name="connsiteY52" fmla="*/ 266491 h 3835942"/>
                <a:gd name="connsiteX53" fmla="*/ 1478933 w 4510936"/>
                <a:gd name="connsiteY53" fmla="*/ 196773 h 3835942"/>
                <a:gd name="connsiteX54" fmla="*/ 1953986 w 4510936"/>
                <a:gd name="connsiteY54"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3131457 w 4510936"/>
                <a:gd name="connsiteY26" fmla="*/ 1528170 h 3835942"/>
                <a:gd name="connsiteX27" fmla="*/ 3218542 w 4510936"/>
                <a:gd name="connsiteY27" fmla="*/ 617399 h 3835942"/>
                <a:gd name="connsiteX28" fmla="*/ 2715985 w 4510936"/>
                <a:gd name="connsiteY28" fmla="*/ 947598 h 3835942"/>
                <a:gd name="connsiteX29" fmla="*/ 1948542 w 4510936"/>
                <a:gd name="connsiteY29" fmla="*/ 925827 h 3835942"/>
                <a:gd name="connsiteX30" fmla="*/ 2062843 w 4510936"/>
                <a:gd name="connsiteY30" fmla="*/ 403313 h 3835942"/>
                <a:gd name="connsiteX31" fmla="*/ 1816101 w 4510936"/>
                <a:gd name="connsiteY31" fmla="*/ 780685 h 3835942"/>
                <a:gd name="connsiteX32" fmla="*/ 1455057 w 4510936"/>
                <a:gd name="connsiteY32" fmla="*/ 898614 h 3835942"/>
                <a:gd name="connsiteX33" fmla="*/ 1556657 w 4510936"/>
                <a:gd name="connsiteY33" fmla="*/ 2852599 h 3835942"/>
                <a:gd name="connsiteX34" fmla="*/ 1580115 w 4510936"/>
                <a:gd name="connsiteY34" fmla="*/ 3729193 h 3835942"/>
                <a:gd name="connsiteX35" fmla="*/ 1581642 w 4510936"/>
                <a:gd name="connsiteY35" fmla="*/ 3835942 h 3835942"/>
                <a:gd name="connsiteX36" fmla="*/ 1113971 w 4510936"/>
                <a:gd name="connsiteY36" fmla="*/ 3835942 h 3835942"/>
                <a:gd name="connsiteX37" fmla="*/ 836413 w 4510936"/>
                <a:gd name="connsiteY37" fmla="*/ 3086585 h 3835942"/>
                <a:gd name="connsiteX38" fmla="*/ 116170 w 4510936"/>
                <a:gd name="connsiteY38" fmla="*/ 2308285 h 3835942"/>
                <a:gd name="connsiteX39" fmla="*/ 118297 w 4510936"/>
                <a:gd name="connsiteY39" fmla="*/ 2287181 h 3835942"/>
                <a:gd name="connsiteX40" fmla="*/ 98842 w 4510936"/>
                <a:gd name="connsiteY40" fmla="*/ 2263602 h 3835942"/>
                <a:gd name="connsiteX41" fmla="*/ 0 w 4510936"/>
                <a:gd name="connsiteY41" fmla="*/ 1940013 h 3835942"/>
                <a:gd name="connsiteX42" fmla="*/ 98842 w 4510936"/>
                <a:gd name="connsiteY42" fmla="*/ 1616424 h 3835942"/>
                <a:gd name="connsiteX43" fmla="*/ 158494 w 4510936"/>
                <a:gd name="connsiteY43" fmla="*/ 1544125 h 3835942"/>
                <a:gd name="connsiteX44" fmla="*/ 138294 w 4510936"/>
                <a:gd name="connsiteY44" fmla="*/ 1479051 h 3835942"/>
                <a:gd name="connsiteX45" fmla="*/ 124645 w 4510936"/>
                <a:gd name="connsiteY45" fmla="*/ 1343654 h 3835942"/>
                <a:gd name="connsiteX46" fmla="*/ 534966 w 4510936"/>
                <a:gd name="connsiteY46" fmla="*/ 724623 h 3835942"/>
                <a:gd name="connsiteX47" fmla="*/ 655270 w 4510936"/>
                <a:gd name="connsiteY47" fmla="*/ 687278 h 3835942"/>
                <a:gd name="connsiteX48" fmla="*/ 663127 w 4510936"/>
                <a:gd name="connsiteY48" fmla="*/ 661967 h 3835942"/>
                <a:gd name="connsiteX49" fmla="*/ 1282159 w 4510936"/>
                <a:gd name="connsiteY49" fmla="*/ 251645 h 3835942"/>
                <a:gd name="connsiteX50" fmla="*/ 1417556 w 4510936"/>
                <a:gd name="connsiteY50" fmla="*/ 265294 h 3835942"/>
                <a:gd name="connsiteX51" fmla="*/ 1421411 w 4510936"/>
                <a:gd name="connsiteY51" fmla="*/ 266491 h 3835942"/>
                <a:gd name="connsiteX52" fmla="*/ 1478933 w 4510936"/>
                <a:gd name="connsiteY52" fmla="*/ 196773 h 3835942"/>
                <a:gd name="connsiteX53" fmla="*/ 1953986 w 4510936"/>
                <a:gd name="connsiteY53"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3218542 w 4510936"/>
                <a:gd name="connsiteY26" fmla="*/ 617399 h 3835942"/>
                <a:gd name="connsiteX27" fmla="*/ 2715985 w 4510936"/>
                <a:gd name="connsiteY27" fmla="*/ 947598 h 3835942"/>
                <a:gd name="connsiteX28" fmla="*/ 1948542 w 4510936"/>
                <a:gd name="connsiteY28" fmla="*/ 925827 h 3835942"/>
                <a:gd name="connsiteX29" fmla="*/ 2062843 w 4510936"/>
                <a:gd name="connsiteY29" fmla="*/ 403313 h 3835942"/>
                <a:gd name="connsiteX30" fmla="*/ 1816101 w 4510936"/>
                <a:gd name="connsiteY30" fmla="*/ 780685 h 3835942"/>
                <a:gd name="connsiteX31" fmla="*/ 1455057 w 4510936"/>
                <a:gd name="connsiteY31" fmla="*/ 898614 h 3835942"/>
                <a:gd name="connsiteX32" fmla="*/ 1556657 w 4510936"/>
                <a:gd name="connsiteY32" fmla="*/ 2852599 h 3835942"/>
                <a:gd name="connsiteX33" fmla="*/ 1580115 w 4510936"/>
                <a:gd name="connsiteY33" fmla="*/ 3729193 h 3835942"/>
                <a:gd name="connsiteX34" fmla="*/ 1581642 w 4510936"/>
                <a:gd name="connsiteY34" fmla="*/ 3835942 h 3835942"/>
                <a:gd name="connsiteX35" fmla="*/ 1113971 w 4510936"/>
                <a:gd name="connsiteY35" fmla="*/ 3835942 h 3835942"/>
                <a:gd name="connsiteX36" fmla="*/ 836413 w 4510936"/>
                <a:gd name="connsiteY36" fmla="*/ 3086585 h 3835942"/>
                <a:gd name="connsiteX37" fmla="*/ 116170 w 4510936"/>
                <a:gd name="connsiteY37" fmla="*/ 2308285 h 3835942"/>
                <a:gd name="connsiteX38" fmla="*/ 118297 w 4510936"/>
                <a:gd name="connsiteY38" fmla="*/ 2287181 h 3835942"/>
                <a:gd name="connsiteX39" fmla="*/ 98842 w 4510936"/>
                <a:gd name="connsiteY39" fmla="*/ 2263602 h 3835942"/>
                <a:gd name="connsiteX40" fmla="*/ 0 w 4510936"/>
                <a:gd name="connsiteY40" fmla="*/ 1940013 h 3835942"/>
                <a:gd name="connsiteX41" fmla="*/ 98842 w 4510936"/>
                <a:gd name="connsiteY41" fmla="*/ 1616424 h 3835942"/>
                <a:gd name="connsiteX42" fmla="*/ 158494 w 4510936"/>
                <a:gd name="connsiteY42" fmla="*/ 1544125 h 3835942"/>
                <a:gd name="connsiteX43" fmla="*/ 138294 w 4510936"/>
                <a:gd name="connsiteY43" fmla="*/ 1479051 h 3835942"/>
                <a:gd name="connsiteX44" fmla="*/ 124645 w 4510936"/>
                <a:gd name="connsiteY44" fmla="*/ 1343654 h 3835942"/>
                <a:gd name="connsiteX45" fmla="*/ 534966 w 4510936"/>
                <a:gd name="connsiteY45" fmla="*/ 724623 h 3835942"/>
                <a:gd name="connsiteX46" fmla="*/ 655270 w 4510936"/>
                <a:gd name="connsiteY46" fmla="*/ 687278 h 3835942"/>
                <a:gd name="connsiteX47" fmla="*/ 663127 w 4510936"/>
                <a:gd name="connsiteY47" fmla="*/ 661967 h 3835942"/>
                <a:gd name="connsiteX48" fmla="*/ 1282159 w 4510936"/>
                <a:gd name="connsiteY48" fmla="*/ 251645 h 3835942"/>
                <a:gd name="connsiteX49" fmla="*/ 1417556 w 4510936"/>
                <a:gd name="connsiteY49" fmla="*/ 265294 h 3835942"/>
                <a:gd name="connsiteX50" fmla="*/ 1421411 w 4510936"/>
                <a:gd name="connsiteY50" fmla="*/ 266491 h 3835942"/>
                <a:gd name="connsiteX51" fmla="*/ 1478933 w 4510936"/>
                <a:gd name="connsiteY51" fmla="*/ 196773 h 3835942"/>
                <a:gd name="connsiteX52" fmla="*/ 1953986 w 4510936"/>
                <a:gd name="connsiteY52"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715985 w 4510936"/>
                <a:gd name="connsiteY26" fmla="*/ 947598 h 3835942"/>
                <a:gd name="connsiteX27" fmla="*/ 1948542 w 4510936"/>
                <a:gd name="connsiteY27" fmla="*/ 925827 h 3835942"/>
                <a:gd name="connsiteX28" fmla="*/ 2062843 w 4510936"/>
                <a:gd name="connsiteY28" fmla="*/ 403313 h 3835942"/>
                <a:gd name="connsiteX29" fmla="*/ 1816101 w 4510936"/>
                <a:gd name="connsiteY29" fmla="*/ 780685 h 3835942"/>
                <a:gd name="connsiteX30" fmla="*/ 1455057 w 4510936"/>
                <a:gd name="connsiteY30" fmla="*/ 898614 h 3835942"/>
                <a:gd name="connsiteX31" fmla="*/ 1556657 w 4510936"/>
                <a:gd name="connsiteY31" fmla="*/ 2852599 h 3835942"/>
                <a:gd name="connsiteX32" fmla="*/ 1580115 w 4510936"/>
                <a:gd name="connsiteY32" fmla="*/ 3729193 h 3835942"/>
                <a:gd name="connsiteX33" fmla="*/ 1581642 w 4510936"/>
                <a:gd name="connsiteY33" fmla="*/ 3835942 h 3835942"/>
                <a:gd name="connsiteX34" fmla="*/ 1113971 w 4510936"/>
                <a:gd name="connsiteY34" fmla="*/ 3835942 h 3835942"/>
                <a:gd name="connsiteX35" fmla="*/ 836413 w 4510936"/>
                <a:gd name="connsiteY35" fmla="*/ 3086585 h 3835942"/>
                <a:gd name="connsiteX36" fmla="*/ 116170 w 4510936"/>
                <a:gd name="connsiteY36" fmla="*/ 2308285 h 3835942"/>
                <a:gd name="connsiteX37" fmla="*/ 118297 w 4510936"/>
                <a:gd name="connsiteY37" fmla="*/ 2287181 h 3835942"/>
                <a:gd name="connsiteX38" fmla="*/ 98842 w 4510936"/>
                <a:gd name="connsiteY38" fmla="*/ 2263602 h 3835942"/>
                <a:gd name="connsiteX39" fmla="*/ 0 w 4510936"/>
                <a:gd name="connsiteY39" fmla="*/ 1940013 h 3835942"/>
                <a:gd name="connsiteX40" fmla="*/ 98842 w 4510936"/>
                <a:gd name="connsiteY40" fmla="*/ 1616424 h 3835942"/>
                <a:gd name="connsiteX41" fmla="*/ 158494 w 4510936"/>
                <a:gd name="connsiteY41" fmla="*/ 1544125 h 3835942"/>
                <a:gd name="connsiteX42" fmla="*/ 138294 w 4510936"/>
                <a:gd name="connsiteY42" fmla="*/ 1479051 h 3835942"/>
                <a:gd name="connsiteX43" fmla="*/ 124645 w 4510936"/>
                <a:gd name="connsiteY43" fmla="*/ 1343654 h 3835942"/>
                <a:gd name="connsiteX44" fmla="*/ 534966 w 4510936"/>
                <a:gd name="connsiteY44" fmla="*/ 724623 h 3835942"/>
                <a:gd name="connsiteX45" fmla="*/ 655270 w 4510936"/>
                <a:gd name="connsiteY45" fmla="*/ 687278 h 3835942"/>
                <a:gd name="connsiteX46" fmla="*/ 663127 w 4510936"/>
                <a:gd name="connsiteY46" fmla="*/ 661967 h 3835942"/>
                <a:gd name="connsiteX47" fmla="*/ 1282159 w 4510936"/>
                <a:gd name="connsiteY47" fmla="*/ 251645 h 3835942"/>
                <a:gd name="connsiteX48" fmla="*/ 1417556 w 4510936"/>
                <a:gd name="connsiteY48" fmla="*/ 265294 h 3835942"/>
                <a:gd name="connsiteX49" fmla="*/ 1421411 w 4510936"/>
                <a:gd name="connsiteY49" fmla="*/ 266491 h 3835942"/>
                <a:gd name="connsiteX50" fmla="*/ 1478933 w 4510936"/>
                <a:gd name="connsiteY50" fmla="*/ 196773 h 3835942"/>
                <a:gd name="connsiteX51" fmla="*/ 1953986 w 4510936"/>
                <a:gd name="connsiteY5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948542 w 4510936"/>
                <a:gd name="connsiteY26" fmla="*/ 925827 h 3835942"/>
                <a:gd name="connsiteX27" fmla="*/ 2062843 w 4510936"/>
                <a:gd name="connsiteY27" fmla="*/ 403313 h 3835942"/>
                <a:gd name="connsiteX28" fmla="*/ 1816101 w 4510936"/>
                <a:gd name="connsiteY28" fmla="*/ 780685 h 3835942"/>
                <a:gd name="connsiteX29" fmla="*/ 1455057 w 4510936"/>
                <a:gd name="connsiteY29" fmla="*/ 898614 h 3835942"/>
                <a:gd name="connsiteX30" fmla="*/ 1556657 w 4510936"/>
                <a:gd name="connsiteY30" fmla="*/ 2852599 h 3835942"/>
                <a:gd name="connsiteX31" fmla="*/ 1580115 w 4510936"/>
                <a:gd name="connsiteY31" fmla="*/ 3729193 h 3835942"/>
                <a:gd name="connsiteX32" fmla="*/ 1581642 w 4510936"/>
                <a:gd name="connsiteY32" fmla="*/ 3835942 h 3835942"/>
                <a:gd name="connsiteX33" fmla="*/ 1113971 w 4510936"/>
                <a:gd name="connsiteY33" fmla="*/ 3835942 h 3835942"/>
                <a:gd name="connsiteX34" fmla="*/ 836413 w 4510936"/>
                <a:gd name="connsiteY34" fmla="*/ 3086585 h 3835942"/>
                <a:gd name="connsiteX35" fmla="*/ 116170 w 4510936"/>
                <a:gd name="connsiteY35" fmla="*/ 2308285 h 3835942"/>
                <a:gd name="connsiteX36" fmla="*/ 118297 w 4510936"/>
                <a:gd name="connsiteY36" fmla="*/ 2287181 h 3835942"/>
                <a:gd name="connsiteX37" fmla="*/ 98842 w 4510936"/>
                <a:gd name="connsiteY37" fmla="*/ 2263602 h 3835942"/>
                <a:gd name="connsiteX38" fmla="*/ 0 w 4510936"/>
                <a:gd name="connsiteY38" fmla="*/ 1940013 h 3835942"/>
                <a:gd name="connsiteX39" fmla="*/ 98842 w 4510936"/>
                <a:gd name="connsiteY39" fmla="*/ 1616424 h 3835942"/>
                <a:gd name="connsiteX40" fmla="*/ 158494 w 4510936"/>
                <a:gd name="connsiteY40" fmla="*/ 1544125 h 3835942"/>
                <a:gd name="connsiteX41" fmla="*/ 138294 w 4510936"/>
                <a:gd name="connsiteY41" fmla="*/ 1479051 h 3835942"/>
                <a:gd name="connsiteX42" fmla="*/ 124645 w 4510936"/>
                <a:gd name="connsiteY42" fmla="*/ 1343654 h 3835942"/>
                <a:gd name="connsiteX43" fmla="*/ 534966 w 4510936"/>
                <a:gd name="connsiteY43" fmla="*/ 724623 h 3835942"/>
                <a:gd name="connsiteX44" fmla="*/ 655270 w 4510936"/>
                <a:gd name="connsiteY44" fmla="*/ 687278 h 3835942"/>
                <a:gd name="connsiteX45" fmla="*/ 663127 w 4510936"/>
                <a:gd name="connsiteY45" fmla="*/ 661967 h 3835942"/>
                <a:gd name="connsiteX46" fmla="*/ 1282159 w 4510936"/>
                <a:gd name="connsiteY46" fmla="*/ 251645 h 3835942"/>
                <a:gd name="connsiteX47" fmla="*/ 1417556 w 4510936"/>
                <a:gd name="connsiteY47" fmla="*/ 265294 h 3835942"/>
                <a:gd name="connsiteX48" fmla="*/ 1421411 w 4510936"/>
                <a:gd name="connsiteY48" fmla="*/ 266491 h 3835942"/>
                <a:gd name="connsiteX49" fmla="*/ 1478933 w 4510936"/>
                <a:gd name="connsiteY49" fmla="*/ 196773 h 3835942"/>
                <a:gd name="connsiteX50" fmla="*/ 1953986 w 4510936"/>
                <a:gd name="connsiteY5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062843 w 4510936"/>
                <a:gd name="connsiteY26" fmla="*/ 403313 h 3835942"/>
                <a:gd name="connsiteX27" fmla="*/ 1816101 w 4510936"/>
                <a:gd name="connsiteY27" fmla="*/ 780685 h 3835942"/>
                <a:gd name="connsiteX28" fmla="*/ 1455057 w 4510936"/>
                <a:gd name="connsiteY28" fmla="*/ 898614 h 3835942"/>
                <a:gd name="connsiteX29" fmla="*/ 1556657 w 4510936"/>
                <a:gd name="connsiteY29" fmla="*/ 2852599 h 3835942"/>
                <a:gd name="connsiteX30" fmla="*/ 1580115 w 4510936"/>
                <a:gd name="connsiteY30" fmla="*/ 3729193 h 3835942"/>
                <a:gd name="connsiteX31" fmla="*/ 1581642 w 4510936"/>
                <a:gd name="connsiteY31" fmla="*/ 3835942 h 3835942"/>
                <a:gd name="connsiteX32" fmla="*/ 1113971 w 4510936"/>
                <a:gd name="connsiteY32" fmla="*/ 3835942 h 3835942"/>
                <a:gd name="connsiteX33" fmla="*/ 836413 w 4510936"/>
                <a:gd name="connsiteY33" fmla="*/ 3086585 h 3835942"/>
                <a:gd name="connsiteX34" fmla="*/ 116170 w 4510936"/>
                <a:gd name="connsiteY34" fmla="*/ 2308285 h 3835942"/>
                <a:gd name="connsiteX35" fmla="*/ 118297 w 4510936"/>
                <a:gd name="connsiteY35" fmla="*/ 2287181 h 3835942"/>
                <a:gd name="connsiteX36" fmla="*/ 98842 w 4510936"/>
                <a:gd name="connsiteY36" fmla="*/ 2263602 h 3835942"/>
                <a:gd name="connsiteX37" fmla="*/ 0 w 4510936"/>
                <a:gd name="connsiteY37" fmla="*/ 1940013 h 3835942"/>
                <a:gd name="connsiteX38" fmla="*/ 98842 w 4510936"/>
                <a:gd name="connsiteY38" fmla="*/ 1616424 h 3835942"/>
                <a:gd name="connsiteX39" fmla="*/ 158494 w 4510936"/>
                <a:gd name="connsiteY39" fmla="*/ 1544125 h 3835942"/>
                <a:gd name="connsiteX40" fmla="*/ 138294 w 4510936"/>
                <a:gd name="connsiteY40" fmla="*/ 1479051 h 3835942"/>
                <a:gd name="connsiteX41" fmla="*/ 124645 w 4510936"/>
                <a:gd name="connsiteY41" fmla="*/ 1343654 h 3835942"/>
                <a:gd name="connsiteX42" fmla="*/ 534966 w 4510936"/>
                <a:gd name="connsiteY42" fmla="*/ 724623 h 3835942"/>
                <a:gd name="connsiteX43" fmla="*/ 655270 w 4510936"/>
                <a:gd name="connsiteY43" fmla="*/ 687278 h 3835942"/>
                <a:gd name="connsiteX44" fmla="*/ 663127 w 4510936"/>
                <a:gd name="connsiteY44" fmla="*/ 661967 h 3835942"/>
                <a:gd name="connsiteX45" fmla="*/ 1282159 w 4510936"/>
                <a:gd name="connsiteY45" fmla="*/ 251645 h 3835942"/>
                <a:gd name="connsiteX46" fmla="*/ 1417556 w 4510936"/>
                <a:gd name="connsiteY46" fmla="*/ 265294 h 3835942"/>
                <a:gd name="connsiteX47" fmla="*/ 1421411 w 4510936"/>
                <a:gd name="connsiteY47" fmla="*/ 266491 h 3835942"/>
                <a:gd name="connsiteX48" fmla="*/ 1478933 w 4510936"/>
                <a:gd name="connsiteY48" fmla="*/ 196773 h 3835942"/>
                <a:gd name="connsiteX49" fmla="*/ 1953986 w 4510936"/>
                <a:gd name="connsiteY4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816101 w 4510936"/>
                <a:gd name="connsiteY26" fmla="*/ 780685 h 3835942"/>
                <a:gd name="connsiteX27" fmla="*/ 1455057 w 4510936"/>
                <a:gd name="connsiteY27" fmla="*/ 898614 h 3835942"/>
                <a:gd name="connsiteX28" fmla="*/ 1556657 w 4510936"/>
                <a:gd name="connsiteY28" fmla="*/ 2852599 h 3835942"/>
                <a:gd name="connsiteX29" fmla="*/ 1580115 w 4510936"/>
                <a:gd name="connsiteY29" fmla="*/ 3729193 h 3835942"/>
                <a:gd name="connsiteX30" fmla="*/ 1581642 w 4510936"/>
                <a:gd name="connsiteY30" fmla="*/ 3835942 h 3835942"/>
                <a:gd name="connsiteX31" fmla="*/ 1113971 w 4510936"/>
                <a:gd name="connsiteY31" fmla="*/ 3835942 h 3835942"/>
                <a:gd name="connsiteX32" fmla="*/ 836413 w 4510936"/>
                <a:gd name="connsiteY32" fmla="*/ 3086585 h 3835942"/>
                <a:gd name="connsiteX33" fmla="*/ 116170 w 4510936"/>
                <a:gd name="connsiteY33" fmla="*/ 2308285 h 3835942"/>
                <a:gd name="connsiteX34" fmla="*/ 118297 w 4510936"/>
                <a:gd name="connsiteY34" fmla="*/ 2287181 h 3835942"/>
                <a:gd name="connsiteX35" fmla="*/ 98842 w 4510936"/>
                <a:gd name="connsiteY35" fmla="*/ 2263602 h 3835942"/>
                <a:gd name="connsiteX36" fmla="*/ 0 w 4510936"/>
                <a:gd name="connsiteY36" fmla="*/ 1940013 h 3835942"/>
                <a:gd name="connsiteX37" fmla="*/ 98842 w 4510936"/>
                <a:gd name="connsiteY37" fmla="*/ 1616424 h 3835942"/>
                <a:gd name="connsiteX38" fmla="*/ 158494 w 4510936"/>
                <a:gd name="connsiteY38" fmla="*/ 1544125 h 3835942"/>
                <a:gd name="connsiteX39" fmla="*/ 138294 w 4510936"/>
                <a:gd name="connsiteY39" fmla="*/ 1479051 h 3835942"/>
                <a:gd name="connsiteX40" fmla="*/ 124645 w 4510936"/>
                <a:gd name="connsiteY40" fmla="*/ 1343654 h 3835942"/>
                <a:gd name="connsiteX41" fmla="*/ 534966 w 4510936"/>
                <a:gd name="connsiteY41" fmla="*/ 724623 h 3835942"/>
                <a:gd name="connsiteX42" fmla="*/ 655270 w 4510936"/>
                <a:gd name="connsiteY42" fmla="*/ 687278 h 3835942"/>
                <a:gd name="connsiteX43" fmla="*/ 663127 w 4510936"/>
                <a:gd name="connsiteY43" fmla="*/ 661967 h 3835942"/>
                <a:gd name="connsiteX44" fmla="*/ 1282159 w 4510936"/>
                <a:gd name="connsiteY44" fmla="*/ 251645 h 3835942"/>
                <a:gd name="connsiteX45" fmla="*/ 1417556 w 4510936"/>
                <a:gd name="connsiteY45" fmla="*/ 265294 h 3835942"/>
                <a:gd name="connsiteX46" fmla="*/ 1421411 w 4510936"/>
                <a:gd name="connsiteY46" fmla="*/ 266491 h 3835942"/>
                <a:gd name="connsiteX47" fmla="*/ 1478933 w 4510936"/>
                <a:gd name="connsiteY47" fmla="*/ 196773 h 3835942"/>
                <a:gd name="connsiteX48" fmla="*/ 1953986 w 4510936"/>
                <a:gd name="connsiteY4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455057 w 4510936"/>
                <a:gd name="connsiteY26" fmla="*/ 898614 h 3835942"/>
                <a:gd name="connsiteX27" fmla="*/ 1556657 w 4510936"/>
                <a:gd name="connsiteY27" fmla="*/ 2852599 h 3835942"/>
                <a:gd name="connsiteX28" fmla="*/ 1580115 w 4510936"/>
                <a:gd name="connsiteY28" fmla="*/ 3729193 h 3835942"/>
                <a:gd name="connsiteX29" fmla="*/ 1581642 w 4510936"/>
                <a:gd name="connsiteY29" fmla="*/ 3835942 h 3835942"/>
                <a:gd name="connsiteX30" fmla="*/ 1113971 w 4510936"/>
                <a:gd name="connsiteY30" fmla="*/ 3835942 h 3835942"/>
                <a:gd name="connsiteX31" fmla="*/ 836413 w 4510936"/>
                <a:gd name="connsiteY31" fmla="*/ 3086585 h 3835942"/>
                <a:gd name="connsiteX32" fmla="*/ 116170 w 4510936"/>
                <a:gd name="connsiteY32" fmla="*/ 2308285 h 3835942"/>
                <a:gd name="connsiteX33" fmla="*/ 118297 w 4510936"/>
                <a:gd name="connsiteY33" fmla="*/ 2287181 h 3835942"/>
                <a:gd name="connsiteX34" fmla="*/ 98842 w 4510936"/>
                <a:gd name="connsiteY34" fmla="*/ 2263602 h 3835942"/>
                <a:gd name="connsiteX35" fmla="*/ 0 w 4510936"/>
                <a:gd name="connsiteY35" fmla="*/ 1940013 h 3835942"/>
                <a:gd name="connsiteX36" fmla="*/ 98842 w 4510936"/>
                <a:gd name="connsiteY36" fmla="*/ 1616424 h 3835942"/>
                <a:gd name="connsiteX37" fmla="*/ 158494 w 4510936"/>
                <a:gd name="connsiteY37" fmla="*/ 1544125 h 3835942"/>
                <a:gd name="connsiteX38" fmla="*/ 138294 w 4510936"/>
                <a:gd name="connsiteY38" fmla="*/ 1479051 h 3835942"/>
                <a:gd name="connsiteX39" fmla="*/ 124645 w 4510936"/>
                <a:gd name="connsiteY39" fmla="*/ 1343654 h 3835942"/>
                <a:gd name="connsiteX40" fmla="*/ 534966 w 4510936"/>
                <a:gd name="connsiteY40" fmla="*/ 724623 h 3835942"/>
                <a:gd name="connsiteX41" fmla="*/ 655270 w 4510936"/>
                <a:gd name="connsiteY41" fmla="*/ 687278 h 3835942"/>
                <a:gd name="connsiteX42" fmla="*/ 663127 w 4510936"/>
                <a:gd name="connsiteY42" fmla="*/ 661967 h 3835942"/>
                <a:gd name="connsiteX43" fmla="*/ 1282159 w 4510936"/>
                <a:gd name="connsiteY43" fmla="*/ 251645 h 3835942"/>
                <a:gd name="connsiteX44" fmla="*/ 1417556 w 4510936"/>
                <a:gd name="connsiteY44" fmla="*/ 265294 h 3835942"/>
                <a:gd name="connsiteX45" fmla="*/ 1421411 w 4510936"/>
                <a:gd name="connsiteY45" fmla="*/ 266491 h 3835942"/>
                <a:gd name="connsiteX46" fmla="*/ 1478933 w 4510936"/>
                <a:gd name="connsiteY46" fmla="*/ 196773 h 3835942"/>
                <a:gd name="connsiteX47" fmla="*/ 1953986 w 4510936"/>
                <a:gd name="connsiteY4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556657 w 4510936"/>
                <a:gd name="connsiteY26" fmla="*/ 2852599 h 3835942"/>
                <a:gd name="connsiteX27" fmla="*/ 1580115 w 4510936"/>
                <a:gd name="connsiteY27" fmla="*/ 3729193 h 3835942"/>
                <a:gd name="connsiteX28" fmla="*/ 1581642 w 4510936"/>
                <a:gd name="connsiteY28" fmla="*/ 3835942 h 3835942"/>
                <a:gd name="connsiteX29" fmla="*/ 1113971 w 4510936"/>
                <a:gd name="connsiteY29" fmla="*/ 3835942 h 3835942"/>
                <a:gd name="connsiteX30" fmla="*/ 836413 w 4510936"/>
                <a:gd name="connsiteY30" fmla="*/ 3086585 h 3835942"/>
                <a:gd name="connsiteX31" fmla="*/ 116170 w 4510936"/>
                <a:gd name="connsiteY31" fmla="*/ 2308285 h 3835942"/>
                <a:gd name="connsiteX32" fmla="*/ 118297 w 4510936"/>
                <a:gd name="connsiteY32" fmla="*/ 2287181 h 3835942"/>
                <a:gd name="connsiteX33" fmla="*/ 98842 w 4510936"/>
                <a:gd name="connsiteY33" fmla="*/ 2263602 h 3835942"/>
                <a:gd name="connsiteX34" fmla="*/ 0 w 4510936"/>
                <a:gd name="connsiteY34" fmla="*/ 1940013 h 3835942"/>
                <a:gd name="connsiteX35" fmla="*/ 98842 w 4510936"/>
                <a:gd name="connsiteY35" fmla="*/ 1616424 h 3835942"/>
                <a:gd name="connsiteX36" fmla="*/ 158494 w 4510936"/>
                <a:gd name="connsiteY36" fmla="*/ 1544125 h 3835942"/>
                <a:gd name="connsiteX37" fmla="*/ 138294 w 4510936"/>
                <a:gd name="connsiteY37" fmla="*/ 1479051 h 3835942"/>
                <a:gd name="connsiteX38" fmla="*/ 124645 w 4510936"/>
                <a:gd name="connsiteY38" fmla="*/ 1343654 h 3835942"/>
                <a:gd name="connsiteX39" fmla="*/ 534966 w 4510936"/>
                <a:gd name="connsiteY39" fmla="*/ 724623 h 3835942"/>
                <a:gd name="connsiteX40" fmla="*/ 655270 w 4510936"/>
                <a:gd name="connsiteY40" fmla="*/ 687278 h 3835942"/>
                <a:gd name="connsiteX41" fmla="*/ 663127 w 4510936"/>
                <a:gd name="connsiteY41" fmla="*/ 661967 h 3835942"/>
                <a:gd name="connsiteX42" fmla="*/ 1282159 w 4510936"/>
                <a:gd name="connsiteY42" fmla="*/ 251645 h 3835942"/>
                <a:gd name="connsiteX43" fmla="*/ 1417556 w 4510936"/>
                <a:gd name="connsiteY43" fmla="*/ 265294 h 3835942"/>
                <a:gd name="connsiteX44" fmla="*/ 1421411 w 4510936"/>
                <a:gd name="connsiteY44" fmla="*/ 266491 h 3835942"/>
                <a:gd name="connsiteX45" fmla="*/ 1478933 w 4510936"/>
                <a:gd name="connsiteY45" fmla="*/ 196773 h 3835942"/>
                <a:gd name="connsiteX46" fmla="*/ 1953986 w 4510936"/>
                <a:gd name="connsiteY4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919514 w 4510936"/>
                <a:gd name="connsiteY22" fmla="*/ 1168942 h 3835942"/>
                <a:gd name="connsiteX23" fmla="*/ 1850570 w 4510936"/>
                <a:gd name="connsiteY23" fmla="*/ 2130513 h 3835942"/>
                <a:gd name="connsiteX24" fmla="*/ 2148114 w 4510936"/>
                <a:gd name="connsiteY24" fmla="*/ 1901913 h 3835942"/>
                <a:gd name="connsiteX25" fmla="*/ 1556657 w 4510936"/>
                <a:gd name="connsiteY25" fmla="*/ 2852599 h 3835942"/>
                <a:gd name="connsiteX26" fmla="*/ 1580115 w 4510936"/>
                <a:gd name="connsiteY26" fmla="*/ 3729193 h 3835942"/>
                <a:gd name="connsiteX27" fmla="*/ 1581642 w 4510936"/>
                <a:gd name="connsiteY27" fmla="*/ 3835942 h 3835942"/>
                <a:gd name="connsiteX28" fmla="*/ 1113971 w 4510936"/>
                <a:gd name="connsiteY28" fmla="*/ 3835942 h 3835942"/>
                <a:gd name="connsiteX29" fmla="*/ 836413 w 4510936"/>
                <a:gd name="connsiteY29" fmla="*/ 3086585 h 3835942"/>
                <a:gd name="connsiteX30" fmla="*/ 116170 w 4510936"/>
                <a:gd name="connsiteY30" fmla="*/ 2308285 h 3835942"/>
                <a:gd name="connsiteX31" fmla="*/ 118297 w 4510936"/>
                <a:gd name="connsiteY31" fmla="*/ 2287181 h 3835942"/>
                <a:gd name="connsiteX32" fmla="*/ 98842 w 4510936"/>
                <a:gd name="connsiteY32" fmla="*/ 2263602 h 3835942"/>
                <a:gd name="connsiteX33" fmla="*/ 0 w 4510936"/>
                <a:gd name="connsiteY33" fmla="*/ 1940013 h 3835942"/>
                <a:gd name="connsiteX34" fmla="*/ 98842 w 4510936"/>
                <a:gd name="connsiteY34" fmla="*/ 1616424 h 3835942"/>
                <a:gd name="connsiteX35" fmla="*/ 158494 w 4510936"/>
                <a:gd name="connsiteY35" fmla="*/ 1544125 h 3835942"/>
                <a:gd name="connsiteX36" fmla="*/ 138294 w 4510936"/>
                <a:gd name="connsiteY36" fmla="*/ 1479051 h 3835942"/>
                <a:gd name="connsiteX37" fmla="*/ 124645 w 4510936"/>
                <a:gd name="connsiteY37" fmla="*/ 1343654 h 3835942"/>
                <a:gd name="connsiteX38" fmla="*/ 534966 w 4510936"/>
                <a:gd name="connsiteY38" fmla="*/ 724623 h 3835942"/>
                <a:gd name="connsiteX39" fmla="*/ 655270 w 4510936"/>
                <a:gd name="connsiteY39" fmla="*/ 687278 h 3835942"/>
                <a:gd name="connsiteX40" fmla="*/ 663127 w 4510936"/>
                <a:gd name="connsiteY40" fmla="*/ 661967 h 3835942"/>
                <a:gd name="connsiteX41" fmla="*/ 1282159 w 4510936"/>
                <a:gd name="connsiteY41" fmla="*/ 251645 h 3835942"/>
                <a:gd name="connsiteX42" fmla="*/ 1417556 w 4510936"/>
                <a:gd name="connsiteY42" fmla="*/ 265294 h 3835942"/>
                <a:gd name="connsiteX43" fmla="*/ 1421411 w 4510936"/>
                <a:gd name="connsiteY43" fmla="*/ 266491 h 3835942"/>
                <a:gd name="connsiteX44" fmla="*/ 1478933 w 4510936"/>
                <a:gd name="connsiteY44" fmla="*/ 196773 h 3835942"/>
                <a:gd name="connsiteX45" fmla="*/ 1953986 w 4510936"/>
                <a:gd name="connsiteY45"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850570 w 4510936"/>
                <a:gd name="connsiteY22" fmla="*/ 2130513 h 3835942"/>
                <a:gd name="connsiteX23" fmla="*/ 2148114 w 4510936"/>
                <a:gd name="connsiteY23" fmla="*/ 1901913 h 3835942"/>
                <a:gd name="connsiteX24" fmla="*/ 1556657 w 4510936"/>
                <a:gd name="connsiteY24" fmla="*/ 2852599 h 3835942"/>
                <a:gd name="connsiteX25" fmla="*/ 1580115 w 4510936"/>
                <a:gd name="connsiteY25" fmla="*/ 3729193 h 3835942"/>
                <a:gd name="connsiteX26" fmla="*/ 1581642 w 4510936"/>
                <a:gd name="connsiteY26" fmla="*/ 3835942 h 3835942"/>
                <a:gd name="connsiteX27" fmla="*/ 1113971 w 4510936"/>
                <a:gd name="connsiteY27" fmla="*/ 3835942 h 3835942"/>
                <a:gd name="connsiteX28" fmla="*/ 836413 w 4510936"/>
                <a:gd name="connsiteY28" fmla="*/ 3086585 h 3835942"/>
                <a:gd name="connsiteX29" fmla="*/ 116170 w 4510936"/>
                <a:gd name="connsiteY29" fmla="*/ 2308285 h 3835942"/>
                <a:gd name="connsiteX30" fmla="*/ 118297 w 4510936"/>
                <a:gd name="connsiteY30" fmla="*/ 2287181 h 3835942"/>
                <a:gd name="connsiteX31" fmla="*/ 98842 w 4510936"/>
                <a:gd name="connsiteY31" fmla="*/ 2263602 h 3835942"/>
                <a:gd name="connsiteX32" fmla="*/ 0 w 4510936"/>
                <a:gd name="connsiteY32" fmla="*/ 1940013 h 3835942"/>
                <a:gd name="connsiteX33" fmla="*/ 98842 w 4510936"/>
                <a:gd name="connsiteY33" fmla="*/ 1616424 h 3835942"/>
                <a:gd name="connsiteX34" fmla="*/ 158494 w 4510936"/>
                <a:gd name="connsiteY34" fmla="*/ 1544125 h 3835942"/>
                <a:gd name="connsiteX35" fmla="*/ 138294 w 4510936"/>
                <a:gd name="connsiteY35" fmla="*/ 1479051 h 3835942"/>
                <a:gd name="connsiteX36" fmla="*/ 124645 w 4510936"/>
                <a:gd name="connsiteY36" fmla="*/ 1343654 h 3835942"/>
                <a:gd name="connsiteX37" fmla="*/ 534966 w 4510936"/>
                <a:gd name="connsiteY37" fmla="*/ 724623 h 3835942"/>
                <a:gd name="connsiteX38" fmla="*/ 655270 w 4510936"/>
                <a:gd name="connsiteY38" fmla="*/ 687278 h 3835942"/>
                <a:gd name="connsiteX39" fmla="*/ 663127 w 4510936"/>
                <a:gd name="connsiteY39" fmla="*/ 661967 h 3835942"/>
                <a:gd name="connsiteX40" fmla="*/ 1282159 w 4510936"/>
                <a:gd name="connsiteY40" fmla="*/ 251645 h 3835942"/>
                <a:gd name="connsiteX41" fmla="*/ 1417556 w 4510936"/>
                <a:gd name="connsiteY41" fmla="*/ 265294 h 3835942"/>
                <a:gd name="connsiteX42" fmla="*/ 1421411 w 4510936"/>
                <a:gd name="connsiteY42" fmla="*/ 266491 h 3835942"/>
                <a:gd name="connsiteX43" fmla="*/ 1478933 w 4510936"/>
                <a:gd name="connsiteY43" fmla="*/ 196773 h 3835942"/>
                <a:gd name="connsiteX44" fmla="*/ 1953986 w 4510936"/>
                <a:gd name="connsiteY44"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850570 w 4510936"/>
                <a:gd name="connsiteY21" fmla="*/ 2130513 h 3835942"/>
                <a:gd name="connsiteX22" fmla="*/ 2148114 w 4510936"/>
                <a:gd name="connsiteY22" fmla="*/ 1901913 h 3835942"/>
                <a:gd name="connsiteX23" fmla="*/ 1556657 w 4510936"/>
                <a:gd name="connsiteY23" fmla="*/ 2852599 h 3835942"/>
                <a:gd name="connsiteX24" fmla="*/ 1580115 w 4510936"/>
                <a:gd name="connsiteY24" fmla="*/ 3729193 h 3835942"/>
                <a:gd name="connsiteX25" fmla="*/ 1581642 w 4510936"/>
                <a:gd name="connsiteY25" fmla="*/ 3835942 h 3835942"/>
                <a:gd name="connsiteX26" fmla="*/ 1113971 w 4510936"/>
                <a:gd name="connsiteY26" fmla="*/ 3835942 h 3835942"/>
                <a:gd name="connsiteX27" fmla="*/ 836413 w 4510936"/>
                <a:gd name="connsiteY27" fmla="*/ 3086585 h 3835942"/>
                <a:gd name="connsiteX28" fmla="*/ 116170 w 4510936"/>
                <a:gd name="connsiteY28" fmla="*/ 2308285 h 3835942"/>
                <a:gd name="connsiteX29" fmla="*/ 118297 w 4510936"/>
                <a:gd name="connsiteY29" fmla="*/ 2287181 h 3835942"/>
                <a:gd name="connsiteX30" fmla="*/ 98842 w 4510936"/>
                <a:gd name="connsiteY30" fmla="*/ 2263602 h 3835942"/>
                <a:gd name="connsiteX31" fmla="*/ 0 w 4510936"/>
                <a:gd name="connsiteY31" fmla="*/ 1940013 h 3835942"/>
                <a:gd name="connsiteX32" fmla="*/ 98842 w 4510936"/>
                <a:gd name="connsiteY32" fmla="*/ 1616424 h 3835942"/>
                <a:gd name="connsiteX33" fmla="*/ 158494 w 4510936"/>
                <a:gd name="connsiteY33" fmla="*/ 1544125 h 3835942"/>
                <a:gd name="connsiteX34" fmla="*/ 138294 w 4510936"/>
                <a:gd name="connsiteY34" fmla="*/ 1479051 h 3835942"/>
                <a:gd name="connsiteX35" fmla="*/ 124645 w 4510936"/>
                <a:gd name="connsiteY35" fmla="*/ 1343654 h 3835942"/>
                <a:gd name="connsiteX36" fmla="*/ 534966 w 4510936"/>
                <a:gd name="connsiteY36" fmla="*/ 724623 h 3835942"/>
                <a:gd name="connsiteX37" fmla="*/ 655270 w 4510936"/>
                <a:gd name="connsiteY37" fmla="*/ 687278 h 3835942"/>
                <a:gd name="connsiteX38" fmla="*/ 663127 w 4510936"/>
                <a:gd name="connsiteY38" fmla="*/ 661967 h 3835942"/>
                <a:gd name="connsiteX39" fmla="*/ 1282159 w 4510936"/>
                <a:gd name="connsiteY39" fmla="*/ 251645 h 3835942"/>
                <a:gd name="connsiteX40" fmla="*/ 1417556 w 4510936"/>
                <a:gd name="connsiteY40" fmla="*/ 265294 h 3835942"/>
                <a:gd name="connsiteX41" fmla="*/ 1421411 w 4510936"/>
                <a:gd name="connsiteY41" fmla="*/ 266491 h 3835942"/>
                <a:gd name="connsiteX42" fmla="*/ 1478933 w 4510936"/>
                <a:gd name="connsiteY42" fmla="*/ 196773 h 3835942"/>
                <a:gd name="connsiteX43" fmla="*/ 1953986 w 4510936"/>
                <a:gd name="connsiteY43"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850570 w 4510936"/>
                <a:gd name="connsiteY20" fmla="*/ 2130513 h 3835942"/>
                <a:gd name="connsiteX21" fmla="*/ 2148114 w 4510936"/>
                <a:gd name="connsiteY21" fmla="*/ 1901913 h 3835942"/>
                <a:gd name="connsiteX22" fmla="*/ 1556657 w 4510936"/>
                <a:gd name="connsiteY22" fmla="*/ 2852599 h 3835942"/>
                <a:gd name="connsiteX23" fmla="*/ 1580115 w 4510936"/>
                <a:gd name="connsiteY23" fmla="*/ 3729193 h 3835942"/>
                <a:gd name="connsiteX24" fmla="*/ 1581642 w 4510936"/>
                <a:gd name="connsiteY24" fmla="*/ 3835942 h 3835942"/>
                <a:gd name="connsiteX25" fmla="*/ 1113971 w 4510936"/>
                <a:gd name="connsiteY25" fmla="*/ 3835942 h 3835942"/>
                <a:gd name="connsiteX26" fmla="*/ 836413 w 4510936"/>
                <a:gd name="connsiteY26" fmla="*/ 3086585 h 3835942"/>
                <a:gd name="connsiteX27" fmla="*/ 116170 w 4510936"/>
                <a:gd name="connsiteY27" fmla="*/ 2308285 h 3835942"/>
                <a:gd name="connsiteX28" fmla="*/ 118297 w 4510936"/>
                <a:gd name="connsiteY28" fmla="*/ 2287181 h 3835942"/>
                <a:gd name="connsiteX29" fmla="*/ 98842 w 4510936"/>
                <a:gd name="connsiteY29" fmla="*/ 2263602 h 3835942"/>
                <a:gd name="connsiteX30" fmla="*/ 0 w 4510936"/>
                <a:gd name="connsiteY30" fmla="*/ 1940013 h 3835942"/>
                <a:gd name="connsiteX31" fmla="*/ 98842 w 4510936"/>
                <a:gd name="connsiteY31" fmla="*/ 1616424 h 3835942"/>
                <a:gd name="connsiteX32" fmla="*/ 158494 w 4510936"/>
                <a:gd name="connsiteY32" fmla="*/ 1544125 h 3835942"/>
                <a:gd name="connsiteX33" fmla="*/ 138294 w 4510936"/>
                <a:gd name="connsiteY33" fmla="*/ 1479051 h 3835942"/>
                <a:gd name="connsiteX34" fmla="*/ 124645 w 4510936"/>
                <a:gd name="connsiteY34" fmla="*/ 1343654 h 3835942"/>
                <a:gd name="connsiteX35" fmla="*/ 534966 w 4510936"/>
                <a:gd name="connsiteY35" fmla="*/ 724623 h 3835942"/>
                <a:gd name="connsiteX36" fmla="*/ 655270 w 4510936"/>
                <a:gd name="connsiteY36" fmla="*/ 687278 h 3835942"/>
                <a:gd name="connsiteX37" fmla="*/ 663127 w 4510936"/>
                <a:gd name="connsiteY37" fmla="*/ 661967 h 3835942"/>
                <a:gd name="connsiteX38" fmla="*/ 1282159 w 4510936"/>
                <a:gd name="connsiteY38" fmla="*/ 251645 h 3835942"/>
                <a:gd name="connsiteX39" fmla="*/ 1417556 w 4510936"/>
                <a:gd name="connsiteY39" fmla="*/ 265294 h 3835942"/>
                <a:gd name="connsiteX40" fmla="*/ 1421411 w 4510936"/>
                <a:gd name="connsiteY40" fmla="*/ 266491 h 3835942"/>
                <a:gd name="connsiteX41" fmla="*/ 1478933 w 4510936"/>
                <a:gd name="connsiteY41" fmla="*/ 196773 h 3835942"/>
                <a:gd name="connsiteX42" fmla="*/ 1953986 w 4510936"/>
                <a:gd name="connsiteY42"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850570 w 4510936"/>
                <a:gd name="connsiteY19" fmla="*/ 2130513 h 3835942"/>
                <a:gd name="connsiteX20" fmla="*/ 2148114 w 4510936"/>
                <a:gd name="connsiteY20" fmla="*/ 1901913 h 3835942"/>
                <a:gd name="connsiteX21" fmla="*/ 1556657 w 4510936"/>
                <a:gd name="connsiteY21" fmla="*/ 2852599 h 3835942"/>
                <a:gd name="connsiteX22" fmla="*/ 1580115 w 4510936"/>
                <a:gd name="connsiteY22" fmla="*/ 3729193 h 3835942"/>
                <a:gd name="connsiteX23" fmla="*/ 1581642 w 4510936"/>
                <a:gd name="connsiteY23" fmla="*/ 3835942 h 3835942"/>
                <a:gd name="connsiteX24" fmla="*/ 1113971 w 4510936"/>
                <a:gd name="connsiteY24" fmla="*/ 3835942 h 3835942"/>
                <a:gd name="connsiteX25" fmla="*/ 836413 w 4510936"/>
                <a:gd name="connsiteY25" fmla="*/ 3086585 h 3835942"/>
                <a:gd name="connsiteX26" fmla="*/ 116170 w 4510936"/>
                <a:gd name="connsiteY26" fmla="*/ 2308285 h 3835942"/>
                <a:gd name="connsiteX27" fmla="*/ 118297 w 4510936"/>
                <a:gd name="connsiteY27" fmla="*/ 2287181 h 3835942"/>
                <a:gd name="connsiteX28" fmla="*/ 98842 w 4510936"/>
                <a:gd name="connsiteY28" fmla="*/ 2263602 h 3835942"/>
                <a:gd name="connsiteX29" fmla="*/ 0 w 4510936"/>
                <a:gd name="connsiteY29" fmla="*/ 1940013 h 3835942"/>
                <a:gd name="connsiteX30" fmla="*/ 98842 w 4510936"/>
                <a:gd name="connsiteY30" fmla="*/ 1616424 h 3835942"/>
                <a:gd name="connsiteX31" fmla="*/ 158494 w 4510936"/>
                <a:gd name="connsiteY31" fmla="*/ 1544125 h 3835942"/>
                <a:gd name="connsiteX32" fmla="*/ 138294 w 4510936"/>
                <a:gd name="connsiteY32" fmla="*/ 1479051 h 3835942"/>
                <a:gd name="connsiteX33" fmla="*/ 124645 w 4510936"/>
                <a:gd name="connsiteY33" fmla="*/ 1343654 h 3835942"/>
                <a:gd name="connsiteX34" fmla="*/ 534966 w 4510936"/>
                <a:gd name="connsiteY34" fmla="*/ 724623 h 3835942"/>
                <a:gd name="connsiteX35" fmla="*/ 655270 w 4510936"/>
                <a:gd name="connsiteY35" fmla="*/ 687278 h 3835942"/>
                <a:gd name="connsiteX36" fmla="*/ 663127 w 4510936"/>
                <a:gd name="connsiteY36" fmla="*/ 661967 h 3835942"/>
                <a:gd name="connsiteX37" fmla="*/ 1282159 w 4510936"/>
                <a:gd name="connsiteY37" fmla="*/ 251645 h 3835942"/>
                <a:gd name="connsiteX38" fmla="*/ 1417556 w 4510936"/>
                <a:gd name="connsiteY38" fmla="*/ 265294 h 3835942"/>
                <a:gd name="connsiteX39" fmla="*/ 1421411 w 4510936"/>
                <a:gd name="connsiteY39" fmla="*/ 266491 h 3835942"/>
                <a:gd name="connsiteX40" fmla="*/ 1478933 w 4510936"/>
                <a:gd name="connsiteY40" fmla="*/ 196773 h 3835942"/>
                <a:gd name="connsiteX41" fmla="*/ 1953986 w 4510936"/>
                <a:gd name="connsiteY4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2148114 w 4510936"/>
                <a:gd name="connsiteY19" fmla="*/ 1901913 h 3835942"/>
                <a:gd name="connsiteX20" fmla="*/ 1556657 w 4510936"/>
                <a:gd name="connsiteY20" fmla="*/ 2852599 h 3835942"/>
                <a:gd name="connsiteX21" fmla="*/ 1580115 w 4510936"/>
                <a:gd name="connsiteY21" fmla="*/ 3729193 h 3835942"/>
                <a:gd name="connsiteX22" fmla="*/ 1581642 w 4510936"/>
                <a:gd name="connsiteY22" fmla="*/ 3835942 h 3835942"/>
                <a:gd name="connsiteX23" fmla="*/ 1113971 w 4510936"/>
                <a:gd name="connsiteY23" fmla="*/ 3835942 h 3835942"/>
                <a:gd name="connsiteX24" fmla="*/ 836413 w 4510936"/>
                <a:gd name="connsiteY24" fmla="*/ 3086585 h 3835942"/>
                <a:gd name="connsiteX25" fmla="*/ 116170 w 4510936"/>
                <a:gd name="connsiteY25" fmla="*/ 2308285 h 3835942"/>
                <a:gd name="connsiteX26" fmla="*/ 118297 w 4510936"/>
                <a:gd name="connsiteY26" fmla="*/ 2287181 h 3835942"/>
                <a:gd name="connsiteX27" fmla="*/ 98842 w 4510936"/>
                <a:gd name="connsiteY27" fmla="*/ 2263602 h 3835942"/>
                <a:gd name="connsiteX28" fmla="*/ 0 w 4510936"/>
                <a:gd name="connsiteY28" fmla="*/ 1940013 h 3835942"/>
                <a:gd name="connsiteX29" fmla="*/ 98842 w 4510936"/>
                <a:gd name="connsiteY29" fmla="*/ 1616424 h 3835942"/>
                <a:gd name="connsiteX30" fmla="*/ 158494 w 4510936"/>
                <a:gd name="connsiteY30" fmla="*/ 1544125 h 3835942"/>
                <a:gd name="connsiteX31" fmla="*/ 138294 w 4510936"/>
                <a:gd name="connsiteY31" fmla="*/ 1479051 h 3835942"/>
                <a:gd name="connsiteX32" fmla="*/ 124645 w 4510936"/>
                <a:gd name="connsiteY32" fmla="*/ 1343654 h 3835942"/>
                <a:gd name="connsiteX33" fmla="*/ 534966 w 4510936"/>
                <a:gd name="connsiteY33" fmla="*/ 724623 h 3835942"/>
                <a:gd name="connsiteX34" fmla="*/ 655270 w 4510936"/>
                <a:gd name="connsiteY34" fmla="*/ 687278 h 3835942"/>
                <a:gd name="connsiteX35" fmla="*/ 663127 w 4510936"/>
                <a:gd name="connsiteY35" fmla="*/ 661967 h 3835942"/>
                <a:gd name="connsiteX36" fmla="*/ 1282159 w 4510936"/>
                <a:gd name="connsiteY36" fmla="*/ 251645 h 3835942"/>
                <a:gd name="connsiteX37" fmla="*/ 1417556 w 4510936"/>
                <a:gd name="connsiteY37" fmla="*/ 265294 h 3835942"/>
                <a:gd name="connsiteX38" fmla="*/ 1421411 w 4510936"/>
                <a:gd name="connsiteY38" fmla="*/ 266491 h 3835942"/>
                <a:gd name="connsiteX39" fmla="*/ 1478933 w 4510936"/>
                <a:gd name="connsiteY39" fmla="*/ 196773 h 3835942"/>
                <a:gd name="connsiteX40" fmla="*/ 1953986 w 4510936"/>
                <a:gd name="connsiteY4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2133865 w 4510936"/>
                <a:gd name="connsiteY19" fmla="*/ 1977965 h 3835942"/>
                <a:gd name="connsiteX20" fmla="*/ 2148114 w 4510936"/>
                <a:gd name="connsiteY20" fmla="*/ 1901913 h 3835942"/>
                <a:gd name="connsiteX21" fmla="*/ 1556657 w 4510936"/>
                <a:gd name="connsiteY21" fmla="*/ 2852599 h 3835942"/>
                <a:gd name="connsiteX22" fmla="*/ 1580115 w 4510936"/>
                <a:gd name="connsiteY22" fmla="*/ 3729193 h 3835942"/>
                <a:gd name="connsiteX23" fmla="*/ 1581642 w 4510936"/>
                <a:gd name="connsiteY23" fmla="*/ 3835942 h 3835942"/>
                <a:gd name="connsiteX24" fmla="*/ 1113971 w 4510936"/>
                <a:gd name="connsiteY24" fmla="*/ 3835942 h 3835942"/>
                <a:gd name="connsiteX25" fmla="*/ 836413 w 4510936"/>
                <a:gd name="connsiteY25" fmla="*/ 3086585 h 3835942"/>
                <a:gd name="connsiteX26" fmla="*/ 116170 w 4510936"/>
                <a:gd name="connsiteY26" fmla="*/ 2308285 h 3835942"/>
                <a:gd name="connsiteX27" fmla="*/ 118297 w 4510936"/>
                <a:gd name="connsiteY27" fmla="*/ 2287181 h 3835942"/>
                <a:gd name="connsiteX28" fmla="*/ 98842 w 4510936"/>
                <a:gd name="connsiteY28" fmla="*/ 2263602 h 3835942"/>
                <a:gd name="connsiteX29" fmla="*/ 0 w 4510936"/>
                <a:gd name="connsiteY29" fmla="*/ 1940013 h 3835942"/>
                <a:gd name="connsiteX30" fmla="*/ 98842 w 4510936"/>
                <a:gd name="connsiteY30" fmla="*/ 1616424 h 3835942"/>
                <a:gd name="connsiteX31" fmla="*/ 158494 w 4510936"/>
                <a:gd name="connsiteY31" fmla="*/ 1544125 h 3835942"/>
                <a:gd name="connsiteX32" fmla="*/ 138294 w 4510936"/>
                <a:gd name="connsiteY32" fmla="*/ 1479051 h 3835942"/>
                <a:gd name="connsiteX33" fmla="*/ 124645 w 4510936"/>
                <a:gd name="connsiteY33" fmla="*/ 1343654 h 3835942"/>
                <a:gd name="connsiteX34" fmla="*/ 534966 w 4510936"/>
                <a:gd name="connsiteY34" fmla="*/ 724623 h 3835942"/>
                <a:gd name="connsiteX35" fmla="*/ 655270 w 4510936"/>
                <a:gd name="connsiteY35" fmla="*/ 687278 h 3835942"/>
                <a:gd name="connsiteX36" fmla="*/ 663127 w 4510936"/>
                <a:gd name="connsiteY36" fmla="*/ 661967 h 3835942"/>
                <a:gd name="connsiteX37" fmla="*/ 1282159 w 4510936"/>
                <a:gd name="connsiteY37" fmla="*/ 251645 h 3835942"/>
                <a:gd name="connsiteX38" fmla="*/ 1417556 w 4510936"/>
                <a:gd name="connsiteY38" fmla="*/ 265294 h 3835942"/>
                <a:gd name="connsiteX39" fmla="*/ 1421411 w 4510936"/>
                <a:gd name="connsiteY39" fmla="*/ 266491 h 3835942"/>
                <a:gd name="connsiteX40" fmla="*/ 1478933 w 4510936"/>
                <a:gd name="connsiteY40" fmla="*/ 196773 h 3835942"/>
                <a:gd name="connsiteX41" fmla="*/ 1953986 w 4510936"/>
                <a:gd name="connsiteY4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2133865 w 4510936"/>
                <a:gd name="connsiteY18" fmla="*/ 1977965 h 3835942"/>
                <a:gd name="connsiteX19" fmla="*/ 2148114 w 4510936"/>
                <a:gd name="connsiteY19" fmla="*/ 1901913 h 3835942"/>
                <a:gd name="connsiteX20" fmla="*/ 1556657 w 4510936"/>
                <a:gd name="connsiteY20" fmla="*/ 2852599 h 3835942"/>
                <a:gd name="connsiteX21" fmla="*/ 1580115 w 4510936"/>
                <a:gd name="connsiteY21" fmla="*/ 3729193 h 3835942"/>
                <a:gd name="connsiteX22" fmla="*/ 1581642 w 4510936"/>
                <a:gd name="connsiteY22" fmla="*/ 3835942 h 3835942"/>
                <a:gd name="connsiteX23" fmla="*/ 1113971 w 4510936"/>
                <a:gd name="connsiteY23" fmla="*/ 3835942 h 3835942"/>
                <a:gd name="connsiteX24" fmla="*/ 836413 w 4510936"/>
                <a:gd name="connsiteY24" fmla="*/ 3086585 h 3835942"/>
                <a:gd name="connsiteX25" fmla="*/ 116170 w 4510936"/>
                <a:gd name="connsiteY25" fmla="*/ 2308285 h 3835942"/>
                <a:gd name="connsiteX26" fmla="*/ 118297 w 4510936"/>
                <a:gd name="connsiteY26" fmla="*/ 2287181 h 3835942"/>
                <a:gd name="connsiteX27" fmla="*/ 98842 w 4510936"/>
                <a:gd name="connsiteY27" fmla="*/ 2263602 h 3835942"/>
                <a:gd name="connsiteX28" fmla="*/ 0 w 4510936"/>
                <a:gd name="connsiteY28" fmla="*/ 1940013 h 3835942"/>
                <a:gd name="connsiteX29" fmla="*/ 98842 w 4510936"/>
                <a:gd name="connsiteY29" fmla="*/ 1616424 h 3835942"/>
                <a:gd name="connsiteX30" fmla="*/ 158494 w 4510936"/>
                <a:gd name="connsiteY30" fmla="*/ 1544125 h 3835942"/>
                <a:gd name="connsiteX31" fmla="*/ 138294 w 4510936"/>
                <a:gd name="connsiteY31" fmla="*/ 1479051 h 3835942"/>
                <a:gd name="connsiteX32" fmla="*/ 124645 w 4510936"/>
                <a:gd name="connsiteY32" fmla="*/ 1343654 h 3835942"/>
                <a:gd name="connsiteX33" fmla="*/ 534966 w 4510936"/>
                <a:gd name="connsiteY33" fmla="*/ 724623 h 3835942"/>
                <a:gd name="connsiteX34" fmla="*/ 655270 w 4510936"/>
                <a:gd name="connsiteY34" fmla="*/ 687278 h 3835942"/>
                <a:gd name="connsiteX35" fmla="*/ 663127 w 4510936"/>
                <a:gd name="connsiteY35" fmla="*/ 661967 h 3835942"/>
                <a:gd name="connsiteX36" fmla="*/ 1282159 w 4510936"/>
                <a:gd name="connsiteY36" fmla="*/ 251645 h 3835942"/>
                <a:gd name="connsiteX37" fmla="*/ 1417556 w 4510936"/>
                <a:gd name="connsiteY37" fmla="*/ 265294 h 3835942"/>
                <a:gd name="connsiteX38" fmla="*/ 1421411 w 4510936"/>
                <a:gd name="connsiteY38" fmla="*/ 266491 h 3835942"/>
                <a:gd name="connsiteX39" fmla="*/ 1478933 w 4510936"/>
                <a:gd name="connsiteY39" fmla="*/ 196773 h 3835942"/>
                <a:gd name="connsiteX40" fmla="*/ 1953986 w 4510936"/>
                <a:gd name="connsiteY4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2148114 w 4510936"/>
                <a:gd name="connsiteY18" fmla="*/ 1901913 h 3835942"/>
                <a:gd name="connsiteX19" fmla="*/ 1556657 w 4510936"/>
                <a:gd name="connsiteY19" fmla="*/ 2852599 h 3835942"/>
                <a:gd name="connsiteX20" fmla="*/ 1580115 w 4510936"/>
                <a:gd name="connsiteY20" fmla="*/ 3729193 h 3835942"/>
                <a:gd name="connsiteX21" fmla="*/ 1581642 w 4510936"/>
                <a:gd name="connsiteY21" fmla="*/ 3835942 h 3835942"/>
                <a:gd name="connsiteX22" fmla="*/ 1113971 w 4510936"/>
                <a:gd name="connsiteY22" fmla="*/ 3835942 h 3835942"/>
                <a:gd name="connsiteX23" fmla="*/ 836413 w 4510936"/>
                <a:gd name="connsiteY23" fmla="*/ 3086585 h 3835942"/>
                <a:gd name="connsiteX24" fmla="*/ 116170 w 4510936"/>
                <a:gd name="connsiteY24" fmla="*/ 2308285 h 3835942"/>
                <a:gd name="connsiteX25" fmla="*/ 118297 w 4510936"/>
                <a:gd name="connsiteY25" fmla="*/ 2287181 h 3835942"/>
                <a:gd name="connsiteX26" fmla="*/ 98842 w 4510936"/>
                <a:gd name="connsiteY26" fmla="*/ 2263602 h 3835942"/>
                <a:gd name="connsiteX27" fmla="*/ 0 w 4510936"/>
                <a:gd name="connsiteY27" fmla="*/ 1940013 h 3835942"/>
                <a:gd name="connsiteX28" fmla="*/ 98842 w 4510936"/>
                <a:gd name="connsiteY28" fmla="*/ 1616424 h 3835942"/>
                <a:gd name="connsiteX29" fmla="*/ 158494 w 4510936"/>
                <a:gd name="connsiteY29" fmla="*/ 1544125 h 3835942"/>
                <a:gd name="connsiteX30" fmla="*/ 138294 w 4510936"/>
                <a:gd name="connsiteY30" fmla="*/ 1479051 h 3835942"/>
                <a:gd name="connsiteX31" fmla="*/ 124645 w 4510936"/>
                <a:gd name="connsiteY31" fmla="*/ 1343654 h 3835942"/>
                <a:gd name="connsiteX32" fmla="*/ 534966 w 4510936"/>
                <a:gd name="connsiteY32" fmla="*/ 724623 h 3835942"/>
                <a:gd name="connsiteX33" fmla="*/ 655270 w 4510936"/>
                <a:gd name="connsiteY33" fmla="*/ 687278 h 3835942"/>
                <a:gd name="connsiteX34" fmla="*/ 663127 w 4510936"/>
                <a:gd name="connsiteY34" fmla="*/ 661967 h 3835942"/>
                <a:gd name="connsiteX35" fmla="*/ 1282159 w 4510936"/>
                <a:gd name="connsiteY35" fmla="*/ 251645 h 3835942"/>
                <a:gd name="connsiteX36" fmla="*/ 1417556 w 4510936"/>
                <a:gd name="connsiteY36" fmla="*/ 265294 h 3835942"/>
                <a:gd name="connsiteX37" fmla="*/ 1421411 w 4510936"/>
                <a:gd name="connsiteY37" fmla="*/ 266491 h 3835942"/>
                <a:gd name="connsiteX38" fmla="*/ 1478933 w 4510936"/>
                <a:gd name="connsiteY38" fmla="*/ 196773 h 3835942"/>
                <a:gd name="connsiteX39" fmla="*/ 1953986 w 4510936"/>
                <a:gd name="connsiteY3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556657 w 4510936"/>
                <a:gd name="connsiteY18" fmla="*/ 2852599 h 3835942"/>
                <a:gd name="connsiteX19" fmla="*/ 1580115 w 4510936"/>
                <a:gd name="connsiteY19" fmla="*/ 3729193 h 3835942"/>
                <a:gd name="connsiteX20" fmla="*/ 1581642 w 4510936"/>
                <a:gd name="connsiteY20" fmla="*/ 3835942 h 3835942"/>
                <a:gd name="connsiteX21" fmla="*/ 1113971 w 4510936"/>
                <a:gd name="connsiteY21" fmla="*/ 3835942 h 3835942"/>
                <a:gd name="connsiteX22" fmla="*/ 836413 w 4510936"/>
                <a:gd name="connsiteY22" fmla="*/ 3086585 h 3835942"/>
                <a:gd name="connsiteX23" fmla="*/ 116170 w 4510936"/>
                <a:gd name="connsiteY23" fmla="*/ 2308285 h 3835942"/>
                <a:gd name="connsiteX24" fmla="*/ 118297 w 4510936"/>
                <a:gd name="connsiteY24" fmla="*/ 2287181 h 3835942"/>
                <a:gd name="connsiteX25" fmla="*/ 98842 w 4510936"/>
                <a:gd name="connsiteY25" fmla="*/ 2263602 h 3835942"/>
                <a:gd name="connsiteX26" fmla="*/ 0 w 4510936"/>
                <a:gd name="connsiteY26" fmla="*/ 1940013 h 3835942"/>
                <a:gd name="connsiteX27" fmla="*/ 98842 w 4510936"/>
                <a:gd name="connsiteY27" fmla="*/ 1616424 h 3835942"/>
                <a:gd name="connsiteX28" fmla="*/ 158494 w 4510936"/>
                <a:gd name="connsiteY28" fmla="*/ 1544125 h 3835942"/>
                <a:gd name="connsiteX29" fmla="*/ 138294 w 4510936"/>
                <a:gd name="connsiteY29" fmla="*/ 1479051 h 3835942"/>
                <a:gd name="connsiteX30" fmla="*/ 124645 w 4510936"/>
                <a:gd name="connsiteY30" fmla="*/ 1343654 h 3835942"/>
                <a:gd name="connsiteX31" fmla="*/ 534966 w 4510936"/>
                <a:gd name="connsiteY31" fmla="*/ 724623 h 3835942"/>
                <a:gd name="connsiteX32" fmla="*/ 655270 w 4510936"/>
                <a:gd name="connsiteY32" fmla="*/ 687278 h 3835942"/>
                <a:gd name="connsiteX33" fmla="*/ 663127 w 4510936"/>
                <a:gd name="connsiteY33" fmla="*/ 661967 h 3835942"/>
                <a:gd name="connsiteX34" fmla="*/ 1282159 w 4510936"/>
                <a:gd name="connsiteY34" fmla="*/ 251645 h 3835942"/>
                <a:gd name="connsiteX35" fmla="*/ 1417556 w 4510936"/>
                <a:gd name="connsiteY35" fmla="*/ 265294 h 3835942"/>
                <a:gd name="connsiteX36" fmla="*/ 1421411 w 4510936"/>
                <a:gd name="connsiteY36" fmla="*/ 266491 h 3835942"/>
                <a:gd name="connsiteX37" fmla="*/ 1478933 w 4510936"/>
                <a:gd name="connsiteY37" fmla="*/ 196773 h 3835942"/>
                <a:gd name="connsiteX38" fmla="*/ 1953986 w 4510936"/>
                <a:gd name="connsiteY3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556657 w 4510936"/>
                <a:gd name="connsiteY17" fmla="*/ 2852599 h 3835942"/>
                <a:gd name="connsiteX18" fmla="*/ 1580115 w 4510936"/>
                <a:gd name="connsiteY18" fmla="*/ 3729193 h 3835942"/>
                <a:gd name="connsiteX19" fmla="*/ 1581642 w 4510936"/>
                <a:gd name="connsiteY19" fmla="*/ 3835942 h 3835942"/>
                <a:gd name="connsiteX20" fmla="*/ 1113971 w 4510936"/>
                <a:gd name="connsiteY20" fmla="*/ 3835942 h 3835942"/>
                <a:gd name="connsiteX21" fmla="*/ 836413 w 4510936"/>
                <a:gd name="connsiteY21" fmla="*/ 3086585 h 3835942"/>
                <a:gd name="connsiteX22" fmla="*/ 116170 w 4510936"/>
                <a:gd name="connsiteY22" fmla="*/ 2308285 h 3835942"/>
                <a:gd name="connsiteX23" fmla="*/ 118297 w 4510936"/>
                <a:gd name="connsiteY23" fmla="*/ 2287181 h 3835942"/>
                <a:gd name="connsiteX24" fmla="*/ 98842 w 4510936"/>
                <a:gd name="connsiteY24" fmla="*/ 2263602 h 3835942"/>
                <a:gd name="connsiteX25" fmla="*/ 0 w 4510936"/>
                <a:gd name="connsiteY25" fmla="*/ 1940013 h 3835942"/>
                <a:gd name="connsiteX26" fmla="*/ 98842 w 4510936"/>
                <a:gd name="connsiteY26" fmla="*/ 1616424 h 3835942"/>
                <a:gd name="connsiteX27" fmla="*/ 158494 w 4510936"/>
                <a:gd name="connsiteY27" fmla="*/ 1544125 h 3835942"/>
                <a:gd name="connsiteX28" fmla="*/ 138294 w 4510936"/>
                <a:gd name="connsiteY28" fmla="*/ 1479051 h 3835942"/>
                <a:gd name="connsiteX29" fmla="*/ 124645 w 4510936"/>
                <a:gd name="connsiteY29" fmla="*/ 1343654 h 3835942"/>
                <a:gd name="connsiteX30" fmla="*/ 534966 w 4510936"/>
                <a:gd name="connsiteY30" fmla="*/ 724623 h 3835942"/>
                <a:gd name="connsiteX31" fmla="*/ 655270 w 4510936"/>
                <a:gd name="connsiteY31" fmla="*/ 687278 h 3835942"/>
                <a:gd name="connsiteX32" fmla="*/ 663127 w 4510936"/>
                <a:gd name="connsiteY32" fmla="*/ 661967 h 3835942"/>
                <a:gd name="connsiteX33" fmla="*/ 1282159 w 4510936"/>
                <a:gd name="connsiteY33" fmla="*/ 251645 h 3835942"/>
                <a:gd name="connsiteX34" fmla="*/ 1417556 w 4510936"/>
                <a:gd name="connsiteY34" fmla="*/ 265294 h 3835942"/>
                <a:gd name="connsiteX35" fmla="*/ 1421411 w 4510936"/>
                <a:gd name="connsiteY35" fmla="*/ 266491 h 3835942"/>
                <a:gd name="connsiteX36" fmla="*/ 1478933 w 4510936"/>
                <a:gd name="connsiteY36" fmla="*/ 196773 h 3835942"/>
                <a:gd name="connsiteX37" fmla="*/ 1953986 w 4510936"/>
                <a:gd name="connsiteY3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556657 w 4510936"/>
                <a:gd name="connsiteY17" fmla="*/ 2852599 h 3835942"/>
                <a:gd name="connsiteX18" fmla="*/ 1581642 w 4510936"/>
                <a:gd name="connsiteY18" fmla="*/ 3835942 h 3835942"/>
                <a:gd name="connsiteX19" fmla="*/ 1113971 w 4510936"/>
                <a:gd name="connsiteY19" fmla="*/ 3835942 h 3835942"/>
                <a:gd name="connsiteX20" fmla="*/ 836413 w 4510936"/>
                <a:gd name="connsiteY20" fmla="*/ 3086585 h 3835942"/>
                <a:gd name="connsiteX21" fmla="*/ 116170 w 4510936"/>
                <a:gd name="connsiteY21" fmla="*/ 2308285 h 3835942"/>
                <a:gd name="connsiteX22" fmla="*/ 118297 w 4510936"/>
                <a:gd name="connsiteY22" fmla="*/ 2287181 h 3835942"/>
                <a:gd name="connsiteX23" fmla="*/ 98842 w 4510936"/>
                <a:gd name="connsiteY23" fmla="*/ 2263602 h 3835942"/>
                <a:gd name="connsiteX24" fmla="*/ 0 w 4510936"/>
                <a:gd name="connsiteY24" fmla="*/ 1940013 h 3835942"/>
                <a:gd name="connsiteX25" fmla="*/ 98842 w 4510936"/>
                <a:gd name="connsiteY25" fmla="*/ 1616424 h 3835942"/>
                <a:gd name="connsiteX26" fmla="*/ 158494 w 4510936"/>
                <a:gd name="connsiteY26" fmla="*/ 1544125 h 3835942"/>
                <a:gd name="connsiteX27" fmla="*/ 138294 w 4510936"/>
                <a:gd name="connsiteY27" fmla="*/ 1479051 h 3835942"/>
                <a:gd name="connsiteX28" fmla="*/ 124645 w 4510936"/>
                <a:gd name="connsiteY28" fmla="*/ 1343654 h 3835942"/>
                <a:gd name="connsiteX29" fmla="*/ 534966 w 4510936"/>
                <a:gd name="connsiteY29" fmla="*/ 724623 h 3835942"/>
                <a:gd name="connsiteX30" fmla="*/ 655270 w 4510936"/>
                <a:gd name="connsiteY30" fmla="*/ 687278 h 3835942"/>
                <a:gd name="connsiteX31" fmla="*/ 663127 w 4510936"/>
                <a:gd name="connsiteY31" fmla="*/ 661967 h 3835942"/>
                <a:gd name="connsiteX32" fmla="*/ 1282159 w 4510936"/>
                <a:gd name="connsiteY32" fmla="*/ 251645 h 3835942"/>
                <a:gd name="connsiteX33" fmla="*/ 1417556 w 4510936"/>
                <a:gd name="connsiteY33" fmla="*/ 265294 h 3835942"/>
                <a:gd name="connsiteX34" fmla="*/ 1421411 w 4510936"/>
                <a:gd name="connsiteY34" fmla="*/ 266491 h 3835942"/>
                <a:gd name="connsiteX35" fmla="*/ 1478933 w 4510936"/>
                <a:gd name="connsiteY35" fmla="*/ 196773 h 3835942"/>
                <a:gd name="connsiteX36" fmla="*/ 1953986 w 4510936"/>
                <a:gd name="connsiteY3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581642 w 4510936"/>
                <a:gd name="connsiteY17" fmla="*/ 3835942 h 3835942"/>
                <a:gd name="connsiteX18" fmla="*/ 1113971 w 4510936"/>
                <a:gd name="connsiteY18" fmla="*/ 3835942 h 3835942"/>
                <a:gd name="connsiteX19" fmla="*/ 836413 w 4510936"/>
                <a:gd name="connsiteY19" fmla="*/ 3086585 h 3835942"/>
                <a:gd name="connsiteX20" fmla="*/ 116170 w 4510936"/>
                <a:gd name="connsiteY20" fmla="*/ 2308285 h 3835942"/>
                <a:gd name="connsiteX21" fmla="*/ 118297 w 4510936"/>
                <a:gd name="connsiteY21" fmla="*/ 2287181 h 3835942"/>
                <a:gd name="connsiteX22" fmla="*/ 98842 w 4510936"/>
                <a:gd name="connsiteY22" fmla="*/ 2263602 h 3835942"/>
                <a:gd name="connsiteX23" fmla="*/ 0 w 4510936"/>
                <a:gd name="connsiteY23" fmla="*/ 1940013 h 3835942"/>
                <a:gd name="connsiteX24" fmla="*/ 98842 w 4510936"/>
                <a:gd name="connsiteY24" fmla="*/ 1616424 h 3835942"/>
                <a:gd name="connsiteX25" fmla="*/ 158494 w 4510936"/>
                <a:gd name="connsiteY25" fmla="*/ 1544125 h 3835942"/>
                <a:gd name="connsiteX26" fmla="*/ 138294 w 4510936"/>
                <a:gd name="connsiteY26" fmla="*/ 1479051 h 3835942"/>
                <a:gd name="connsiteX27" fmla="*/ 124645 w 4510936"/>
                <a:gd name="connsiteY27" fmla="*/ 1343654 h 3835942"/>
                <a:gd name="connsiteX28" fmla="*/ 534966 w 4510936"/>
                <a:gd name="connsiteY28" fmla="*/ 724623 h 3835942"/>
                <a:gd name="connsiteX29" fmla="*/ 655270 w 4510936"/>
                <a:gd name="connsiteY29" fmla="*/ 687278 h 3835942"/>
                <a:gd name="connsiteX30" fmla="*/ 663127 w 4510936"/>
                <a:gd name="connsiteY30" fmla="*/ 661967 h 3835942"/>
                <a:gd name="connsiteX31" fmla="*/ 1282159 w 4510936"/>
                <a:gd name="connsiteY31" fmla="*/ 251645 h 3835942"/>
                <a:gd name="connsiteX32" fmla="*/ 1417556 w 4510936"/>
                <a:gd name="connsiteY32" fmla="*/ 265294 h 3835942"/>
                <a:gd name="connsiteX33" fmla="*/ 1421411 w 4510936"/>
                <a:gd name="connsiteY33" fmla="*/ 266491 h 3835942"/>
                <a:gd name="connsiteX34" fmla="*/ 1478933 w 4510936"/>
                <a:gd name="connsiteY34" fmla="*/ 196773 h 3835942"/>
                <a:gd name="connsiteX35" fmla="*/ 1953986 w 4510936"/>
                <a:gd name="connsiteY35" fmla="*/ 0 h 3835942"/>
                <a:gd name="connsiteX0" fmla="*/ 1581642 w 4510936"/>
                <a:gd name="connsiteY0" fmla="*/ 3835942 h 4045762"/>
                <a:gd name="connsiteX1" fmla="*/ 1113971 w 4510936"/>
                <a:gd name="connsiteY1" fmla="*/ 3835942 h 4045762"/>
                <a:gd name="connsiteX2" fmla="*/ 836413 w 4510936"/>
                <a:gd name="connsiteY2" fmla="*/ 3086585 h 4045762"/>
                <a:gd name="connsiteX3" fmla="*/ 116170 w 4510936"/>
                <a:gd name="connsiteY3" fmla="*/ 2308285 h 4045762"/>
                <a:gd name="connsiteX4" fmla="*/ 118297 w 4510936"/>
                <a:gd name="connsiteY4" fmla="*/ 2287181 h 4045762"/>
                <a:gd name="connsiteX5" fmla="*/ 98842 w 4510936"/>
                <a:gd name="connsiteY5" fmla="*/ 2263602 h 4045762"/>
                <a:gd name="connsiteX6" fmla="*/ 0 w 4510936"/>
                <a:gd name="connsiteY6" fmla="*/ 1940013 h 4045762"/>
                <a:gd name="connsiteX7" fmla="*/ 98842 w 4510936"/>
                <a:gd name="connsiteY7" fmla="*/ 1616424 h 4045762"/>
                <a:gd name="connsiteX8" fmla="*/ 158494 w 4510936"/>
                <a:gd name="connsiteY8" fmla="*/ 1544125 h 4045762"/>
                <a:gd name="connsiteX9" fmla="*/ 138294 w 4510936"/>
                <a:gd name="connsiteY9" fmla="*/ 1479051 h 4045762"/>
                <a:gd name="connsiteX10" fmla="*/ 124645 w 4510936"/>
                <a:gd name="connsiteY10" fmla="*/ 1343654 h 4045762"/>
                <a:gd name="connsiteX11" fmla="*/ 534966 w 4510936"/>
                <a:gd name="connsiteY11" fmla="*/ 724623 h 4045762"/>
                <a:gd name="connsiteX12" fmla="*/ 655270 w 4510936"/>
                <a:gd name="connsiteY12" fmla="*/ 687278 h 4045762"/>
                <a:gd name="connsiteX13" fmla="*/ 663127 w 4510936"/>
                <a:gd name="connsiteY13" fmla="*/ 661967 h 4045762"/>
                <a:gd name="connsiteX14" fmla="*/ 1282159 w 4510936"/>
                <a:gd name="connsiteY14" fmla="*/ 251645 h 4045762"/>
                <a:gd name="connsiteX15" fmla="*/ 1417556 w 4510936"/>
                <a:gd name="connsiteY15" fmla="*/ 265294 h 4045762"/>
                <a:gd name="connsiteX16" fmla="*/ 1421411 w 4510936"/>
                <a:gd name="connsiteY16" fmla="*/ 266491 h 4045762"/>
                <a:gd name="connsiteX17" fmla="*/ 1478933 w 4510936"/>
                <a:gd name="connsiteY17" fmla="*/ 196773 h 4045762"/>
                <a:gd name="connsiteX18" fmla="*/ 1953986 w 4510936"/>
                <a:gd name="connsiteY18" fmla="*/ 0 h 4045762"/>
                <a:gd name="connsiteX19" fmla="*/ 2329611 w 4510936"/>
                <a:gd name="connsiteY19" fmla="*/ 114738 h 4045762"/>
                <a:gd name="connsiteX20" fmla="*/ 2418153 w 4510936"/>
                <a:gd name="connsiteY20" fmla="*/ 187791 h 4045762"/>
                <a:gd name="connsiteX21" fmla="*/ 2436328 w 4510936"/>
                <a:gd name="connsiteY21" fmla="*/ 172795 h 4045762"/>
                <a:gd name="connsiteX22" fmla="*/ 2811953 w 4510936"/>
                <a:gd name="connsiteY22" fmla="*/ 58057 h 4045762"/>
                <a:gd name="connsiteX23" fmla="*/ 3430985 w 4510936"/>
                <a:gd name="connsiteY23" fmla="*/ 468379 h 4045762"/>
                <a:gd name="connsiteX24" fmla="*/ 3439052 w 4510936"/>
                <a:gd name="connsiteY24" fmla="*/ 494366 h 4045762"/>
                <a:gd name="connsiteX25" fmla="*/ 3483780 w 4510936"/>
                <a:gd name="connsiteY25" fmla="*/ 489857 h 4045762"/>
                <a:gd name="connsiteX26" fmla="*/ 4155607 w 4510936"/>
                <a:gd name="connsiteY26" fmla="*/ 1161684 h 4045762"/>
                <a:gd name="connsiteX27" fmla="*/ 4153309 w 4510936"/>
                <a:gd name="connsiteY27" fmla="*/ 1184483 h 4045762"/>
                <a:gd name="connsiteX28" fmla="*/ 4214734 w 4510936"/>
                <a:gd name="connsiteY28" fmla="*/ 1217823 h 4045762"/>
                <a:gd name="connsiteX29" fmla="*/ 4510936 w 4510936"/>
                <a:gd name="connsiteY29" fmla="*/ 1774913 h 4045762"/>
                <a:gd name="connsiteX30" fmla="*/ 3839109 w 4510936"/>
                <a:gd name="connsiteY30" fmla="*/ 2446740 h 4045762"/>
                <a:gd name="connsiteX31" fmla="*/ 2763472 w 4510936"/>
                <a:gd name="connsiteY31" fmla="*/ 2548740 h 4045762"/>
                <a:gd name="connsiteX32" fmla="*/ 2130180 w 4510936"/>
                <a:gd name="connsiteY32" fmla="*/ 2990785 h 4045762"/>
                <a:gd name="connsiteX33" fmla="*/ 2009850 w 4510936"/>
                <a:gd name="connsiteY33" fmla="*/ 3835942 h 4045762"/>
                <a:gd name="connsiteX34" fmla="*/ 1789458 w 4510936"/>
                <a:gd name="connsiteY34" fmla="*/ 3835942 h 4045762"/>
                <a:gd name="connsiteX35" fmla="*/ 1791461 w 4510936"/>
                <a:gd name="connsiteY35" fmla="*/ 4045762 h 4045762"/>
                <a:gd name="connsiteX0" fmla="*/ 1581642 w 4510936"/>
                <a:gd name="connsiteY0" fmla="*/ 3835942 h 3835942"/>
                <a:gd name="connsiteX1" fmla="*/ 1113971 w 4510936"/>
                <a:gd name="connsiteY1" fmla="*/ 3835942 h 3835942"/>
                <a:gd name="connsiteX2" fmla="*/ 836413 w 4510936"/>
                <a:gd name="connsiteY2" fmla="*/ 3086585 h 3835942"/>
                <a:gd name="connsiteX3" fmla="*/ 116170 w 4510936"/>
                <a:gd name="connsiteY3" fmla="*/ 2308285 h 3835942"/>
                <a:gd name="connsiteX4" fmla="*/ 118297 w 4510936"/>
                <a:gd name="connsiteY4" fmla="*/ 2287181 h 3835942"/>
                <a:gd name="connsiteX5" fmla="*/ 98842 w 4510936"/>
                <a:gd name="connsiteY5" fmla="*/ 2263602 h 3835942"/>
                <a:gd name="connsiteX6" fmla="*/ 0 w 4510936"/>
                <a:gd name="connsiteY6" fmla="*/ 1940013 h 3835942"/>
                <a:gd name="connsiteX7" fmla="*/ 98842 w 4510936"/>
                <a:gd name="connsiteY7" fmla="*/ 1616424 h 3835942"/>
                <a:gd name="connsiteX8" fmla="*/ 158494 w 4510936"/>
                <a:gd name="connsiteY8" fmla="*/ 1544125 h 3835942"/>
                <a:gd name="connsiteX9" fmla="*/ 138294 w 4510936"/>
                <a:gd name="connsiteY9" fmla="*/ 1479051 h 3835942"/>
                <a:gd name="connsiteX10" fmla="*/ 124645 w 4510936"/>
                <a:gd name="connsiteY10" fmla="*/ 1343654 h 3835942"/>
                <a:gd name="connsiteX11" fmla="*/ 534966 w 4510936"/>
                <a:gd name="connsiteY11" fmla="*/ 724623 h 3835942"/>
                <a:gd name="connsiteX12" fmla="*/ 655270 w 4510936"/>
                <a:gd name="connsiteY12" fmla="*/ 687278 h 3835942"/>
                <a:gd name="connsiteX13" fmla="*/ 663127 w 4510936"/>
                <a:gd name="connsiteY13" fmla="*/ 661967 h 3835942"/>
                <a:gd name="connsiteX14" fmla="*/ 1282159 w 4510936"/>
                <a:gd name="connsiteY14" fmla="*/ 251645 h 3835942"/>
                <a:gd name="connsiteX15" fmla="*/ 1417556 w 4510936"/>
                <a:gd name="connsiteY15" fmla="*/ 265294 h 3835942"/>
                <a:gd name="connsiteX16" fmla="*/ 1421411 w 4510936"/>
                <a:gd name="connsiteY16" fmla="*/ 266491 h 3835942"/>
                <a:gd name="connsiteX17" fmla="*/ 1478933 w 4510936"/>
                <a:gd name="connsiteY17" fmla="*/ 196773 h 3835942"/>
                <a:gd name="connsiteX18" fmla="*/ 1953986 w 4510936"/>
                <a:gd name="connsiteY18" fmla="*/ 0 h 3835942"/>
                <a:gd name="connsiteX19" fmla="*/ 2329611 w 4510936"/>
                <a:gd name="connsiteY19" fmla="*/ 114738 h 3835942"/>
                <a:gd name="connsiteX20" fmla="*/ 2418153 w 4510936"/>
                <a:gd name="connsiteY20" fmla="*/ 187791 h 3835942"/>
                <a:gd name="connsiteX21" fmla="*/ 2436328 w 4510936"/>
                <a:gd name="connsiteY21" fmla="*/ 172795 h 3835942"/>
                <a:gd name="connsiteX22" fmla="*/ 2811953 w 4510936"/>
                <a:gd name="connsiteY22" fmla="*/ 58057 h 3835942"/>
                <a:gd name="connsiteX23" fmla="*/ 3430985 w 4510936"/>
                <a:gd name="connsiteY23" fmla="*/ 468379 h 3835942"/>
                <a:gd name="connsiteX24" fmla="*/ 3439052 w 4510936"/>
                <a:gd name="connsiteY24" fmla="*/ 494366 h 3835942"/>
                <a:gd name="connsiteX25" fmla="*/ 3483780 w 4510936"/>
                <a:gd name="connsiteY25" fmla="*/ 489857 h 3835942"/>
                <a:gd name="connsiteX26" fmla="*/ 4155607 w 4510936"/>
                <a:gd name="connsiteY26" fmla="*/ 1161684 h 3835942"/>
                <a:gd name="connsiteX27" fmla="*/ 4153309 w 4510936"/>
                <a:gd name="connsiteY27" fmla="*/ 1184483 h 3835942"/>
                <a:gd name="connsiteX28" fmla="*/ 4214734 w 4510936"/>
                <a:gd name="connsiteY28" fmla="*/ 1217823 h 3835942"/>
                <a:gd name="connsiteX29" fmla="*/ 4510936 w 4510936"/>
                <a:gd name="connsiteY29" fmla="*/ 1774913 h 3835942"/>
                <a:gd name="connsiteX30" fmla="*/ 3839109 w 4510936"/>
                <a:gd name="connsiteY30" fmla="*/ 2446740 h 3835942"/>
                <a:gd name="connsiteX31" fmla="*/ 2763472 w 4510936"/>
                <a:gd name="connsiteY31" fmla="*/ 2548740 h 3835942"/>
                <a:gd name="connsiteX32" fmla="*/ 2130180 w 4510936"/>
                <a:gd name="connsiteY32" fmla="*/ 2990785 h 3835942"/>
                <a:gd name="connsiteX33" fmla="*/ 2009850 w 4510936"/>
                <a:gd name="connsiteY33" fmla="*/ 3835942 h 3835942"/>
                <a:gd name="connsiteX34" fmla="*/ 1789458 w 4510936"/>
                <a:gd name="connsiteY34" fmla="*/ 3835942 h 3835942"/>
                <a:gd name="connsiteX0" fmla="*/ 1581642 w 4510936"/>
                <a:gd name="connsiteY0" fmla="*/ 3835942 h 3835942"/>
                <a:gd name="connsiteX1" fmla="*/ 1113971 w 4510936"/>
                <a:gd name="connsiteY1" fmla="*/ 3835942 h 3835942"/>
                <a:gd name="connsiteX2" fmla="*/ 836413 w 4510936"/>
                <a:gd name="connsiteY2" fmla="*/ 3086585 h 3835942"/>
                <a:gd name="connsiteX3" fmla="*/ 116170 w 4510936"/>
                <a:gd name="connsiteY3" fmla="*/ 2308285 h 3835942"/>
                <a:gd name="connsiteX4" fmla="*/ 118297 w 4510936"/>
                <a:gd name="connsiteY4" fmla="*/ 2287181 h 3835942"/>
                <a:gd name="connsiteX5" fmla="*/ 98842 w 4510936"/>
                <a:gd name="connsiteY5" fmla="*/ 2263602 h 3835942"/>
                <a:gd name="connsiteX6" fmla="*/ 0 w 4510936"/>
                <a:gd name="connsiteY6" fmla="*/ 1940013 h 3835942"/>
                <a:gd name="connsiteX7" fmla="*/ 98842 w 4510936"/>
                <a:gd name="connsiteY7" fmla="*/ 1616424 h 3835942"/>
                <a:gd name="connsiteX8" fmla="*/ 158494 w 4510936"/>
                <a:gd name="connsiteY8" fmla="*/ 1544125 h 3835942"/>
                <a:gd name="connsiteX9" fmla="*/ 138294 w 4510936"/>
                <a:gd name="connsiteY9" fmla="*/ 1479051 h 3835942"/>
                <a:gd name="connsiteX10" fmla="*/ 124645 w 4510936"/>
                <a:gd name="connsiteY10" fmla="*/ 1343654 h 3835942"/>
                <a:gd name="connsiteX11" fmla="*/ 534966 w 4510936"/>
                <a:gd name="connsiteY11" fmla="*/ 724623 h 3835942"/>
                <a:gd name="connsiteX12" fmla="*/ 655270 w 4510936"/>
                <a:gd name="connsiteY12" fmla="*/ 687278 h 3835942"/>
                <a:gd name="connsiteX13" fmla="*/ 663127 w 4510936"/>
                <a:gd name="connsiteY13" fmla="*/ 661967 h 3835942"/>
                <a:gd name="connsiteX14" fmla="*/ 1282159 w 4510936"/>
                <a:gd name="connsiteY14" fmla="*/ 251645 h 3835942"/>
                <a:gd name="connsiteX15" fmla="*/ 1417556 w 4510936"/>
                <a:gd name="connsiteY15" fmla="*/ 265294 h 3835942"/>
                <a:gd name="connsiteX16" fmla="*/ 1421411 w 4510936"/>
                <a:gd name="connsiteY16" fmla="*/ 266491 h 3835942"/>
                <a:gd name="connsiteX17" fmla="*/ 1478933 w 4510936"/>
                <a:gd name="connsiteY17" fmla="*/ 196773 h 3835942"/>
                <a:gd name="connsiteX18" fmla="*/ 1953986 w 4510936"/>
                <a:gd name="connsiteY18" fmla="*/ 0 h 3835942"/>
                <a:gd name="connsiteX19" fmla="*/ 2329611 w 4510936"/>
                <a:gd name="connsiteY19" fmla="*/ 114738 h 3835942"/>
                <a:gd name="connsiteX20" fmla="*/ 2418153 w 4510936"/>
                <a:gd name="connsiteY20" fmla="*/ 187791 h 3835942"/>
                <a:gd name="connsiteX21" fmla="*/ 2436328 w 4510936"/>
                <a:gd name="connsiteY21" fmla="*/ 172795 h 3835942"/>
                <a:gd name="connsiteX22" fmla="*/ 2811953 w 4510936"/>
                <a:gd name="connsiteY22" fmla="*/ 58057 h 3835942"/>
                <a:gd name="connsiteX23" fmla="*/ 3430985 w 4510936"/>
                <a:gd name="connsiteY23" fmla="*/ 468379 h 3835942"/>
                <a:gd name="connsiteX24" fmla="*/ 3439052 w 4510936"/>
                <a:gd name="connsiteY24" fmla="*/ 494366 h 3835942"/>
                <a:gd name="connsiteX25" fmla="*/ 3483780 w 4510936"/>
                <a:gd name="connsiteY25" fmla="*/ 489857 h 3835942"/>
                <a:gd name="connsiteX26" fmla="*/ 4155607 w 4510936"/>
                <a:gd name="connsiteY26" fmla="*/ 1161684 h 3835942"/>
                <a:gd name="connsiteX27" fmla="*/ 4153309 w 4510936"/>
                <a:gd name="connsiteY27" fmla="*/ 1184483 h 3835942"/>
                <a:gd name="connsiteX28" fmla="*/ 4214734 w 4510936"/>
                <a:gd name="connsiteY28" fmla="*/ 1217823 h 3835942"/>
                <a:gd name="connsiteX29" fmla="*/ 4510936 w 4510936"/>
                <a:gd name="connsiteY29" fmla="*/ 1774913 h 3835942"/>
                <a:gd name="connsiteX30" fmla="*/ 3839109 w 4510936"/>
                <a:gd name="connsiteY30" fmla="*/ 2446740 h 3835942"/>
                <a:gd name="connsiteX31" fmla="*/ 2763472 w 4510936"/>
                <a:gd name="connsiteY31" fmla="*/ 2548740 h 3835942"/>
                <a:gd name="connsiteX32" fmla="*/ 2130180 w 4510936"/>
                <a:gd name="connsiteY32" fmla="*/ 2990785 h 3835942"/>
                <a:gd name="connsiteX33" fmla="*/ 2009850 w 4510936"/>
                <a:gd name="connsiteY33" fmla="*/ 3835942 h 3835942"/>
                <a:gd name="connsiteX0" fmla="*/ 1113971 w 4510936"/>
                <a:gd name="connsiteY0" fmla="*/ 3835942 h 3835942"/>
                <a:gd name="connsiteX1" fmla="*/ 836413 w 4510936"/>
                <a:gd name="connsiteY1" fmla="*/ 3086585 h 3835942"/>
                <a:gd name="connsiteX2" fmla="*/ 116170 w 4510936"/>
                <a:gd name="connsiteY2" fmla="*/ 2308285 h 3835942"/>
                <a:gd name="connsiteX3" fmla="*/ 118297 w 4510936"/>
                <a:gd name="connsiteY3" fmla="*/ 2287181 h 3835942"/>
                <a:gd name="connsiteX4" fmla="*/ 98842 w 4510936"/>
                <a:gd name="connsiteY4" fmla="*/ 2263602 h 3835942"/>
                <a:gd name="connsiteX5" fmla="*/ 0 w 4510936"/>
                <a:gd name="connsiteY5" fmla="*/ 1940013 h 3835942"/>
                <a:gd name="connsiteX6" fmla="*/ 98842 w 4510936"/>
                <a:gd name="connsiteY6" fmla="*/ 1616424 h 3835942"/>
                <a:gd name="connsiteX7" fmla="*/ 158494 w 4510936"/>
                <a:gd name="connsiteY7" fmla="*/ 1544125 h 3835942"/>
                <a:gd name="connsiteX8" fmla="*/ 138294 w 4510936"/>
                <a:gd name="connsiteY8" fmla="*/ 1479051 h 3835942"/>
                <a:gd name="connsiteX9" fmla="*/ 124645 w 4510936"/>
                <a:gd name="connsiteY9" fmla="*/ 1343654 h 3835942"/>
                <a:gd name="connsiteX10" fmla="*/ 534966 w 4510936"/>
                <a:gd name="connsiteY10" fmla="*/ 724623 h 3835942"/>
                <a:gd name="connsiteX11" fmla="*/ 655270 w 4510936"/>
                <a:gd name="connsiteY11" fmla="*/ 687278 h 3835942"/>
                <a:gd name="connsiteX12" fmla="*/ 663127 w 4510936"/>
                <a:gd name="connsiteY12" fmla="*/ 661967 h 3835942"/>
                <a:gd name="connsiteX13" fmla="*/ 1282159 w 4510936"/>
                <a:gd name="connsiteY13" fmla="*/ 251645 h 3835942"/>
                <a:gd name="connsiteX14" fmla="*/ 1417556 w 4510936"/>
                <a:gd name="connsiteY14" fmla="*/ 265294 h 3835942"/>
                <a:gd name="connsiteX15" fmla="*/ 1421411 w 4510936"/>
                <a:gd name="connsiteY15" fmla="*/ 266491 h 3835942"/>
                <a:gd name="connsiteX16" fmla="*/ 1478933 w 4510936"/>
                <a:gd name="connsiteY16" fmla="*/ 196773 h 3835942"/>
                <a:gd name="connsiteX17" fmla="*/ 1953986 w 4510936"/>
                <a:gd name="connsiteY17" fmla="*/ 0 h 3835942"/>
                <a:gd name="connsiteX18" fmla="*/ 2329611 w 4510936"/>
                <a:gd name="connsiteY18" fmla="*/ 114738 h 3835942"/>
                <a:gd name="connsiteX19" fmla="*/ 2418153 w 4510936"/>
                <a:gd name="connsiteY19" fmla="*/ 187791 h 3835942"/>
                <a:gd name="connsiteX20" fmla="*/ 2436328 w 4510936"/>
                <a:gd name="connsiteY20" fmla="*/ 172795 h 3835942"/>
                <a:gd name="connsiteX21" fmla="*/ 2811953 w 4510936"/>
                <a:gd name="connsiteY21" fmla="*/ 58057 h 3835942"/>
                <a:gd name="connsiteX22" fmla="*/ 3430985 w 4510936"/>
                <a:gd name="connsiteY22" fmla="*/ 468379 h 3835942"/>
                <a:gd name="connsiteX23" fmla="*/ 3439052 w 4510936"/>
                <a:gd name="connsiteY23" fmla="*/ 494366 h 3835942"/>
                <a:gd name="connsiteX24" fmla="*/ 3483780 w 4510936"/>
                <a:gd name="connsiteY24" fmla="*/ 489857 h 3835942"/>
                <a:gd name="connsiteX25" fmla="*/ 4155607 w 4510936"/>
                <a:gd name="connsiteY25" fmla="*/ 1161684 h 3835942"/>
                <a:gd name="connsiteX26" fmla="*/ 4153309 w 4510936"/>
                <a:gd name="connsiteY26" fmla="*/ 1184483 h 3835942"/>
                <a:gd name="connsiteX27" fmla="*/ 4214734 w 4510936"/>
                <a:gd name="connsiteY27" fmla="*/ 1217823 h 3835942"/>
                <a:gd name="connsiteX28" fmla="*/ 4510936 w 4510936"/>
                <a:gd name="connsiteY28" fmla="*/ 1774913 h 3835942"/>
                <a:gd name="connsiteX29" fmla="*/ 3839109 w 4510936"/>
                <a:gd name="connsiteY29" fmla="*/ 2446740 h 3835942"/>
                <a:gd name="connsiteX30" fmla="*/ 2763472 w 4510936"/>
                <a:gd name="connsiteY30" fmla="*/ 2548740 h 3835942"/>
                <a:gd name="connsiteX31" fmla="*/ 2130180 w 4510936"/>
                <a:gd name="connsiteY31" fmla="*/ 2990785 h 3835942"/>
                <a:gd name="connsiteX32" fmla="*/ 2009850 w 4510936"/>
                <a:gd name="connsiteY32" fmla="*/ 3835942 h 3835942"/>
                <a:gd name="connsiteX0" fmla="*/ 1113971 w 4510936"/>
                <a:gd name="connsiteY0" fmla="*/ 3835942 h 3835942"/>
                <a:gd name="connsiteX1" fmla="*/ 836413 w 4510936"/>
                <a:gd name="connsiteY1" fmla="*/ 3086585 h 3835942"/>
                <a:gd name="connsiteX2" fmla="*/ 116170 w 4510936"/>
                <a:gd name="connsiteY2" fmla="*/ 2308285 h 3835942"/>
                <a:gd name="connsiteX3" fmla="*/ 118297 w 4510936"/>
                <a:gd name="connsiteY3" fmla="*/ 2287181 h 3835942"/>
                <a:gd name="connsiteX4" fmla="*/ 98842 w 4510936"/>
                <a:gd name="connsiteY4" fmla="*/ 2263602 h 3835942"/>
                <a:gd name="connsiteX5" fmla="*/ 0 w 4510936"/>
                <a:gd name="connsiteY5" fmla="*/ 1940013 h 3835942"/>
                <a:gd name="connsiteX6" fmla="*/ 98842 w 4510936"/>
                <a:gd name="connsiteY6" fmla="*/ 1616424 h 3835942"/>
                <a:gd name="connsiteX7" fmla="*/ 158494 w 4510936"/>
                <a:gd name="connsiteY7" fmla="*/ 1544125 h 3835942"/>
                <a:gd name="connsiteX8" fmla="*/ 138294 w 4510936"/>
                <a:gd name="connsiteY8" fmla="*/ 1479051 h 3835942"/>
                <a:gd name="connsiteX9" fmla="*/ 124645 w 4510936"/>
                <a:gd name="connsiteY9" fmla="*/ 1343654 h 3835942"/>
                <a:gd name="connsiteX10" fmla="*/ 534966 w 4510936"/>
                <a:gd name="connsiteY10" fmla="*/ 724623 h 3835942"/>
                <a:gd name="connsiteX11" fmla="*/ 655270 w 4510936"/>
                <a:gd name="connsiteY11" fmla="*/ 687278 h 3835942"/>
                <a:gd name="connsiteX12" fmla="*/ 663127 w 4510936"/>
                <a:gd name="connsiteY12" fmla="*/ 661967 h 3835942"/>
                <a:gd name="connsiteX13" fmla="*/ 1282159 w 4510936"/>
                <a:gd name="connsiteY13" fmla="*/ 251645 h 3835942"/>
                <a:gd name="connsiteX14" fmla="*/ 1417556 w 4510936"/>
                <a:gd name="connsiteY14" fmla="*/ 265294 h 3835942"/>
                <a:gd name="connsiteX15" fmla="*/ 1421411 w 4510936"/>
                <a:gd name="connsiteY15" fmla="*/ 266491 h 3835942"/>
                <a:gd name="connsiteX16" fmla="*/ 1478933 w 4510936"/>
                <a:gd name="connsiteY16" fmla="*/ 196773 h 3835942"/>
                <a:gd name="connsiteX17" fmla="*/ 1953986 w 4510936"/>
                <a:gd name="connsiteY17" fmla="*/ 0 h 3835942"/>
                <a:gd name="connsiteX18" fmla="*/ 2329611 w 4510936"/>
                <a:gd name="connsiteY18" fmla="*/ 114738 h 3835942"/>
                <a:gd name="connsiteX19" fmla="*/ 2418153 w 4510936"/>
                <a:gd name="connsiteY19" fmla="*/ 187791 h 3835942"/>
                <a:gd name="connsiteX20" fmla="*/ 2436328 w 4510936"/>
                <a:gd name="connsiteY20" fmla="*/ 172795 h 3835942"/>
                <a:gd name="connsiteX21" fmla="*/ 2811953 w 4510936"/>
                <a:gd name="connsiteY21" fmla="*/ 58057 h 3835942"/>
                <a:gd name="connsiteX22" fmla="*/ 3430985 w 4510936"/>
                <a:gd name="connsiteY22" fmla="*/ 468379 h 3835942"/>
                <a:gd name="connsiteX23" fmla="*/ 3439052 w 4510936"/>
                <a:gd name="connsiteY23" fmla="*/ 494366 h 3835942"/>
                <a:gd name="connsiteX24" fmla="*/ 3483780 w 4510936"/>
                <a:gd name="connsiteY24" fmla="*/ 489857 h 3835942"/>
                <a:gd name="connsiteX25" fmla="*/ 4155607 w 4510936"/>
                <a:gd name="connsiteY25" fmla="*/ 1161684 h 3835942"/>
                <a:gd name="connsiteX26" fmla="*/ 4153309 w 4510936"/>
                <a:gd name="connsiteY26" fmla="*/ 1184483 h 3835942"/>
                <a:gd name="connsiteX27" fmla="*/ 4214734 w 4510936"/>
                <a:gd name="connsiteY27" fmla="*/ 1217823 h 3835942"/>
                <a:gd name="connsiteX28" fmla="*/ 4510936 w 4510936"/>
                <a:gd name="connsiteY28" fmla="*/ 1774913 h 3835942"/>
                <a:gd name="connsiteX29" fmla="*/ 3839109 w 4510936"/>
                <a:gd name="connsiteY29" fmla="*/ 2446740 h 3835942"/>
                <a:gd name="connsiteX30" fmla="*/ 2763472 w 4510936"/>
                <a:gd name="connsiteY30" fmla="*/ 2548740 h 3835942"/>
                <a:gd name="connsiteX31" fmla="*/ 2130180 w 4510936"/>
                <a:gd name="connsiteY31" fmla="*/ 2990785 h 3835942"/>
                <a:gd name="connsiteX32" fmla="*/ 2009850 w 4510936"/>
                <a:gd name="connsiteY32" fmla="*/ 3835942 h 383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510936" h="3835942">
                  <a:moveTo>
                    <a:pt x="1113971" y="3835942"/>
                  </a:moveTo>
                  <a:cubicBezTo>
                    <a:pt x="1117004" y="3353928"/>
                    <a:pt x="1047465" y="3115028"/>
                    <a:pt x="836413" y="3086585"/>
                  </a:cubicBezTo>
                  <a:cubicBezTo>
                    <a:pt x="446170" y="3033993"/>
                    <a:pt x="116170" y="2702056"/>
                    <a:pt x="116170" y="2308285"/>
                  </a:cubicBezTo>
                  <a:lnTo>
                    <a:pt x="118297" y="2287181"/>
                  </a:lnTo>
                  <a:lnTo>
                    <a:pt x="98842" y="2263602"/>
                  </a:lnTo>
                  <a:cubicBezTo>
                    <a:pt x="36438" y="2171232"/>
                    <a:pt x="0" y="2059878"/>
                    <a:pt x="0" y="1940013"/>
                  </a:cubicBezTo>
                  <a:cubicBezTo>
                    <a:pt x="0" y="1820148"/>
                    <a:pt x="36438" y="1708794"/>
                    <a:pt x="98842" y="1616424"/>
                  </a:cubicBezTo>
                  <a:lnTo>
                    <a:pt x="158494" y="1544125"/>
                  </a:lnTo>
                  <a:lnTo>
                    <a:pt x="138294" y="1479051"/>
                  </a:lnTo>
                  <a:cubicBezTo>
                    <a:pt x="129345" y="1435316"/>
                    <a:pt x="124645" y="1390034"/>
                    <a:pt x="124645" y="1343654"/>
                  </a:cubicBezTo>
                  <a:cubicBezTo>
                    <a:pt x="124645" y="1065374"/>
                    <a:pt x="293838" y="826611"/>
                    <a:pt x="534966" y="724623"/>
                  </a:cubicBezTo>
                  <a:lnTo>
                    <a:pt x="655270" y="687278"/>
                  </a:lnTo>
                  <a:lnTo>
                    <a:pt x="663127" y="661967"/>
                  </a:lnTo>
                  <a:cubicBezTo>
                    <a:pt x="765116" y="420838"/>
                    <a:pt x="1003879" y="251645"/>
                    <a:pt x="1282159" y="251645"/>
                  </a:cubicBezTo>
                  <a:cubicBezTo>
                    <a:pt x="1328539" y="251645"/>
                    <a:pt x="1373822" y="256345"/>
                    <a:pt x="1417556" y="265294"/>
                  </a:cubicBezTo>
                  <a:lnTo>
                    <a:pt x="1421411" y="266491"/>
                  </a:lnTo>
                  <a:lnTo>
                    <a:pt x="1478933" y="196773"/>
                  </a:lnTo>
                  <a:cubicBezTo>
                    <a:pt x="1600510" y="75197"/>
                    <a:pt x="1768466" y="0"/>
                    <a:pt x="1953986" y="0"/>
                  </a:cubicBezTo>
                  <a:cubicBezTo>
                    <a:pt x="2093126" y="0"/>
                    <a:pt x="2222387" y="42298"/>
                    <a:pt x="2329611" y="114738"/>
                  </a:cubicBezTo>
                  <a:lnTo>
                    <a:pt x="2418153" y="187791"/>
                  </a:lnTo>
                  <a:lnTo>
                    <a:pt x="2436328" y="172795"/>
                  </a:lnTo>
                  <a:cubicBezTo>
                    <a:pt x="2543553" y="100355"/>
                    <a:pt x="2672813" y="58057"/>
                    <a:pt x="2811953" y="58057"/>
                  </a:cubicBezTo>
                  <a:cubicBezTo>
                    <a:pt x="3090233" y="58057"/>
                    <a:pt x="3328996" y="227250"/>
                    <a:pt x="3430985" y="468379"/>
                  </a:cubicBezTo>
                  <a:lnTo>
                    <a:pt x="3439052" y="494366"/>
                  </a:lnTo>
                  <a:lnTo>
                    <a:pt x="3483780" y="489857"/>
                  </a:lnTo>
                  <a:cubicBezTo>
                    <a:pt x="3854820" y="489857"/>
                    <a:pt x="4155607" y="790644"/>
                    <a:pt x="4155607" y="1161684"/>
                  </a:cubicBezTo>
                  <a:lnTo>
                    <a:pt x="4153309" y="1184483"/>
                  </a:lnTo>
                  <a:lnTo>
                    <a:pt x="4214734" y="1217823"/>
                  </a:lnTo>
                  <a:cubicBezTo>
                    <a:pt x="4393441" y="1338556"/>
                    <a:pt x="4510936" y="1543013"/>
                    <a:pt x="4510936" y="1774913"/>
                  </a:cubicBezTo>
                  <a:cubicBezTo>
                    <a:pt x="4510936" y="2145953"/>
                    <a:pt x="4124085" y="2449471"/>
                    <a:pt x="3839109" y="2446740"/>
                  </a:cubicBezTo>
                  <a:cubicBezTo>
                    <a:pt x="3585495" y="2638428"/>
                    <a:pt x="3061074" y="2617143"/>
                    <a:pt x="2763472" y="2548740"/>
                  </a:cubicBezTo>
                  <a:cubicBezTo>
                    <a:pt x="2701568" y="2771878"/>
                    <a:pt x="2355083" y="3064742"/>
                    <a:pt x="2130180" y="2990785"/>
                  </a:cubicBezTo>
                  <a:cubicBezTo>
                    <a:pt x="2055794" y="3192776"/>
                    <a:pt x="1994823" y="3676349"/>
                    <a:pt x="2009850" y="3835942"/>
                  </a:cubicBezTo>
                </a:path>
              </a:pathLst>
            </a:custGeom>
            <a:noFill/>
            <a:ln w="190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5" fontAlgn="base">
                <a:lnSpc>
                  <a:spcPct val="90000"/>
                </a:lnSpc>
                <a:spcBef>
                  <a:spcPct val="0"/>
                </a:spcBef>
                <a:spcAft>
                  <a:spcPct val="0"/>
                </a:spcAft>
              </a:pPr>
              <a:endParaRPr lang="en-US" sz="2448"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39" name="Group 38">
              <a:extLst>
                <a:ext uri="{FF2B5EF4-FFF2-40B4-BE49-F238E27FC236}">
                  <a16:creationId xmlns:a16="http://schemas.microsoft.com/office/drawing/2014/main" id="{374E97AB-8CE5-42B1-954A-FB64BED730FF}"/>
                </a:ext>
              </a:extLst>
            </p:cNvPr>
            <p:cNvGrpSpPr/>
            <p:nvPr/>
          </p:nvGrpSpPr>
          <p:grpSpPr>
            <a:xfrm>
              <a:off x="3558863" y="3838170"/>
              <a:ext cx="2873016" cy="2905512"/>
              <a:chOff x="3440120" y="3859753"/>
              <a:chExt cx="2873016" cy="2905512"/>
            </a:xfrm>
          </p:grpSpPr>
          <p:sp>
            <p:nvSpPr>
              <p:cNvPr id="41" name="Freeform: Shape 40">
                <a:extLst>
                  <a:ext uri="{FF2B5EF4-FFF2-40B4-BE49-F238E27FC236}">
                    <a16:creationId xmlns:a16="http://schemas.microsoft.com/office/drawing/2014/main" id="{34E2612B-F78C-44DB-8124-514402A903B5}"/>
                  </a:ext>
                </a:extLst>
              </p:cNvPr>
              <p:cNvSpPr/>
              <p:nvPr/>
            </p:nvSpPr>
            <p:spPr bwMode="auto">
              <a:xfrm>
                <a:off x="3729167" y="3859753"/>
                <a:ext cx="1024256" cy="2905512"/>
              </a:xfrm>
              <a:custGeom>
                <a:avLst/>
                <a:gdLst>
                  <a:gd name="connsiteX0" fmla="*/ 343153 w 511882"/>
                  <a:gd name="connsiteY0" fmla="*/ 1460046 h 1460046"/>
                  <a:gd name="connsiteX1" fmla="*/ 334989 w 511882"/>
                  <a:gd name="connsiteY1" fmla="*/ 1013732 h 1460046"/>
                  <a:gd name="connsiteX2" fmla="*/ 253 w 511882"/>
                  <a:gd name="connsiteY2" fmla="*/ 511628 h 1460046"/>
                  <a:gd name="connsiteX3" fmla="*/ 394861 w 511882"/>
                  <a:gd name="connsiteY3" fmla="*/ 198664 h 1460046"/>
                  <a:gd name="connsiteX4" fmla="*/ 511882 w 511882"/>
                  <a:gd name="connsiteY4" fmla="*/ 0 h 1460046"/>
                  <a:gd name="connsiteX0" fmla="*/ 343139 w 511868"/>
                  <a:gd name="connsiteY0" fmla="*/ 1460046 h 1460046"/>
                  <a:gd name="connsiteX1" fmla="*/ 334975 w 511868"/>
                  <a:gd name="connsiteY1" fmla="*/ 1013732 h 1460046"/>
                  <a:gd name="connsiteX2" fmla="*/ 239 w 511868"/>
                  <a:gd name="connsiteY2" fmla="*/ 511628 h 1460046"/>
                  <a:gd name="connsiteX3" fmla="*/ 394847 w 511868"/>
                  <a:gd name="connsiteY3" fmla="*/ 198664 h 1460046"/>
                  <a:gd name="connsiteX4" fmla="*/ 511868 w 511868"/>
                  <a:gd name="connsiteY4" fmla="*/ 0 h 1460046"/>
                  <a:gd name="connsiteX0" fmla="*/ 346813 w 515542"/>
                  <a:gd name="connsiteY0" fmla="*/ 1460046 h 1460046"/>
                  <a:gd name="connsiteX1" fmla="*/ 338649 w 515542"/>
                  <a:gd name="connsiteY1" fmla="*/ 1013732 h 1460046"/>
                  <a:gd name="connsiteX2" fmla="*/ 3913 w 515542"/>
                  <a:gd name="connsiteY2" fmla="*/ 511628 h 1460046"/>
                  <a:gd name="connsiteX3" fmla="*/ 398521 w 515542"/>
                  <a:gd name="connsiteY3" fmla="*/ 198664 h 1460046"/>
                  <a:gd name="connsiteX4" fmla="*/ 515542 w 515542"/>
                  <a:gd name="connsiteY4" fmla="*/ 0 h 1460046"/>
                  <a:gd name="connsiteX0" fmla="*/ 347051 w 515780"/>
                  <a:gd name="connsiteY0" fmla="*/ 1460046 h 1460046"/>
                  <a:gd name="connsiteX1" fmla="*/ 338887 w 515780"/>
                  <a:gd name="connsiteY1" fmla="*/ 1013732 h 1460046"/>
                  <a:gd name="connsiteX2" fmla="*/ 4151 w 515780"/>
                  <a:gd name="connsiteY2" fmla="*/ 511628 h 1460046"/>
                  <a:gd name="connsiteX3" fmla="*/ 398759 w 515780"/>
                  <a:gd name="connsiteY3" fmla="*/ 198664 h 1460046"/>
                  <a:gd name="connsiteX4" fmla="*/ 515780 w 515780"/>
                  <a:gd name="connsiteY4" fmla="*/ 0 h 1460046"/>
                  <a:gd name="connsiteX0" fmla="*/ 347051 w 515780"/>
                  <a:gd name="connsiteY0" fmla="*/ 1460046 h 1460046"/>
                  <a:gd name="connsiteX1" fmla="*/ 338887 w 515780"/>
                  <a:gd name="connsiteY1" fmla="*/ 1013732 h 1460046"/>
                  <a:gd name="connsiteX2" fmla="*/ 4151 w 515780"/>
                  <a:gd name="connsiteY2" fmla="*/ 511628 h 1460046"/>
                  <a:gd name="connsiteX3" fmla="*/ 398759 w 515780"/>
                  <a:gd name="connsiteY3" fmla="*/ 198664 h 1460046"/>
                  <a:gd name="connsiteX4" fmla="*/ 515780 w 515780"/>
                  <a:gd name="connsiteY4" fmla="*/ 0 h 1460046"/>
                  <a:gd name="connsiteX0" fmla="*/ 346798 w 515527"/>
                  <a:gd name="connsiteY0" fmla="*/ 1460046 h 1460046"/>
                  <a:gd name="connsiteX1" fmla="*/ 338634 w 515527"/>
                  <a:gd name="connsiteY1" fmla="*/ 1013732 h 1460046"/>
                  <a:gd name="connsiteX2" fmla="*/ 3898 w 515527"/>
                  <a:gd name="connsiteY2" fmla="*/ 511628 h 1460046"/>
                  <a:gd name="connsiteX3" fmla="*/ 398506 w 515527"/>
                  <a:gd name="connsiteY3" fmla="*/ 198664 h 1460046"/>
                  <a:gd name="connsiteX4" fmla="*/ 515527 w 515527"/>
                  <a:gd name="connsiteY4" fmla="*/ 0 h 1460046"/>
                  <a:gd name="connsiteX0" fmla="*/ 346798 w 515527"/>
                  <a:gd name="connsiteY0" fmla="*/ 1460046 h 1460046"/>
                  <a:gd name="connsiteX1" fmla="*/ 338634 w 515527"/>
                  <a:gd name="connsiteY1" fmla="*/ 1013732 h 1460046"/>
                  <a:gd name="connsiteX2" fmla="*/ 3898 w 515527"/>
                  <a:gd name="connsiteY2" fmla="*/ 511628 h 1460046"/>
                  <a:gd name="connsiteX3" fmla="*/ 398506 w 515527"/>
                  <a:gd name="connsiteY3" fmla="*/ 198664 h 1460046"/>
                  <a:gd name="connsiteX4" fmla="*/ 515527 w 515527"/>
                  <a:gd name="connsiteY4" fmla="*/ 0 h 1460046"/>
                  <a:gd name="connsiteX0" fmla="*/ 346798 w 515527"/>
                  <a:gd name="connsiteY0" fmla="*/ 1460046 h 1460046"/>
                  <a:gd name="connsiteX1" fmla="*/ 338634 w 515527"/>
                  <a:gd name="connsiteY1" fmla="*/ 1013732 h 1460046"/>
                  <a:gd name="connsiteX2" fmla="*/ 3898 w 515527"/>
                  <a:gd name="connsiteY2" fmla="*/ 511628 h 1460046"/>
                  <a:gd name="connsiteX3" fmla="*/ 398506 w 515527"/>
                  <a:gd name="connsiteY3" fmla="*/ 198664 h 1460046"/>
                  <a:gd name="connsiteX4" fmla="*/ 515527 w 515527"/>
                  <a:gd name="connsiteY4" fmla="*/ 0 h 1460046"/>
                  <a:gd name="connsiteX0" fmla="*/ 345969 w 514698"/>
                  <a:gd name="connsiteY0" fmla="*/ 1460046 h 1460046"/>
                  <a:gd name="connsiteX1" fmla="*/ 337805 w 514698"/>
                  <a:gd name="connsiteY1" fmla="*/ 1013732 h 1460046"/>
                  <a:gd name="connsiteX2" fmla="*/ 3069 w 514698"/>
                  <a:gd name="connsiteY2" fmla="*/ 511628 h 1460046"/>
                  <a:gd name="connsiteX3" fmla="*/ 397677 w 514698"/>
                  <a:gd name="connsiteY3" fmla="*/ 198664 h 1460046"/>
                  <a:gd name="connsiteX4" fmla="*/ 514698 w 514698"/>
                  <a:gd name="connsiteY4" fmla="*/ 0 h 1460046"/>
                  <a:gd name="connsiteX0" fmla="*/ 345969 w 514698"/>
                  <a:gd name="connsiteY0" fmla="*/ 1460046 h 1460046"/>
                  <a:gd name="connsiteX1" fmla="*/ 337805 w 514698"/>
                  <a:gd name="connsiteY1" fmla="*/ 1013732 h 1460046"/>
                  <a:gd name="connsiteX2" fmla="*/ 3069 w 514698"/>
                  <a:gd name="connsiteY2" fmla="*/ 511628 h 1460046"/>
                  <a:gd name="connsiteX3" fmla="*/ 397677 w 514698"/>
                  <a:gd name="connsiteY3" fmla="*/ 198664 h 1460046"/>
                  <a:gd name="connsiteX4" fmla="*/ 514698 w 514698"/>
                  <a:gd name="connsiteY4" fmla="*/ 0 h 146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698" h="1460046">
                    <a:moveTo>
                      <a:pt x="345969" y="1460046"/>
                    </a:moveTo>
                    <a:cubicBezTo>
                      <a:pt x="343247" y="1279185"/>
                      <a:pt x="359576" y="1110571"/>
                      <a:pt x="337805" y="1013732"/>
                    </a:cubicBezTo>
                    <a:cubicBezTo>
                      <a:pt x="301287" y="851299"/>
                      <a:pt x="-35485" y="768576"/>
                      <a:pt x="3069" y="511628"/>
                    </a:cubicBezTo>
                    <a:cubicBezTo>
                      <a:pt x="41623" y="254680"/>
                      <a:pt x="312406" y="245835"/>
                      <a:pt x="397677" y="198664"/>
                    </a:cubicBezTo>
                    <a:cubicBezTo>
                      <a:pt x="482948" y="151493"/>
                      <a:pt x="507712" y="62166"/>
                      <a:pt x="514698"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59" name="Freeform: Shape 58">
                <a:extLst>
                  <a:ext uri="{FF2B5EF4-FFF2-40B4-BE49-F238E27FC236}">
                    <a16:creationId xmlns:a16="http://schemas.microsoft.com/office/drawing/2014/main" id="{B61F3643-FCE5-4A5C-B3C3-4A40288505E5}"/>
                  </a:ext>
                </a:extLst>
              </p:cNvPr>
              <p:cNvSpPr/>
              <p:nvPr/>
            </p:nvSpPr>
            <p:spPr bwMode="auto">
              <a:xfrm>
                <a:off x="4475931" y="4041179"/>
                <a:ext cx="1233358" cy="351610"/>
              </a:xfrm>
              <a:custGeom>
                <a:avLst/>
                <a:gdLst>
                  <a:gd name="connsiteX0" fmla="*/ 640896 w 640896"/>
                  <a:gd name="connsiteY0" fmla="*/ 0 h 180184"/>
                  <a:gd name="connsiteX1" fmla="*/ 336096 w 640896"/>
                  <a:gd name="connsiteY1" fmla="*/ 176892 h 180184"/>
                  <a:gd name="connsiteX2" fmla="*/ 0 w 640896"/>
                  <a:gd name="connsiteY2" fmla="*/ 122464 h 180184"/>
                  <a:gd name="connsiteX0" fmla="*/ 640896 w 640896"/>
                  <a:gd name="connsiteY0" fmla="*/ 0 h 181666"/>
                  <a:gd name="connsiteX1" fmla="*/ 336096 w 640896"/>
                  <a:gd name="connsiteY1" fmla="*/ 176892 h 181666"/>
                  <a:gd name="connsiteX2" fmla="*/ 0 w 640896"/>
                  <a:gd name="connsiteY2" fmla="*/ 122464 h 181666"/>
                  <a:gd name="connsiteX0" fmla="*/ 640896 w 640896"/>
                  <a:gd name="connsiteY0" fmla="*/ 0 h 122464"/>
                  <a:gd name="connsiteX1" fmla="*/ 0 w 640896"/>
                  <a:gd name="connsiteY1" fmla="*/ 122464 h 122464"/>
                  <a:gd name="connsiteX0" fmla="*/ 640896 w 640896"/>
                  <a:gd name="connsiteY0" fmla="*/ 0 h 150251"/>
                  <a:gd name="connsiteX1" fmla="*/ 0 w 640896"/>
                  <a:gd name="connsiteY1" fmla="*/ 122464 h 150251"/>
                  <a:gd name="connsiteX0" fmla="*/ 640896 w 640896"/>
                  <a:gd name="connsiteY0" fmla="*/ 0 h 179415"/>
                  <a:gd name="connsiteX1" fmla="*/ 0 w 640896"/>
                  <a:gd name="connsiteY1" fmla="*/ 122464 h 179415"/>
                  <a:gd name="connsiteX0" fmla="*/ 625928 w 625928"/>
                  <a:gd name="connsiteY0" fmla="*/ 0 h 176687"/>
                  <a:gd name="connsiteX1" fmla="*/ 0 w 625928"/>
                  <a:gd name="connsiteY1" fmla="*/ 118381 h 176687"/>
                  <a:gd name="connsiteX0" fmla="*/ 619774 w 619774"/>
                  <a:gd name="connsiteY0" fmla="*/ 0 h 176687"/>
                  <a:gd name="connsiteX1" fmla="*/ 0 w 619774"/>
                  <a:gd name="connsiteY1" fmla="*/ 118381 h 176687"/>
                </a:gdLst>
                <a:ahLst/>
                <a:cxnLst>
                  <a:cxn ang="0">
                    <a:pos x="connsiteX0" y="connsiteY0"/>
                  </a:cxn>
                  <a:cxn ang="0">
                    <a:pos x="connsiteX1" y="connsiteY1"/>
                  </a:cxn>
                </a:cxnLst>
                <a:rect l="l" t="t" r="r" b="b"/>
                <a:pathLst>
                  <a:path w="619774" h="176687">
                    <a:moveTo>
                      <a:pt x="619774" y="0"/>
                    </a:moveTo>
                    <a:cubicBezTo>
                      <a:pt x="554460" y="204107"/>
                      <a:pt x="205468" y="213631"/>
                      <a:pt x="0" y="118381"/>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0" name="Freeform: Shape 59">
                <a:extLst>
                  <a:ext uri="{FF2B5EF4-FFF2-40B4-BE49-F238E27FC236}">
                    <a16:creationId xmlns:a16="http://schemas.microsoft.com/office/drawing/2014/main" id="{2074C738-0D0C-4D7A-88A3-99BBF717620F}"/>
                  </a:ext>
                </a:extLst>
              </p:cNvPr>
              <p:cNvSpPr/>
              <p:nvPr/>
            </p:nvSpPr>
            <p:spPr bwMode="auto">
              <a:xfrm>
                <a:off x="3903160" y="4041179"/>
                <a:ext cx="285801" cy="322233"/>
              </a:xfrm>
              <a:custGeom>
                <a:avLst/>
                <a:gdLst>
                  <a:gd name="connsiteX0" fmla="*/ 0 w 136071"/>
                  <a:gd name="connsiteY0" fmla="*/ 0 h 171450"/>
                  <a:gd name="connsiteX1" fmla="*/ 108857 w 136071"/>
                  <a:gd name="connsiteY1" fmla="*/ 76200 h 171450"/>
                  <a:gd name="connsiteX2" fmla="*/ 136071 w 136071"/>
                  <a:gd name="connsiteY2" fmla="*/ 171450 h 171450"/>
                  <a:gd name="connsiteX0" fmla="*/ 0 w 136071"/>
                  <a:gd name="connsiteY0" fmla="*/ 0 h 171450"/>
                  <a:gd name="connsiteX1" fmla="*/ 136071 w 136071"/>
                  <a:gd name="connsiteY1" fmla="*/ 171450 h 171450"/>
                  <a:gd name="connsiteX0" fmla="*/ 0 w 136071"/>
                  <a:gd name="connsiteY0" fmla="*/ 0 h 171450"/>
                  <a:gd name="connsiteX1" fmla="*/ 136071 w 136071"/>
                  <a:gd name="connsiteY1" fmla="*/ 171450 h 171450"/>
                  <a:gd name="connsiteX0" fmla="*/ 0 w 136071"/>
                  <a:gd name="connsiteY0" fmla="*/ 0 h 171450"/>
                  <a:gd name="connsiteX1" fmla="*/ 136071 w 136071"/>
                  <a:gd name="connsiteY1" fmla="*/ 171450 h 171450"/>
                </a:gdLst>
                <a:ahLst/>
                <a:cxnLst>
                  <a:cxn ang="0">
                    <a:pos x="connsiteX0" y="connsiteY0"/>
                  </a:cxn>
                  <a:cxn ang="0">
                    <a:pos x="connsiteX1" y="connsiteY1"/>
                  </a:cxn>
                </a:cxnLst>
                <a:rect l="l" t="t" r="r" b="b"/>
                <a:pathLst>
                  <a:path w="136071" h="171450">
                    <a:moveTo>
                      <a:pt x="0" y="0"/>
                    </a:moveTo>
                    <a:cubicBezTo>
                      <a:pt x="90058" y="31810"/>
                      <a:pt x="113388" y="112852"/>
                      <a:pt x="136071" y="17145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1" name="Freeform: Shape 60">
                <a:extLst>
                  <a:ext uri="{FF2B5EF4-FFF2-40B4-BE49-F238E27FC236}">
                    <a16:creationId xmlns:a16="http://schemas.microsoft.com/office/drawing/2014/main" id="{1C45D4F0-E26F-4AB1-B273-DDFB3973377B}"/>
                  </a:ext>
                </a:extLst>
              </p:cNvPr>
              <p:cNvSpPr/>
              <p:nvPr/>
            </p:nvSpPr>
            <p:spPr bwMode="auto">
              <a:xfrm>
                <a:off x="3440120" y="4482556"/>
                <a:ext cx="289738" cy="446794"/>
              </a:xfrm>
              <a:custGeom>
                <a:avLst/>
                <a:gdLst>
                  <a:gd name="connsiteX0" fmla="*/ 0 w 145596"/>
                  <a:gd name="connsiteY0" fmla="*/ 0 h 230238"/>
                  <a:gd name="connsiteX1" fmla="*/ 85725 w 145596"/>
                  <a:gd name="connsiteY1" fmla="*/ 201386 h 230238"/>
                  <a:gd name="connsiteX2" fmla="*/ 145596 w 145596"/>
                  <a:gd name="connsiteY2" fmla="*/ 224518 h 230238"/>
                  <a:gd name="connsiteX0" fmla="*/ 0 w 145596"/>
                  <a:gd name="connsiteY0" fmla="*/ 0 h 224518"/>
                  <a:gd name="connsiteX1" fmla="*/ 145596 w 145596"/>
                  <a:gd name="connsiteY1" fmla="*/ 224518 h 224518"/>
                  <a:gd name="connsiteX0" fmla="*/ 0 w 145596"/>
                  <a:gd name="connsiteY0" fmla="*/ 0 h 224518"/>
                  <a:gd name="connsiteX1" fmla="*/ 145596 w 145596"/>
                  <a:gd name="connsiteY1" fmla="*/ 224518 h 224518"/>
                  <a:gd name="connsiteX0" fmla="*/ 0 w 145596"/>
                  <a:gd name="connsiteY0" fmla="*/ 0 h 224518"/>
                  <a:gd name="connsiteX1" fmla="*/ 145596 w 145596"/>
                  <a:gd name="connsiteY1" fmla="*/ 224518 h 224518"/>
                </a:gdLst>
                <a:ahLst/>
                <a:cxnLst>
                  <a:cxn ang="0">
                    <a:pos x="connsiteX0" y="connsiteY0"/>
                  </a:cxn>
                  <a:cxn ang="0">
                    <a:pos x="connsiteX1" y="connsiteY1"/>
                  </a:cxn>
                </a:cxnLst>
                <a:rect l="l" t="t" r="r" b="b"/>
                <a:pathLst>
                  <a:path w="145596" h="224518">
                    <a:moveTo>
                      <a:pt x="0" y="0"/>
                    </a:moveTo>
                    <a:cubicBezTo>
                      <a:pt x="12976" y="98771"/>
                      <a:pt x="56722" y="206432"/>
                      <a:pt x="145596" y="224518"/>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2" name="Freeform: Shape 61">
                <a:extLst>
                  <a:ext uri="{FF2B5EF4-FFF2-40B4-BE49-F238E27FC236}">
                    <a16:creationId xmlns:a16="http://schemas.microsoft.com/office/drawing/2014/main" id="{1EA3111D-823E-4A2E-A1E3-8A398BD7BEB6}"/>
                  </a:ext>
                </a:extLst>
              </p:cNvPr>
              <p:cNvSpPr/>
              <p:nvPr/>
            </p:nvSpPr>
            <p:spPr bwMode="auto">
              <a:xfrm>
                <a:off x="3770503" y="5061350"/>
                <a:ext cx="452182" cy="87336"/>
              </a:xfrm>
              <a:custGeom>
                <a:avLst/>
                <a:gdLst>
                  <a:gd name="connsiteX0" fmla="*/ 0 w 229961"/>
                  <a:gd name="connsiteY0" fmla="*/ 46002 h 46002"/>
                  <a:gd name="connsiteX1" fmla="*/ 111579 w 229961"/>
                  <a:gd name="connsiteY1" fmla="*/ 2459 h 46002"/>
                  <a:gd name="connsiteX2" fmla="*/ 229961 w 229961"/>
                  <a:gd name="connsiteY2" fmla="*/ 9262 h 46002"/>
                  <a:gd name="connsiteX0" fmla="*/ 0 w 227226"/>
                  <a:gd name="connsiteY0" fmla="*/ 46002 h 46002"/>
                  <a:gd name="connsiteX1" fmla="*/ 108844 w 227226"/>
                  <a:gd name="connsiteY1" fmla="*/ 2459 h 46002"/>
                  <a:gd name="connsiteX2" fmla="*/ 227226 w 227226"/>
                  <a:gd name="connsiteY2" fmla="*/ 9262 h 46002"/>
                  <a:gd name="connsiteX0" fmla="*/ 0 w 227226"/>
                  <a:gd name="connsiteY0" fmla="*/ 36740 h 36740"/>
                  <a:gd name="connsiteX1" fmla="*/ 227226 w 227226"/>
                  <a:gd name="connsiteY1" fmla="*/ 0 h 36740"/>
                  <a:gd name="connsiteX0" fmla="*/ 0 w 227226"/>
                  <a:gd name="connsiteY0" fmla="*/ 36740 h 36740"/>
                  <a:gd name="connsiteX1" fmla="*/ 227226 w 227226"/>
                  <a:gd name="connsiteY1" fmla="*/ 0 h 36740"/>
                  <a:gd name="connsiteX0" fmla="*/ 0 w 227226"/>
                  <a:gd name="connsiteY0" fmla="*/ 43887 h 43887"/>
                  <a:gd name="connsiteX1" fmla="*/ 227226 w 227226"/>
                  <a:gd name="connsiteY1" fmla="*/ 7147 h 43887"/>
                </a:gdLst>
                <a:ahLst/>
                <a:cxnLst>
                  <a:cxn ang="0">
                    <a:pos x="connsiteX0" y="connsiteY0"/>
                  </a:cxn>
                  <a:cxn ang="0">
                    <a:pos x="connsiteX1" y="connsiteY1"/>
                  </a:cxn>
                </a:cxnLst>
                <a:rect l="l" t="t" r="r" b="b"/>
                <a:pathLst>
                  <a:path w="227226" h="43887">
                    <a:moveTo>
                      <a:pt x="0" y="43887"/>
                    </a:moveTo>
                    <a:cubicBezTo>
                      <a:pt x="82580" y="4289"/>
                      <a:pt x="148065" y="-10008"/>
                      <a:pt x="227226" y="7147"/>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3" name="Freeform: Shape 62">
                <a:extLst>
                  <a:ext uri="{FF2B5EF4-FFF2-40B4-BE49-F238E27FC236}">
                    <a16:creationId xmlns:a16="http://schemas.microsoft.com/office/drawing/2014/main" id="{A34EDDBF-D750-4406-82C8-51B572E303EE}"/>
                  </a:ext>
                </a:extLst>
              </p:cNvPr>
              <p:cNvSpPr/>
              <p:nvPr/>
            </p:nvSpPr>
            <p:spPr bwMode="auto">
              <a:xfrm>
                <a:off x="3587852" y="5344832"/>
                <a:ext cx="315308" cy="304679"/>
              </a:xfrm>
              <a:custGeom>
                <a:avLst/>
                <a:gdLst>
                  <a:gd name="connsiteX0" fmla="*/ 0 w 171450"/>
                  <a:gd name="connsiteY0" fmla="*/ 163285 h 163285"/>
                  <a:gd name="connsiteX1" fmla="*/ 137432 w 171450"/>
                  <a:gd name="connsiteY1" fmla="*/ 59871 h 163285"/>
                  <a:gd name="connsiteX2" fmla="*/ 171450 w 171450"/>
                  <a:gd name="connsiteY2" fmla="*/ 0 h 163285"/>
                  <a:gd name="connsiteX0" fmla="*/ 0 w 155969"/>
                  <a:gd name="connsiteY0" fmla="*/ 151135 h 151135"/>
                  <a:gd name="connsiteX1" fmla="*/ 121951 w 155969"/>
                  <a:gd name="connsiteY1" fmla="*/ 59871 h 151135"/>
                  <a:gd name="connsiteX2" fmla="*/ 155969 w 155969"/>
                  <a:gd name="connsiteY2" fmla="*/ 0 h 151135"/>
                  <a:gd name="connsiteX0" fmla="*/ 0 w 155969"/>
                  <a:gd name="connsiteY0" fmla="*/ 151135 h 151135"/>
                  <a:gd name="connsiteX1" fmla="*/ 155969 w 155969"/>
                  <a:gd name="connsiteY1" fmla="*/ 0 h 151135"/>
                  <a:gd name="connsiteX0" fmla="*/ 0 w 155969"/>
                  <a:gd name="connsiteY0" fmla="*/ 151135 h 151135"/>
                  <a:gd name="connsiteX1" fmla="*/ 155969 w 155969"/>
                  <a:gd name="connsiteY1" fmla="*/ 0 h 151135"/>
                  <a:gd name="connsiteX0" fmla="*/ 0 w 155969"/>
                  <a:gd name="connsiteY0" fmla="*/ 151135 h 151135"/>
                  <a:gd name="connsiteX1" fmla="*/ 155969 w 155969"/>
                  <a:gd name="connsiteY1" fmla="*/ 0 h 151135"/>
                  <a:gd name="connsiteX0" fmla="*/ 0 w 155969"/>
                  <a:gd name="connsiteY0" fmla="*/ 151135 h 151135"/>
                  <a:gd name="connsiteX1" fmla="*/ 155969 w 155969"/>
                  <a:gd name="connsiteY1" fmla="*/ 0 h 151135"/>
                </a:gdLst>
                <a:ahLst/>
                <a:cxnLst>
                  <a:cxn ang="0">
                    <a:pos x="connsiteX0" y="connsiteY0"/>
                  </a:cxn>
                  <a:cxn ang="0">
                    <a:pos x="connsiteX1" y="connsiteY1"/>
                  </a:cxn>
                </a:cxnLst>
                <a:rect l="l" t="t" r="r" b="b"/>
                <a:pathLst>
                  <a:path w="155969" h="151135">
                    <a:moveTo>
                      <a:pt x="0" y="151135"/>
                    </a:moveTo>
                    <a:cubicBezTo>
                      <a:pt x="67471" y="118307"/>
                      <a:pt x="120134" y="58477"/>
                      <a:pt x="155969"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4" name="Freeform: Shape 63">
                <a:extLst>
                  <a:ext uri="{FF2B5EF4-FFF2-40B4-BE49-F238E27FC236}">
                    <a16:creationId xmlns:a16="http://schemas.microsoft.com/office/drawing/2014/main" id="{0828F9CC-1213-4FB5-A936-BBEF657BE3B8}"/>
                  </a:ext>
                </a:extLst>
              </p:cNvPr>
              <p:cNvSpPr/>
              <p:nvPr/>
            </p:nvSpPr>
            <p:spPr bwMode="auto">
              <a:xfrm>
                <a:off x="4642401" y="4363411"/>
                <a:ext cx="179213" cy="831307"/>
              </a:xfrm>
              <a:custGeom>
                <a:avLst/>
                <a:gdLst>
                  <a:gd name="connsiteX0" fmla="*/ 0 w 100249"/>
                  <a:gd name="connsiteY0" fmla="*/ 421822 h 421822"/>
                  <a:gd name="connsiteX1" fmla="*/ 99332 w 100249"/>
                  <a:gd name="connsiteY1" fmla="*/ 201386 h 421822"/>
                  <a:gd name="connsiteX2" fmla="*/ 48985 w 100249"/>
                  <a:gd name="connsiteY2" fmla="*/ 0 h 421822"/>
                  <a:gd name="connsiteX0" fmla="*/ 0 w 48985"/>
                  <a:gd name="connsiteY0" fmla="*/ 421822 h 421822"/>
                  <a:gd name="connsiteX1" fmla="*/ 48985 w 48985"/>
                  <a:gd name="connsiteY1" fmla="*/ 0 h 421822"/>
                  <a:gd name="connsiteX0" fmla="*/ 0 w 52272"/>
                  <a:gd name="connsiteY0" fmla="*/ 421822 h 421822"/>
                  <a:gd name="connsiteX1" fmla="*/ 48985 w 52272"/>
                  <a:gd name="connsiteY1" fmla="*/ 0 h 421822"/>
                  <a:gd name="connsiteX0" fmla="*/ 0 w 89757"/>
                  <a:gd name="connsiteY0" fmla="*/ 421822 h 421822"/>
                  <a:gd name="connsiteX1" fmla="*/ 48985 w 89757"/>
                  <a:gd name="connsiteY1" fmla="*/ 0 h 421822"/>
                  <a:gd name="connsiteX0" fmla="*/ 0 w 90056"/>
                  <a:gd name="connsiteY0" fmla="*/ 421822 h 421822"/>
                  <a:gd name="connsiteX1" fmla="*/ 48985 w 90056"/>
                  <a:gd name="connsiteY1" fmla="*/ 0 h 421822"/>
                </a:gdLst>
                <a:ahLst/>
                <a:cxnLst>
                  <a:cxn ang="0">
                    <a:pos x="connsiteX0" y="connsiteY0"/>
                  </a:cxn>
                  <a:cxn ang="0">
                    <a:pos x="connsiteX1" y="connsiteY1"/>
                  </a:cxn>
                </a:cxnLst>
                <a:rect l="l" t="t" r="r" b="b"/>
                <a:pathLst>
                  <a:path w="90056" h="421822">
                    <a:moveTo>
                      <a:pt x="0" y="421822"/>
                    </a:moveTo>
                    <a:cubicBezTo>
                      <a:pt x="90175" y="294333"/>
                      <a:pt x="123598" y="206200"/>
                      <a:pt x="48985"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5" name="Freeform: Shape 64">
                <a:extLst>
                  <a:ext uri="{FF2B5EF4-FFF2-40B4-BE49-F238E27FC236}">
                    <a16:creationId xmlns:a16="http://schemas.microsoft.com/office/drawing/2014/main" id="{7A185C61-2B35-4C6E-A2CB-473C603ACE77}"/>
                  </a:ext>
                </a:extLst>
              </p:cNvPr>
              <p:cNvSpPr/>
              <p:nvPr/>
            </p:nvSpPr>
            <p:spPr bwMode="auto">
              <a:xfrm>
                <a:off x="4785632" y="4875193"/>
                <a:ext cx="414582" cy="100715"/>
              </a:xfrm>
              <a:custGeom>
                <a:avLst/>
                <a:gdLst>
                  <a:gd name="connsiteX0" fmla="*/ 213632 w 213632"/>
                  <a:gd name="connsiteY0" fmla="*/ 0 h 55831"/>
                  <a:gd name="connsiteX1" fmla="*/ 84364 w 213632"/>
                  <a:gd name="connsiteY1" fmla="*/ 53067 h 55831"/>
                  <a:gd name="connsiteX2" fmla="*/ 0 w 213632"/>
                  <a:gd name="connsiteY2" fmla="*/ 43542 h 55831"/>
                  <a:gd name="connsiteX0" fmla="*/ 213632 w 213632"/>
                  <a:gd name="connsiteY0" fmla="*/ 0 h 43542"/>
                  <a:gd name="connsiteX1" fmla="*/ 0 w 213632"/>
                  <a:gd name="connsiteY1" fmla="*/ 43542 h 43542"/>
                  <a:gd name="connsiteX0" fmla="*/ 213632 w 213632"/>
                  <a:gd name="connsiteY0" fmla="*/ 0 h 48873"/>
                  <a:gd name="connsiteX1" fmla="*/ 0 w 213632"/>
                  <a:gd name="connsiteY1" fmla="*/ 43542 h 48873"/>
                  <a:gd name="connsiteX0" fmla="*/ 213632 w 213632"/>
                  <a:gd name="connsiteY0" fmla="*/ 0 h 51702"/>
                  <a:gd name="connsiteX1" fmla="*/ 0 w 213632"/>
                  <a:gd name="connsiteY1" fmla="*/ 43542 h 51702"/>
                  <a:gd name="connsiteX0" fmla="*/ 213632 w 213632"/>
                  <a:gd name="connsiteY0" fmla="*/ 0 h 50610"/>
                  <a:gd name="connsiteX1" fmla="*/ 0 w 213632"/>
                  <a:gd name="connsiteY1" fmla="*/ 43542 h 50610"/>
                </a:gdLst>
                <a:ahLst/>
                <a:cxnLst>
                  <a:cxn ang="0">
                    <a:pos x="connsiteX0" y="connsiteY0"/>
                  </a:cxn>
                  <a:cxn ang="0">
                    <a:pos x="connsiteX1" y="connsiteY1"/>
                  </a:cxn>
                </a:cxnLst>
                <a:rect l="l" t="t" r="r" b="b"/>
                <a:pathLst>
                  <a:path w="213632" h="50610">
                    <a:moveTo>
                      <a:pt x="213632" y="0"/>
                    </a:moveTo>
                    <a:cubicBezTo>
                      <a:pt x="168195" y="32976"/>
                      <a:pt x="91725" y="65268"/>
                      <a:pt x="0" y="43542"/>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7" name="Freeform: Shape 66">
                <a:extLst>
                  <a:ext uri="{FF2B5EF4-FFF2-40B4-BE49-F238E27FC236}">
                    <a16:creationId xmlns:a16="http://schemas.microsoft.com/office/drawing/2014/main" id="{31E0AACF-D21A-4DE4-824B-F539AD4E1987}"/>
                  </a:ext>
                </a:extLst>
              </p:cNvPr>
              <p:cNvSpPr/>
              <p:nvPr/>
            </p:nvSpPr>
            <p:spPr bwMode="auto">
              <a:xfrm>
                <a:off x="5311236" y="4363412"/>
                <a:ext cx="1001900" cy="308046"/>
              </a:xfrm>
              <a:custGeom>
                <a:avLst/>
                <a:gdLst>
                  <a:gd name="connsiteX0" fmla="*/ 503464 w 503464"/>
                  <a:gd name="connsiteY0" fmla="*/ 106135 h 154882"/>
                  <a:gd name="connsiteX1" fmla="*/ 216354 w 503464"/>
                  <a:gd name="connsiteY1" fmla="*/ 149678 h 154882"/>
                  <a:gd name="connsiteX2" fmla="*/ 0 w 503464"/>
                  <a:gd name="connsiteY2" fmla="*/ 0 h 154882"/>
                  <a:gd name="connsiteX0" fmla="*/ 503464 w 503464"/>
                  <a:gd name="connsiteY0" fmla="*/ 106135 h 106135"/>
                  <a:gd name="connsiteX1" fmla="*/ 0 w 503464"/>
                  <a:gd name="connsiteY1" fmla="*/ 0 h 106135"/>
                  <a:gd name="connsiteX0" fmla="*/ 503464 w 503464"/>
                  <a:gd name="connsiteY0" fmla="*/ 106135 h 106135"/>
                  <a:gd name="connsiteX1" fmla="*/ 0 w 503464"/>
                  <a:gd name="connsiteY1" fmla="*/ 0 h 106135"/>
                  <a:gd name="connsiteX0" fmla="*/ 503464 w 503464"/>
                  <a:gd name="connsiteY0" fmla="*/ 106135 h 154796"/>
                  <a:gd name="connsiteX1" fmla="*/ 0 w 503464"/>
                  <a:gd name="connsiteY1" fmla="*/ 0 h 154796"/>
                </a:gdLst>
                <a:ahLst/>
                <a:cxnLst>
                  <a:cxn ang="0">
                    <a:pos x="connsiteX0" y="connsiteY0"/>
                  </a:cxn>
                  <a:cxn ang="0">
                    <a:pos x="connsiteX1" y="connsiteY1"/>
                  </a:cxn>
                </a:cxnLst>
                <a:rect l="l" t="t" r="r" b="b"/>
                <a:pathLst>
                  <a:path w="503464" h="154796">
                    <a:moveTo>
                      <a:pt x="503464" y="106135"/>
                    </a:moveTo>
                    <a:cubicBezTo>
                      <a:pt x="387609" y="195203"/>
                      <a:pt x="72093" y="163243"/>
                      <a:pt x="0"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8" name="Freeform: Shape 67">
                <a:extLst>
                  <a:ext uri="{FF2B5EF4-FFF2-40B4-BE49-F238E27FC236}">
                    <a16:creationId xmlns:a16="http://schemas.microsoft.com/office/drawing/2014/main" id="{D63DD180-FF3A-4874-B3EA-E882A372F81A}"/>
                  </a:ext>
                </a:extLst>
              </p:cNvPr>
              <p:cNvSpPr/>
              <p:nvPr/>
            </p:nvSpPr>
            <p:spPr bwMode="auto">
              <a:xfrm>
                <a:off x="5863318" y="4671458"/>
                <a:ext cx="349629" cy="604494"/>
              </a:xfrm>
              <a:custGeom>
                <a:avLst/>
                <a:gdLst>
                  <a:gd name="connsiteX0" fmla="*/ 187779 w 187779"/>
                  <a:gd name="connsiteY0" fmla="*/ 318407 h 318407"/>
                  <a:gd name="connsiteX1" fmla="*/ 99333 w 187779"/>
                  <a:gd name="connsiteY1" fmla="*/ 110218 h 318407"/>
                  <a:gd name="connsiteX2" fmla="*/ 0 w 187779"/>
                  <a:gd name="connsiteY2" fmla="*/ 0 h 318407"/>
                  <a:gd name="connsiteX0" fmla="*/ 187779 w 187779"/>
                  <a:gd name="connsiteY0" fmla="*/ 318407 h 318407"/>
                  <a:gd name="connsiteX1" fmla="*/ 0 w 187779"/>
                  <a:gd name="connsiteY1" fmla="*/ 0 h 318407"/>
                  <a:gd name="connsiteX0" fmla="*/ 187779 w 187779"/>
                  <a:gd name="connsiteY0" fmla="*/ 318407 h 318407"/>
                  <a:gd name="connsiteX1" fmla="*/ 0 w 187779"/>
                  <a:gd name="connsiteY1" fmla="*/ 0 h 318407"/>
                  <a:gd name="connsiteX0" fmla="*/ 187779 w 187779"/>
                  <a:gd name="connsiteY0" fmla="*/ 318407 h 318407"/>
                  <a:gd name="connsiteX1" fmla="*/ 0 w 187779"/>
                  <a:gd name="connsiteY1" fmla="*/ 0 h 318407"/>
                </a:gdLst>
                <a:ahLst/>
                <a:cxnLst>
                  <a:cxn ang="0">
                    <a:pos x="connsiteX0" y="connsiteY0"/>
                  </a:cxn>
                  <a:cxn ang="0">
                    <a:pos x="connsiteX1" y="connsiteY1"/>
                  </a:cxn>
                </a:cxnLst>
                <a:rect l="l" t="t" r="r" b="b"/>
                <a:pathLst>
                  <a:path w="187779" h="318407">
                    <a:moveTo>
                      <a:pt x="187779" y="318407"/>
                    </a:moveTo>
                    <a:cubicBezTo>
                      <a:pt x="179997" y="236640"/>
                      <a:pt x="132751" y="105419"/>
                      <a:pt x="0"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grpSp>
      </p:grpSp>
      <p:grpSp>
        <p:nvGrpSpPr>
          <p:cNvPr id="3" name="Group 2">
            <a:extLst>
              <a:ext uri="{FF2B5EF4-FFF2-40B4-BE49-F238E27FC236}">
                <a16:creationId xmlns:a16="http://schemas.microsoft.com/office/drawing/2014/main" id="{C31F99D7-B189-4394-9BB1-4828DAEE7123}"/>
              </a:ext>
            </a:extLst>
          </p:cNvPr>
          <p:cNvGrpSpPr/>
          <p:nvPr/>
        </p:nvGrpSpPr>
        <p:grpSpPr>
          <a:xfrm>
            <a:off x="9549733" y="1127153"/>
            <a:ext cx="114529" cy="270402"/>
            <a:chOff x="4081774" y="3329291"/>
            <a:chExt cx="208476" cy="695630"/>
          </a:xfrm>
        </p:grpSpPr>
        <p:sp>
          <p:nvSpPr>
            <p:cNvPr id="69" name="Freeform: Shape 234">
              <a:extLst>
                <a:ext uri="{FF2B5EF4-FFF2-40B4-BE49-F238E27FC236}">
                  <a16:creationId xmlns:a16="http://schemas.microsoft.com/office/drawing/2014/main" id="{4F8E639B-C796-4941-B53C-C68E0980B38E}"/>
                </a:ext>
              </a:extLst>
            </p:cNvPr>
            <p:cNvSpPr/>
            <p:nvPr/>
          </p:nvSpPr>
          <p:spPr bwMode="auto">
            <a:xfrm>
              <a:off x="4081774" y="3385143"/>
              <a:ext cx="208476" cy="428318"/>
            </a:xfrm>
            <a:custGeom>
              <a:avLst/>
              <a:gdLst>
                <a:gd name="connsiteX0" fmla="*/ 1610436 w 1744997"/>
                <a:gd name="connsiteY0" fmla="*/ 0 h 3184478"/>
                <a:gd name="connsiteX1" fmla="*/ 90985 w 1744997"/>
                <a:gd name="connsiteY1" fmla="*/ 523165 h 3184478"/>
                <a:gd name="connsiteX2" fmla="*/ 900752 w 1744997"/>
                <a:gd name="connsiteY2" fmla="*/ 1628633 h 3184478"/>
                <a:gd name="connsiteX3" fmla="*/ 1724167 w 1744997"/>
                <a:gd name="connsiteY3" fmla="*/ 2602174 h 3184478"/>
                <a:gd name="connsiteX4" fmla="*/ 0 w 1744997"/>
                <a:gd name="connsiteY4" fmla="*/ 3184478 h 3184478"/>
                <a:gd name="connsiteX0" fmla="*/ 1610436 w 1724272"/>
                <a:gd name="connsiteY0" fmla="*/ 0 h 3184478"/>
                <a:gd name="connsiteX1" fmla="*/ 90985 w 1724272"/>
                <a:gd name="connsiteY1" fmla="*/ 523165 h 3184478"/>
                <a:gd name="connsiteX2" fmla="*/ 1724167 w 1724272"/>
                <a:gd name="connsiteY2" fmla="*/ 2602174 h 3184478"/>
                <a:gd name="connsiteX3" fmla="*/ 0 w 1724272"/>
                <a:gd name="connsiteY3" fmla="*/ 3184478 h 3184478"/>
                <a:gd name="connsiteX0" fmla="*/ 1610436 w 1724272"/>
                <a:gd name="connsiteY0" fmla="*/ 137369 h 3321847"/>
                <a:gd name="connsiteX1" fmla="*/ 90985 w 1724272"/>
                <a:gd name="connsiteY1" fmla="*/ 660534 h 3321847"/>
                <a:gd name="connsiteX2" fmla="*/ 1724167 w 1724272"/>
                <a:gd name="connsiteY2" fmla="*/ 2739543 h 3321847"/>
                <a:gd name="connsiteX3" fmla="*/ 0 w 1724272"/>
                <a:gd name="connsiteY3" fmla="*/ 3321847 h 3321847"/>
                <a:gd name="connsiteX0" fmla="*/ 1610436 w 1724265"/>
                <a:gd name="connsiteY0" fmla="*/ 256061 h 3440539"/>
                <a:gd name="connsiteX1" fmla="*/ 90985 w 1724265"/>
                <a:gd name="connsiteY1" fmla="*/ 779226 h 3440539"/>
                <a:gd name="connsiteX2" fmla="*/ 1724167 w 1724265"/>
                <a:gd name="connsiteY2" fmla="*/ 2858235 h 3440539"/>
                <a:gd name="connsiteX3" fmla="*/ 0 w 1724265"/>
                <a:gd name="connsiteY3" fmla="*/ 3440539 h 3440539"/>
                <a:gd name="connsiteX0" fmla="*/ 1610436 w 1741923"/>
                <a:gd name="connsiteY0" fmla="*/ 256061 h 3440539"/>
                <a:gd name="connsiteX1" fmla="*/ 90985 w 1741923"/>
                <a:gd name="connsiteY1" fmla="*/ 779226 h 3440539"/>
                <a:gd name="connsiteX2" fmla="*/ 1724167 w 1741923"/>
                <a:gd name="connsiteY2" fmla="*/ 2858235 h 3440539"/>
                <a:gd name="connsiteX3" fmla="*/ 0 w 1741923"/>
                <a:gd name="connsiteY3" fmla="*/ 3440539 h 3440539"/>
                <a:gd name="connsiteX0" fmla="*/ 1610436 w 1724327"/>
                <a:gd name="connsiteY0" fmla="*/ 256061 h 3440539"/>
                <a:gd name="connsiteX1" fmla="*/ 90985 w 1724327"/>
                <a:gd name="connsiteY1" fmla="*/ 779226 h 3440539"/>
                <a:gd name="connsiteX2" fmla="*/ 1724167 w 1724327"/>
                <a:gd name="connsiteY2" fmla="*/ 2858235 h 3440539"/>
                <a:gd name="connsiteX3" fmla="*/ 0 w 1724327"/>
                <a:gd name="connsiteY3" fmla="*/ 3440539 h 3440539"/>
                <a:gd name="connsiteX0" fmla="*/ 1610436 w 1725288"/>
                <a:gd name="connsiteY0" fmla="*/ 256061 h 3482768"/>
                <a:gd name="connsiteX1" fmla="*/ 90985 w 1725288"/>
                <a:gd name="connsiteY1" fmla="*/ 779226 h 3482768"/>
                <a:gd name="connsiteX2" fmla="*/ 1724167 w 1725288"/>
                <a:gd name="connsiteY2" fmla="*/ 2858235 h 3482768"/>
                <a:gd name="connsiteX3" fmla="*/ 0 w 1725288"/>
                <a:gd name="connsiteY3" fmla="*/ 3440539 h 3482768"/>
                <a:gd name="connsiteX0" fmla="*/ 1610436 w 1725288"/>
                <a:gd name="connsiteY0" fmla="*/ 256061 h 3630751"/>
                <a:gd name="connsiteX1" fmla="*/ 90985 w 1725288"/>
                <a:gd name="connsiteY1" fmla="*/ 779226 h 3630751"/>
                <a:gd name="connsiteX2" fmla="*/ 1724167 w 1725288"/>
                <a:gd name="connsiteY2" fmla="*/ 2858235 h 3630751"/>
                <a:gd name="connsiteX3" fmla="*/ 0 w 1725288"/>
                <a:gd name="connsiteY3" fmla="*/ 3440539 h 3630751"/>
                <a:gd name="connsiteX0" fmla="*/ 1610436 w 1725269"/>
                <a:gd name="connsiteY0" fmla="*/ 196269 h 3570959"/>
                <a:gd name="connsiteX1" fmla="*/ 90985 w 1725269"/>
                <a:gd name="connsiteY1" fmla="*/ 719434 h 3570959"/>
                <a:gd name="connsiteX2" fmla="*/ 1724167 w 1725269"/>
                <a:gd name="connsiteY2" fmla="*/ 2798443 h 3570959"/>
                <a:gd name="connsiteX3" fmla="*/ 0 w 1725269"/>
                <a:gd name="connsiteY3" fmla="*/ 3380747 h 3570959"/>
                <a:gd name="connsiteX0" fmla="*/ 1610436 w 1725269"/>
                <a:gd name="connsiteY0" fmla="*/ 196269 h 3570959"/>
                <a:gd name="connsiteX1" fmla="*/ 90985 w 1725269"/>
                <a:gd name="connsiteY1" fmla="*/ 719434 h 3570959"/>
                <a:gd name="connsiteX2" fmla="*/ 1724167 w 1725269"/>
                <a:gd name="connsiteY2" fmla="*/ 2798443 h 3570959"/>
                <a:gd name="connsiteX3" fmla="*/ 0 w 1725269"/>
                <a:gd name="connsiteY3" fmla="*/ 3380747 h 3570959"/>
                <a:gd name="connsiteX0" fmla="*/ 1610436 w 1725214"/>
                <a:gd name="connsiteY0" fmla="*/ 194772 h 3569462"/>
                <a:gd name="connsiteX1" fmla="*/ 90985 w 1725214"/>
                <a:gd name="connsiteY1" fmla="*/ 717937 h 3569462"/>
                <a:gd name="connsiteX2" fmla="*/ 1724167 w 1725214"/>
                <a:gd name="connsiteY2" fmla="*/ 2796946 h 3569462"/>
                <a:gd name="connsiteX3" fmla="*/ 0 w 1725214"/>
                <a:gd name="connsiteY3" fmla="*/ 3379250 h 3569462"/>
                <a:gd name="connsiteX0" fmla="*/ 1610436 w 1725401"/>
                <a:gd name="connsiteY0" fmla="*/ 194772 h 3569481"/>
                <a:gd name="connsiteX1" fmla="*/ 90985 w 1725401"/>
                <a:gd name="connsiteY1" fmla="*/ 717937 h 3569481"/>
                <a:gd name="connsiteX2" fmla="*/ 1724167 w 1725401"/>
                <a:gd name="connsiteY2" fmla="*/ 2796946 h 3569481"/>
                <a:gd name="connsiteX3" fmla="*/ 0 w 1725401"/>
                <a:gd name="connsiteY3" fmla="*/ 3379250 h 3569481"/>
                <a:gd name="connsiteX0" fmla="*/ 1610436 w 1725387"/>
                <a:gd name="connsiteY0" fmla="*/ 170107 h 3544816"/>
                <a:gd name="connsiteX1" fmla="*/ 90985 w 1725387"/>
                <a:gd name="connsiteY1" fmla="*/ 693272 h 3544816"/>
                <a:gd name="connsiteX2" fmla="*/ 1724167 w 1725387"/>
                <a:gd name="connsiteY2" fmla="*/ 2772281 h 3544816"/>
                <a:gd name="connsiteX3" fmla="*/ 0 w 1725387"/>
                <a:gd name="connsiteY3" fmla="*/ 3354585 h 3544816"/>
              </a:gdLst>
              <a:ahLst/>
              <a:cxnLst>
                <a:cxn ang="0">
                  <a:pos x="connsiteX0" y="connsiteY0"/>
                </a:cxn>
                <a:cxn ang="0">
                  <a:pos x="connsiteX1" y="connsiteY1"/>
                </a:cxn>
                <a:cxn ang="0">
                  <a:pos x="connsiteX2" y="connsiteY2"/>
                </a:cxn>
                <a:cxn ang="0">
                  <a:pos x="connsiteX3" y="connsiteY3"/>
                </a:cxn>
              </a:cxnLst>
              <a:rect l="l" t="t" r="r" b="b"/>
              <a:pathLst>
                <a:path w="1725387" h="3544816">
                  <a:moveTo>
                    <a:pt x="1610436" y="170107"/>
                  </a:moveTo>
                  <a:cubicBezTo>
                    <a:pt x="864359" y="-204447"/>
                    <a:pt x="234321" y="70327"/>
                    <a:pt x="90985" y="693272"/>
                  </a:cubicBezTo>
                  <a:cubicBezTo>
                    <a:pt x="-144789" y="1717958"/>
                    <a:pt x="1780667" y="1815552"/>
                    <a:pt x="1724167" y="2772281"/>
                  </a:cubicBezTo>
                  <a:cubicBezTo>
                    <a:pt x="1662160" y="3822254"/>
                    <a:pt x="291152" y="3566126"/>
                    <a:pt x="0" y="3354585"/>
                  </a:cubicBezTo>
                </a:path>
              </a:pathLst>
            </a:custGeom>
            <a:noFill/>
            <a:ln w="190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cxnSp>
          <p:nvCxnSpPr>
            <p:cNvPr id="70" name="Straight Connector 69">
              <a:extLst>
                <a:ext uri="{FF2B5EF4-FFF2-40B4-BE49-F238E27FC236}">
                  <a16:creationId xmlns:a16="http://schemas.microsoft.com/office/drawing/2014/main" id="{BF2A3E98-28B2-40B7-969C-89FBA425A45E}"/>
                </a:ext>
              </a:extLst>
            </p:cNvPr>
            <p:cNvCxnSpPr>
              <a:cxnSpLocks/>
            </p:cNvCxnSpPr>
            <p:nvPr/>
          </p:nvCxnSpPr>
          <p:spPr>
            <a:xfrm>
              <a:off x="4186012" y="3329291"/>
              <a:ext cx="0" cy="695630"/>
            </a:xfrm>
            <a:prstGeom prst="line">
              <a:avLst/>
            </a:prstGeom>
            <a:ln w="19050">
              <a:solidFill>
                <a:schemeClr val="bg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72" name="Rectangle 71">
            <a:extLst>
              <a:ext uri="{FF2B5EF4-FFF2-40B4-BE49-F238E27FC236}">
                <a16:creationId xmlns:a16="http://schemas.microsoft.com/office/drawing/2014/main" id="{9F89A7BC-5B95-442F-9381-09D98A284D84}"/>
              </a:ext>
            </a:extLst>
          </p:cNvPr>
          <p:cNvSpPr/>
          <p:nvPr/>
        </p:nvSpPr>
        <p:spPr>
          <a:xfrm>
            <a:off x="3032889" y="1038642"/>
            <a:ext cx="3157570" cy="362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sz="1765" kern="0" spc="100" dirty="0">
                <a:solidFill>
                  <a:srgbClr val="FFFFFF"/>
                </a:solidFill>
                <a:latin typeface="Segoe UI Semibold" charset="0"/>
                <a:cs typeface="Segoe UI Semibold" charset="0"/>
              </a:rPr>
              <a:t>Privacy and Trust</a:t>
            </a:r>
          </a:p>
        </p:txBody>
      </p:sp>
      <p:sp>
        <p:nvSpPr>
          <p:cNvPr id="43" name="Text Placeholder 2">
            <a:extLst>
              <a:ext uri="{FF2B5EF4-FFF2-40B4-BE49-F238E27FC236}">
                <a16:creationId xmlns:a16="http://schemas.microsoft.com/office/drawing/2014/main" id="{02865209-0BC8-4085-BDD5-DB2210EA2464}"/>
              </a:ext>
            </a:extLst>
          </p:cNvPr>
          <p:cNvSpPr txBox="1">
            <a:spLocks/>
          </p:cNvSpPr>
          <p:nvPr/>
        </p:nvSpPr>
        <p:spPr>
          <a:xfrm>
            <a:off x="9673318" y="1797790"/>
            <a:ext cx="2689273" cy="2576580"/>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4080"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448"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04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36080" indent="-336080" defTabSz="914192"/>
            <a:endParaRPr lang="en-US" sz="1961" dirty="0">
              <a:solidFill>
                <a:srgbClr val="FFFFFF"/>
              </a:solidFill>
              <a:latin typeface="Segoe UI Light"/>
            </a:endParaRPr>
          </a:p>
        </p:txBody>
      </p:sp>
      <p:sp>
        <p:nvSpPr>
          <p:cNvPr id="44" name="Text Placeholder 2">
            <a:extLst>
              <a:ext uri="{FF2B5EF4-FFF2-40B4-BE49-F238E27FC236}">
                <a16:creationId xmlns:a16="http://schemas.microsoft.com/office/drawing/2014/main" id="{32141C80-58AB-4C66-A3D7-F4CEF5DF49B0}"/>
              </a:ext>
            </a:extLst>
          </p:cNvPr>
          <p:cNvSpPr txBox="1">
            <a:spLocks/>
          </p:cNvSpPr>
          <p:nvPr/>
        </p:nvSpPr>
        <p:spPr>
          <a:xfrm>
            <a:off x="462628" y="1822124"/>
            <a:ext cx="3080120" cy="4135702"/>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4080"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448"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04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36080" indent="-336080" defTabSz="914192"/>
            <a:endParaRPr lang="en-US" sz="1568" kern="0" spc="100" dirty="0">
              <a:solidFill>
                <a:srgbClr val="FFFFFF"/>
              </a:solidFill>
              <a:latin typeface="Segoe UI Semibold" charset="0"/>
              <a:cs typeface="Segoe UI Semibold" charset="0"/>
            </a:endParaRPr>
          </a:p>
          <a:p>
            <a:pPr marL="336081" lvl="1" indent="0" defTabSz="914192">
              <a:buNone/>
            </a:pPr>
            <a:endParaRPr lang="en-US" sz="1568" kern="0" spc="100" dirty="0">
              <a:solidFill>
                <a:srgbClr val="FFFFFF"/>
              </a:solidFill>
              <a:latin typeface="Segoe UI Semibold" charset="0"/>
              <a:cs typeface="Segoe UI Semibold" charset="0"/>
            </a:endParaRPr>
          </a:p>
          <a:p>
            <a:pPr marL="572581" lvl="1" indent="-236500" defTabSz="914192"/>
            <a:endParaRPr lang="en-US" sz="1568" dirty="0">
              <a:gradFill>
                <a:gsLst>
                  <a:gs pos="1250">
                    <a:srgbClr val="000000"/>
                  </a:gs>
                  <a:gs pos="100000">
                    <a:srgbClr val="000000"/>
                  </a:gs>
                </a:gsLst>
                <a:lin ang="5400000" scaled="0"/>
              </a:gradFill>
              <a:latin typeface="Segoe UI"/>
            </a:endParaRPr>
          </a:p>
        </p:txBody>
      </p:sp>
      <p:sp>
        <p:nvSpPr>
          <p:cNvPr id="45" name="Text Placeholder 2">
            <a:extLst>
              <a:ext uri="{FF2B5EF4-FFF2-40B4-BE49-F238E27FC236}">
                <a16:creationId xmlns:a16="http://schemas.microsoft.com/office/drawing/2014/main" id="{678EDFDA-ECD2-4C3B-83C3-3BD00F765B8E}"/>
              </a:ext>
            </a:extLst>
          </p:cNvPr>
          <p:cNvSpPr txBox="1">
            <a:spLocks/>
          </p:cNvSpPr>
          <p:nvPr/>
        </p:nvSpPr>
        <p:spPr>
          <a:xfrm>
            <a:off x="3443622" y="1822123"/>
            <a:ext cx="2924604" cy="4174148"/>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4080"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448"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04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36080" indent="-336080" defTabSz="914192"/>
            <a:endParaRPr lang="en-US" sz="1765" b="1" dirty="0">
              <a:solidFill>
                <a:srgbClr val="FFFFFF"/>
              </a:solidFill>
              <a:latin typeface="Segoe UI Semilight" panose="020B0402040204020203" pitchFamily="34" charset="0"/>
              <a:cs typeface="Segoe UI Semilight" panose="020B0402040204020203" pitchFamily="34" charset="0"/>
            </a:endParaRPr>
          </a:p>
          <a:p>
            <a:pPr marL="336080" indent="-336080" defTabSz="914192"/>
            <a:endParaRPr lang="en-US" sz="1568" kern="0" spc="100" dirty="0">
              <a:solidFill>
                <a:srgbClr val="FFFFFF"/>
              </a:solidFill>
              <a:latin typeface="Segoe UI Semibold" charset="0"/>
              <a:cs typeface="Segoe UI Semibold" charset="0"/>
            </a:endParaRPr>
          </a:p>
          <a:p>
            <a:pPr marL="336080" indent="-336080" defTabSz="914192"/>
            <a:endParaRPr lang="en-US" sz="1765" b="1" dirty="0">
              <a:solidFill>
                <a:srgbClr val="FFFFFF"/>
              </a:solidFill>
              <a:latin typeface="Segoe UI Semilight" panose="020B0402040204020203" pitchFamily="34" charset="0"/>
              <a:cs typeface="Segoe UI Semilight" panose="020B0402040204020203" pitchFamily="34" charset="0"/>
            </a:endParaRPr>
          </a:p>
        </p:txBody>
      </p:sp>
      <p:sp>
        <p:nvSpPr>
          <p:cNvPr id="46" name="Text Placeholder 2">
            <a:extLst>
              <a:ext uri="{FF2B5EF4-FFF2-40B4-BE49-F238E27FC236}">
                <a16:creationId xmlns:a16="http://schemas.microsoft.com/office/drawing/2014/main" id="{0687F84F-7F1F-430C-B7D7-16FBD34407F6}"/>
              </a:ext>
            </a:extLst>
          </p:cNvPr>
          <p:cNvSpPr txBox="1">
            <a:spLocks/>
          </p:cNvSpPr>
          <p:nvPr/>
        </p:nvSpPr>
        <p:spPr>
          <a:xfrm>
            <a:off x="6587527" y="1797791"/>
            <a:ext cx="2935767" cy="4363227"/>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4080"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448"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04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36080" indent="-336080" defTabSz="914192"/>
            <a:endParaRPr lang="en-US" sz="1765" b="1" dirty="0">
              <a:solidFill>
                <a:srgbClr val="FFFFFF"/>
              </a:solidFill>
              <a:latin typeface="Segoe UI Semilight" panose="020B0402040204020203" pitchFamily="34" charset="0"/>
              <a:cs typeface="Segoe UI Semilight" panose="020B0402040204020203" pitchFamily="34" charset="0"/>
            </a:endParaRPr>
          </a:p>
          <a:p>
            <a:pPr marL="0" indent="0" defTabSz="914192">
              <a:buNone/>
            </a:pPr>
            <a:endParaRPr lang="en-US" sz="2353" dirty="0">
              <a:solidFill>
                <a:srgbClr val="FFFFFF"/>
              </a:solidFill>
              <a:latin typeface="Segoe UI Light"/>
            </a:endParaRPr>
          </a:p>
        </p:txBody>
      </p:sp>
      <p:graphicFrame>
        <p:nvGraphicFramePr>
          <p:cNvPr id="7" name="Table 6">
            <a:extLst>
              <a:ext uri="{FF2B5EF4-FFF2-40B4-BE49-F238E27FC236}">
                <a16:creationId xmlns:a16="http://schemas.microsoft.com/office/drawing/2014/main" id="{ABA4E545-0CB8-483C-9C07-776A7FD6648F}"/>
              </a:ext>
            </a:extLst>
          </p:cNvPr>
          <p:cNvGraphicFramePr>
            <a:graphicFrameLocks noGrp="1"/>
          </p:cNvGraphicFramePr>
          <p:nvPr>
            <p:extLst/>
          </p:nvPr>
        </p:nvGraphicFramePr>
        <p:xfrm>
          <a:off x="170800" y="1803195"/>
          <a:ext cx="2899355" cy="3999030"/>
        </p:xfrm>
        <a:graphic>
          <a:graphicData uri="http://schemas.openxmlformats.org/drawingml/2006/table">
            <a:tbl>
              <a:tblPr firstRow="1" bandRow="1">
                <a:tableStyleId>{5DA37D80-6434-44D0-A028-1B22A696006F}</a:tableStyleId>
              </a:tblPr>
              <a:tblGrid>
                <a:gridCol w="2899355">
                  <a:extLst>
                    <a:ext uri="{9D8B030D-6E8A-4147-A177-3AD203B41FA5}">
                      <a16:colId xmlns:a16="http://schemas.microsoft.com/office/drawing/2014/main" val="3485591923"/>
                    </a:ext>
                  </a:extLst>
                </a:gridCol>
              </a:tblGrid>
              <a:tr h="1069277">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Operational analytics</a:t>
                      </a:r>
                    </a:p>
                    <a:p>
                      <a:pPr marL="342835" lvl="1" indent="0">
                        <a:buNone/>
                      </a:pPr>
                      <a:r>
                        <a:rPr lang="en-US" sz="1600" kern="0" spc="102" dirty="0">
                          <a:solidFill>
                            <a:srgbClr val="FFFFFF"/>
                          </a:solidFill>
                          <a:latin typeface="Segoe UI Semibold" charset="0"/>
                          <a:cs typeface="Segoe UI Semibold" charset="0"/>
                        </a:rPr>
                        <a:t>Columnstore</a:t>
                      </a:r>
                    </a:p>
                    <a:p>
                      <a:pPr marL="342835" lvl="1" indent="0">
                        <a:buNone/>
                      </a:pPr>
                      <a:r>
                        <a:rPr lang="en-US" sz="1600" kern="0" spc="102" dirty="0">
                          <a:solidFill>
                            <a:srgbClr val="FFFFFF"/>
                          </a:solidFill>
                          <a:latin typeface="Segoe UI Semibold" charset="0"/>
                          <a:cs typeface="Segoe UI Semibold" charset="0"/>
                        </a:rPr>
                        <a:t>Hekaton (in-memory OLTP)</a:t>
                      </a: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5241603"/>
                  </a:ext>
                </a:extLst>
              </a:tr>
              <a:tr h="1070481">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Predictable performance</a:t>
                      </a:r>
                    </a:p>
                    <a:p>
                      <a:pPr marL="342835" lvl="1" indent="0">
                        <a:buNone/>
                      </a:pPr>
                      <a:r>
                        <a:rPr lang="en-US" sz="1600" kern="0" spc="102" dirty="0">
                          <a:solidFill>
                            <a:schemeClr val="bg1"/>
                          </a:solidFill>
                          <a:latin typeface="Segoe UI Semibold" charset="0"/>
                          <a:cs typeface="Segoe UI Semibold" charset="0"/>
                        </a:rPr>
                        <a:t>Query Store</a:t>
                      </a:r>
                    </a:p>
                    <a:p>
                      <a:pPr marL="342835" lvl="1" indent="0">
                        <a:buNone/>
                      </a:pPr>
                      <a:r>
                        <a:rPr lang="en-US" sz="1600" kern="0" spc="102" dirty="0">
                          <a:solidFill>
                            <a:schemeClr val="bg1"/>
                          </a:solidFill>
                          <a:latin typeface="Segoe UI Semibold" charset="0"/>
                          <a:cs typeface="Segoe UI Semibold" charset="0"/>
                        </a:rPr>
                        <a:t>Index Optimization</a:t>
                      </a:r>
                    </a:p>
                    <a:p>
                      <a:endParaRPr lang="en-US" sz="1700" dirty="0"/>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609778207"/>
                  </a:ext>
                </a:extLst>
              </a:tr>
              <a:tr h="1849511">
                <a:tc>
                  <a:txBody>
                    <a:bodyPr/>
                    <a:lstStyle/>
                    <a:p>
                      <a:endParaRPr lang="en-US" sz="1700" dirty="0"/>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371511446"/>
                  </a:ext>
                </a:extLst>
              </a:tr>
            </a:tbl>
          </a:graphicData>
        </a:graphic>
      </p:graphicFrame>
      <p:graphicFrame>
        <p:nvGraphicFramePr>
          <p:cNvPr id="50" name="Table 49">
            <a:extLst>
              <a:ext uri="{FF2B5EF4-FFF2-40B4-BE49-F238E27FC236}">
                <a16:creationId xmlns:a16="http://schemas.microsoft.com/office/drawing/2014/main" id="{7CEAAB57-11D6-4539-9CFC-2A47D2BA8FC0}"/>
              </a:ext>
            </a:extLst>
          </p:cNvPr>
          <p:cNvGraphicFramePr>
            <a:graphicFrameLocks noGrp="1"/>
          </p:cNvGraphicFramePr>
          <p:nvPr>
            <p:extLst/>
          </p:nvPr>
        </p:nvGraphicFramePr>
        <p:xfrm>
          <a:off x="3126863" y="1783678"/>
          <a:ext cx="2995036" cy="3983452"/>
        </p:xfrm>
        <a:graphic>
          <a:graphicData uri="http://schemas.openxmlformats.org/drawingml/2006/table">
            <a:tbl>
              <a:tblPr firstRow="1" bandRow="1">
                <a:tableStyleId>{5DA37D80-6434-44D0-A028-1B22A696006F}</a:tableStyleId>
              </a:tblPr>
              <a:tblGrid>
                <a:gridCol w="2995036">
                  <a:extLst>
                    <a:ext uri="{9D8B030D-6E8A-4147-A177-3AD203B41FA5}">
                      <a16:colId xmlns:a16="http://schemas.microsoft.com/office/drawing/2014/main" val="3485591923"/>
                    </a:ext>
                  </a:extLst>
                </a:gridCol>
              </a:tblGrid>
              <a:tr h="1072468">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Activity monitoring</a:t>
                      </a:r>
                    </a:p>
                    <a:p>
                      <a:pPr marL="342835" lvl="1" indent="0">
                        <a:buNone/>
                      </a:pPr>
                      <a:r>
                        <a:rPr lang="en-US" sz="1600" kern="0" spc="102" dirty="0">
                          <a:solidFill>
                            <a:srgbClr val="FFFFFF"/>
                          </a:solidFill>
                          <a:latin typeface="Segoe UI Semibold" charset="0"/>
                          <a:cs typeface="Segoe UI Semibold" charset="0"/>
                        </a:rPr>
                        <a:t>Engine Audit</a:t>
                      </a:r>
                    </a:p>
                    <a:p>
                      <a:pPr marL="342835" lvl="1" indent="0">
                        <a:buNone/>
                      </a:pPr>
                      <a:endParaRPr lang="en-US" sz="1600" kern="0" spc="102" dirty="0">
                        <a:solidFill>
                          <a:srgbClr val="FFFFFF"/>
                        </a:solidFill>
                        <a:latin typeface="Segoe UI Semibold" charset="0"/>
                        <a:cs typeface="Segoe UI Semibold" charset="0"/>
                      </a:endParaRPr>
                    </a:p>
                    <a:p>
                      <a:pPr marL="342835" lvl="1" indent="0">
                        <a:buNone/>
                      </a:pPr>
                      <a:endParaRPr lang="en-US" sz="1600" kern="0" spc="102" dirty="0">
                        <a:solidFill>
                          <a:srgbClr val="FFFFFF"/>
                        </a:solidFill>
                        <a:latin typeface="Segoe UI Semibold" charset="0"/>
                        <a:cs typeface="Segoe UI Semibold" charset="0"/>
                      </a:endParaRP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5241603"/>
                  </a:ext>
                </a:extLst>
              </a:tr>
              <a:tr h="1317603">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Access Control </a:t>
                      </a:r>
                    </a:p>
                    <a:p>
                      <a:pPr marL="241254" lvl="1" indent="0">
                        <a:buNone/>
                      </a:pPr>
                      <a:r>
                        <a:rPr lang="en-US" sz="1600" kern="0" spc="102" dirty="0">
                          <a:solidFill>
                            <a:schemeClr val="bg1"/>
                          </a:solidFill>
                          <a:latin typeface="Segoe UI Semibold" charset="0"/>
                          <a:cs typeface="Segoe UI Semibold" charset="0"/>
                        </a:rPr>
                        <a:t>SQL Firewall</a:t>
                      </a:r>
                    </a:p>
                    <a:p>
                      <a:pPr marL="241254" lvl="1" indent="0">
                        <a:buNone/>
                      </a:pPr>
                      <a:r>
                        <a:rPr lang="en-US" sz="1600" kern="0" spc="102" dirty="0">
                          <a:solidFill>
                            <a:schemeClr val="bg1"/>
                          </a:solidFill>
                          <a:latin typeface="Segoe UI Semibold" charset="0"/>
                          <a:cs typeface="Segoe UI Semibold" charset="0"/>
                        </a:rPr>
                        <a:t>RLS, Dynamic data masking</a:t>
                      </a:r>
                    </a:p>
                    <a:p>
                      <a:pPr marL="241254" lvl="1" indent="0">
                        <a:buNone/>
                      </a:pPr>
                      <a:endParaRPr lang="en-US" sz="1600" kern="0" spc="102" dirty="0">
                        <a:solidFill>
                          <a:schemeClr val="tx2"/>
                        </a:solidFill>
                        <a:latin typeface="Segoe UI Semibold" charset="0"/>
                        <a:cs typeface="Segoe UI Semibold" charset="0"/>
                      </a:endParaRP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609778207"/>
                  </a:ext>
                </a:extLst>
              </a:tr>
              <a:tr h="1593381">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Data Protection</a:t>
                      </a:r>
                    </a:p>
                    <a:p>
                      <a:pPr marL="241254" lvl="1" indent="0">
                        <a:buFont typeface="Arial" pitchFamily="34" charset="0"/>
                        <a:buNone/>
                      </a:pPr>
                      <a:r>
                        <a:rPr lang="en-US" sz="1600" kern="0" spc="102" dirty="0">
                          <a:solidFill>
                            <a:srgbClr val="FFFFFF"/>
                          </a:solidFill>
                          <a:latin typeface="Segoe UI Semibold" charset="0"/>
                          <a:cs typeface="Segoe UI Semibold" charset="0"/>
                        </a:rPr>
                        <a:t>Encrypt in motion (TLS)</a:t>
                      </a:r>
                    </a:p>
                    <a:p>
                      <a:pPr marL="241254" lvl="1" indent="0">
                        <a:buFont typeface="Arial" pitchFamily="34" charset="0"/>
                        <a:buNone/>
                      </a:pPr>
                      <a:r>
                        <a:rPr lang="en-US" sz="1600" kern="0" spc="102" dirty="0">
                          <a:solidFill>
                            <a:srgbClr val="FFFFFF"/>
                          </a:solidFill>
                          <a:latin typeface="Segoe UI Semibold" charset="0"/>
                          <a:cs typeface="Segoe UI Semibold" charset="0"/>
                        </a:rPr>
                        <a:t>TDE </a:t>
                      </a:r>
                    </a:p>
                    <a:p>
                      <a:pPr marL="241254" lvl="1" indent="0">
                        <a:buFont typeface="Arial" pitchFamily="34" charset="0"/>
                        <a:buNone/>
                      </a:pPr>
                      <a:r>
                        <a:rPr lang="en-US" sz="1600" kern="0" spc="102" dirty="0">
                          <a:solidFill>
                            <a:srgbClr val="FFFFFF"/>
                          </a:solidFill>
                          <a:latin typeface="Segoe UI Semibold" charset="0"/>
                          <a:cs typeface="Segoe UI Semibold" charset="0"/>
                        </a:rPr>
                        <a:t>Always Encrypted (equality)</a:t>
                      </a:r>
                    </a:p>
                    <a:p>
                      <a:endParaRPr lang="en-US" sz="1700" dirty="0"/>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75018111"/>
                  </a:ext>
                </a:extLst>
              </a:tr>
            </a:tbl>
          </a:graphicData>
        </a:graphic>
      </p:graphicFrame>
      <p:graphicFrame>
        <p:nvGraphicFramePr>
          <p:cNvPr id="58" name="Table 57">
            <a:extLst>
              <a:ext uri="{FF2B5EF4-FFF2-40B4-BE49-F238E27FC236}">
                <a16:creationId xmlns:a16="http://schemas.microsoft.com/office/drawing/2014/main" id="{FEFA4728-40BA-442A-9B14-C8BBA3AF46B0}"/>
              </a:ext>
            </a:extLst>
          </p:cNvPr>
          <p:cNvGraphicFramePr>
            <a:graphicFrameLocks noGrp="1"/>
          </p:cNvGraphicFramePr>
          <p:nvPr>
            <p:extLst/>
          </p:nvPr>
        </p:nvGraphicFramePr>
        <p:xfrm>
          <a:off x="6197599" y="1783677"/>
          <a:ext cx="2950549" cy="3975570"/>
        </p:xfrm>
        <a:graphic>
          <a:graphicData uri="http://schemas.openxmlformats.org/drawingml/2006/table">
            <a:tbl>
              <a:tblPr firstRow="1" bandRow="1">
                <a:tableStyleId>{5DA37D80-6434-44D0-A028-1B22A696006F}</a:tableStyleId>
              </a:tblPr>
              <a:tblGrid>
                <a:gridCol w="2950549">
                  <a:extLst>
                    <a:ext uri="{9D8B030D-6E8A-4147-A177-3AD203B41FA5}">
                      <a16:colId xmlns:a16="http://schemas.microsoft.com/office/drawing/2014/main" val="3485591923"/>
                    </a:ext>
                  </a:extLst>
                </a:gridCol>
              </a:tblGrid>
              <a:tr h="1076382">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HA-DR built-in</a:t>
                      </a:r>
                    </a:p>
                    <a:p>
                      <a:pPr marL="241254" lvl="1" indent="0">
                        <a:buNone/>
                      </a:pPr>
                      <a:r>
                        <a:rPr lang="en-US" sz="1600" kern="0" spc="102" dirty="0">
                          <a:solidFill>
                            <a:srgbClr val="FFFFFF"/>
                          </a:solidFill>
                          <a:latin typeface="Segoe UI Semibold" charset="0"/>
                          <a:cs typeface="Segoe UI Semibold" charset="0"/>
                        </a:rPr>
                        <a:t>99.99% SLA </a:t>
                      </a:r>
                    </a:p>
                    <a:p>
                      <a:pPr marL="241254" lvl="1" indent="0">
                        <a:buNone/>
                      </a:pPr>
                      <a:r>
                        <a:rPr lang="en-US" sz="1600" kern="0" spc="102" dirty="0">
                          <a:solidFill>
                            <a:srgbClr val="FFFFFF"/>
                          </a:solidFill>
                          <a:latin typeface="Segoe UI Semibold" charset="0"/>
                          <a:cs typeface="Segoe UI Semibold" charset="0"/>
                        </a:rPr>
                        <a:t>Geo-restore</a:t>
                      </a:r>
                    </a:p>
                    <a:p>
                      <a:pPr marL="342835" lvl="1" indent="0">
                        <a:buNone/>
                      </a:pPr>
                      <a:endParaRPr lang="en-US" sz="1600" kern="0" spc="102" dirty="0">
                        <a:solidFill>
                          <a:srgbClr val="FFFFFF"/>
                        </a:solidFill>
                        <a:latin typeface="Segoe UI Semibold" charset="0"/>
                        <a:cs typeface="Segoe UI Semibold" charset="0"/>
                      </a:endParaRP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5241603"/>
                  </a:ext>
                </a:extLst>
              </a:tr>
              <a:tr h="1207730">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Backup and restore</a:t>
                      </a:r>
                    </a:p>
                    <a:p>
                      <a:pPr marL="241254" lvl="1" indent="0">
                        <a:buNone/>
                      </a:pPr>
                      <a:r>
                        <a:rPr lang="en-US" sz="1600" kern="0" spc="102" dirty="0">
                          <a:solidFill>
                            <a:schemeClr val="bg1"/>
                          </a:solidFill>
                          <a:latin typeface="Segoe UI Semibold" charset="0"/>
                          <a:cs typeface="Segoe UI Semibold" charset="0"/>
                        </a:rPr>
                        <a:t>Backup with health check</a:t>
                      </a:r>
                    </a:p>
                    <a:p>
                      <a:pPr marL="241254" lvl="1" indent="0">
                        <a:buNone/>
                      </a:pPr>
                      <a:r>
                        <a:rPr lang="en-US" sz="1600" kern="0" spc="102" dirty="0">
                          <a:solidFill>
                            <a:schemeClr val="bg1"/>
                          </a:solidFill>
                          <a:latin typeface="Segoe UI Semibold" charset="0"/>
                          <a:cs typeface="Segoe UI Semibold" charset="0"/>
                        </a:rPr>
                        <a:t>35 days PITR</a:t>
                      </a: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609778207"/>
                  </a:ext>
                </a:extLst>
              </a:tr>
              <a:tr h="1691458">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Distributed application</a:t>
                      </a:r>
                    </a:p>
                    <a:p>
                      <a:pPr marL="241254" lvl="1" indent="0">
                        <a:buNone/>
                      </a:pPr>
                      <a:r>
                        <a:rPr lang="en-US" sz="1600" kern="0" spc="102" dirty="0">
                          <a:solidFill>
                            <a:srgbClr val="FFFFFF"/>
                          </a:solidFill>
                          <a:latin typeface="Segoe UI Semibold" charset="0"/>
                          <a:cs typeface="Segoe UI Semibold" charset="0"/>
                        </a:rPr>
                        <a:t>Change Tracking</a:t>
                      </a:r>
                    </a:p>
                    <a:p>
                      <a:pPr marL="0" indent="0">
                        <a:buNone/>
                      </a:pPr>
                      <a:endParaRPr lang="en-US" sz="1700" dirty="0">
                        <a:solidFill>
                          <a:schemeClr val="tx2"/>
                        </a:solidFill>
                      </a:endParaRPr>
                    </a:p>
                    <a:p>
                      <a:pPr marL="0" indent="0">
                        <a:buNone/>
                      </a:pPr>
                      <a:endParaRPr lang="en-US" sz="1700" dirty="0">
                        <a:solidFill>
                          <a:schemeClr val="tx2"/>
                        </a:solidFill>
                      </a:endParaRPr>
                    </a:p>
                    <a:p>
                      <a:pPr marL="0" indent="0">
                        <a:buNone/>
                      </a:pPr>
                      <a:endParaRPr lang="en-US" sz="1700" dirty="0">
                        <a:solidFill>
                          <a:schemeClr val="tx2"/>
                        </a:solidFill>
                      </a:endParaRPr>
                    </a:p>
                    <a:p>
                      <a:pPr marL="0" indent="0">
                        <a:buNone/>
                      </a:pPr>
                      <a:endParaRPr lang="en-US" sz="1700" dirty="0">
                        <a:solidFill>
                          <a:schemeClr val="tx2"/>
                        </a:solidFill>
                      </a:endParaRP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75018111"/>
                  </a:ext>
                </a:extLst>
              </a:tr>
            </a:tbl>
          </a:graphicData>
        </a:graphic>
      </p:graphicFrame>
      <p:graphicFrame>
        <p:nvGraphicFramePr>
          <p:cNvPr id="71" name="Table 70">
            <a:extLst>
              <a:ext uri="{FF2B5EF4-FFF2-40B4-BE49-F238E27FC236}">
                <a16:creationId xmlns:a16="http://schemas.microsoft.com/office/drawing/2014/main" id="{59291180-1DD4-4AFC-ADFB-A22D7CFBF6D6}"/>
              </a:ext>
            </a:extLst>
          </p:cNvPr>
          <p:cNvGraphicFramePr>
            <a:graphicFrameLocks noGrp="1"/>
          </p:cNvGraphicFramePr>
          <p:nvPr>
            <p:extLst/>
          </p:nvPr>
        </p:nvGraphicFramePr>
        <p:xfrm>
          <a:off x="9223848" y="1793413"/>
          <a:ext cx="2773615" cy="3954184"/>
        </p:xfrm>
        <a:graphic>
          <a:graphicData uri="http://schemas.openxmlformats.org/drawingml/2006/table">
            <a:tbl>
              <a:tblPr firstRow="1" bandRow="1">
                <a:tableStyleId>{5DA37D80-6434-44D0-A028-1B22A696006F}</a:tableStyleId>
              </a:tblPr>
              <a:tblGrid>
                <a:gridCol w="2773615">
                  <a:extLst>
                    <a:ext uri="{9D8B030D-6E8A-4147-A177-3AD203B41FA5}">
                      <a16:colId xmlns:a16="http://schemas.microsoft.com/office/drawing/2014/main" val="3485591923"/>
                    </a:ext>
                  </a:extLst>
                </a:gridCol>
              </a:tblGrid>
              <a:tr h="1977092">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Biz model &amp; SKUs</a:t>
                      </a:r>
                    </a:p>
                    <a:p>
                      <a:pPr marL="342835" lvl="1" indent="0">
                        <a:buNone/>
                      </a:pPr>
                      <a:r>
                        <a:rPr lang="en-US" sz="1600" kern="0" spc="102" dirty="0">
                          <a:solidFill>
                            <a:srgbClr val="FFFFFF"/>
                          </a:solidFill>
                          <a:latin typeface="Segoe UI Semibold" charset="0"/>
                          <a:cs typeface="Segoe UI Semibold" charset="0"/>
                        </a:rPr>
                        <a:t>DTU/</a:t>
                      </a:r>
                      <a:r>
                        <a:rPr lang="en-US" sz="1600" kern="0" spc="102" dirty="0" err="1">
                          <a:solidFill>
                            <a:srgbClr val="FFFFFF"/>
                          </a:solidFill>
                          <a:latin typeface="Segoe UI Semibold" charset="0"/>
                          <a:cs typeface="Segoe UI Semibold" charset="0"/>
                        </a:rPr>
                        <a:t>eDTU</a:t>
                      </a:r>
                      <a:r>
                        <a:rPr lang="en-US" sz="1600" kern="0" spc="102" dirty="0">
                          <a:solidFill>
                            <a:srgbClr val="FFFFFF"/>
                          </a:solidFill>
                          <a:latin typeface="Segoe UI Semibold" charset="0"/>
                          <a:cs typeface="Segoe UI Semibold" charset="0"/>
                        </a:rPr>
                        <a:t> </a:t>
                      </a:r>
                    </a:p>
                    <a:p>
                      <a:pPr marL="342835" lvl="1" indent="0">
                        <a:buNone/>
                      </a:pPr>
                      <a:r>
                        <a:rPr lang="en-US" sz="1600" kern="0" spc="102" dirty="0">
                          <a:solidFill>
                            <a:srgbClr val="FFFFFF"/>
                          </a:solidFill>
                          <a:latin typeface="Segoe UI Semibold" charset="0"/>
                          <a:cs typeface="Segoe UI Semibold" charset="0"/>
                        </a:rPr>
                        <a:t>&lt;=1TB (premium &amp; standard)</a:t>
                      </a:r>
                    </a:p>
                    <a:p>
                      <a:endParaRPr lang="en-US" sz="1700" dirty="0"/>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3835241603"/>
                  </a:ext>
                </a:extLst>
              </a:tr>
              <a:tr h="1977092">
                <a:tc>
                  <a:txBody>
                    <a:bodyPr/>
                    <a:lstStyle/>
                    <a:p>
                      <a:endParaRPr lang="en-US" sz="1700" dirty="0"/>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724581360"/>
                  </a:ext>
                </a:extLst>
              </a:tr>
            </a:tbl>
          </a:graphicData>
        </a:graphic>
      </p:graphicFrame>
    </p:spTree>
    <p:extLst>
      <p:ext uri="{BB962C8B-B14F-4D97-AF65-F5344CB8AC3E}">
        <p14:creationId xmlns:p14="http://schemas.microsoft.com/office/powerpoint/2010/main" val="1037904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Rectangle 131">
            <a:extLst>
              <a:ext uri="{FF2B5EF4-FFF2-40B4-BE49-F238E27FC236}">
                <a16:creationId xmlns:a16="http://schemas.microsoft.com/office/drawing/2014/main" id="{ED101C06-D7DA-45CF-A881-4EC24F6A1C58}"/>
              </a:ext>
            </a:extLst>
          </p:cNvPr>
          <p:cNvSpPr/>
          <p:nvPr/>
        </p:nvSpPr>
        <p:spPr bwMode="auto">
          <a:xfrm>
            <a:off x="-10351" y="-3737"/>
            <a:ext cx="12216773" cy="885305"/>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solidFill>
                <a:srgbClr val="000000"/>
              </a:solidFill>
              <a:latin typeface="Segoe UI"/>
            </a:endParaRPr>
          </a:p>
        </p:txBody>
      </p:sp>
      <p:sp>
        <p:nvSpPr>
          <p:cNvPr id="2" name="Rectangle 1"/>
          <p:cNvSpPr/>
          <p:nvPr/>
        </p:nvSpPr>
        <p:spPr>
          <a:xfrm>
            <a:off x="22285" y="-273874"/>
            <a:ext cx="12190271" cy="1486049"/>
          </a:xfrm>
          <a:prstGeom prst="rect">
            <a:avLst/>
          </a:prstGeom>
        </p:spPr>
        <p:txBody>
          <a:bodyPr wrap="square" lIns="448149" tIns="448149" rIns="448149" anchor="t">
            <a:noAutofit/>
          </a:bodyPr>
          <a:lstStyle/>
          <a:p>
            <a:pPr defTabSz="896214">
              <a:defRPr/>
            </a:pPr>
            <a:r>
              <a:rPr lang="en-US" sz="3600" kern="0" dirty="0">
                <a:ln w="3175">
                  <a:noFill/>
                </a:ln>
                <a:solidFill>
                  <a:srgbClr val="0078D7"/>
                </a:solidFill>
                <a:latin typeface="Segoe UI Light" panose="020B0502040204020203" pitchFamily="34" charset="0"/>
                <a:cs typeface="Segoe UI Light" panose="020B0502040204020203" pitchFamily="34" charset="0"/>
              </a:rPr>
              <a:t>TCO optimization - The MS IT Example</a:t>
            </a:r>
            <a:endParaRPr lang="en-US" sz="1600" kern="0" dirty="0">
              <a:ln w="3175">
                <a:noFill/>
              </a:ln>
              <a:solidFill>
                <a:srgbClr val="0078D7"/>
              </a:solidFill>
              <a:latin typeface="Segoe UI Light" panose="020B0502040204020203" pitchFamily="34" charset="0"/>
              <a:cs typeface="Segoe UI Light" panose="020B0502040204020203" pitchFamily="34" charset="0"/>
            </a:endParaRPr>
          </a:p>
        </p:txBody>
      </p:sp>
      <p:grpSp>
        <p:nvGrpSpPr>
          <p:cNvPr id="100" name="Group 4"/>
          <p:cNvGrpSpPr>
            <a:grpSpLocks noChangeAspect="1"/>
          </p:cNvGrpSpPr>
          <p:nvPr/>
        </p:nvGrpSpPr>
        <p:grpSpPr bwMode="auto">
          <a:xfrm>
            <a:off x="355091" y="4117878"/>
            <a:ext cx="933318" cy="1776161"/>
            <a:chOff x="4583" y="1466"/>
            <a:chExt cx="588" cy="1119"/>
          </a:xfrm>
        </p:grpSpPr>
        <p:sp>
          <p:nvSpPr>
            <p:cNvPr id="101" name="AutoShape 3"/>
            <p:cNvSpPr>
              <a:spLocks noChangeAspect="1" noChangeArrowheads="1" noTextEdit="1"/>
            </p:cNvSpPr>
            <p:nvPr/>
          </p:nvSpPr>
          <p:spPr bwMode="auto">
            <a:xfrm>
              <a:off x="4583" y="1466"/>
              <a:ext cx="588" cy="11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02" name="Freeform 5"/>
            <p:cNvSpPr>
              <a:spLocks/>
            </p:cNvSpPr>
            <p:nvPr/>
          </p:nvSpPr>
          <p:spPr bwMode="auto">
            <a:xfrm>
              <a:off x="4679" y="1467"/>
              <a:ext cx="143" cy="96"/>
            </a:xfrm>
            <a:custGeom>
              <a:avLst/>
              <a:gdLst>
                <a:gd name="T0" fmla="*/ 141 w 141"/>
                <a:gd name="T1" fmla="*/ 95 h 95"/>
                <a:gd name="T2" fmla="*/ 141 w 141"/>
                <a:gd name="T3" fmla="*/ 65 h 95"/>
                <a:gd name="T4" fmla="*/ 76 w 141"/>
                <a:gd name="T5" fmla="*/ 0 h 95"/>
                <a:gd name="T6" fmla="*/ 64 w 141"/>
                <a:gd name="T7" fmla="*/ 0 h 95"/>
                <a:gd name="T8" fmla="*/ 0 w 141"/>
                <a:gd name="T9" fmla="*/ 65 h 95"/>
                <a:gd name="T10" fmla="*/ 0 w 141"/>
                <a:gd name="T11" fmla="*/ 95 h 95"/>
                <a:gd name="T12" fmla="*/ 141 w 141"/>
                <a:gd name="T13" fmla="*/ 95 h 95"/>
              </a:gdLst>
              <a:ahLst/>
              <a:cxnLst>
                <a:cxn ang="0">
                  <a:pos x="T0" y="T1"/>
                </a:cxn>
                <a:cxn ang="0">
                  <a:pos x="T2" y="T3"/>
                </a:cxn>
                <a:cxn ang="0">
                  <a:pos x="T4" y="T5"/>
                </a:cxn>
                <a:cxn ang="0">
                  <a:pos x="T6" y="T7"/>
                </a:cxn>
                <a:cxn ang="0">
                  <a:pos x="T8" y="T9"/>
                </a:cxn>
                <a:cxn ang="0">
                  <a:pos x="T10" y="T11"/>
                </a:cxn>
                <a:cxn ang="0">
                  <a:pos x="T12" y="T13"/>
                </a:cxn>
              </a:cxnLst>
              <a:rect l="0" t="0" r="r" b="b"/>
              <a:pathLst>
                <a:path w="141" h="95">
                  <a:moveTo>
                    <a:pt x="141" y="95"/>
                  </a:moveTo>
                  <a:cubicBezTo>
                    <a:pt x="141" y="65"/>
                    <a:pt x="141" y="65"/>
                    <a:pt x="141" y="65"/>
                  </a:cubicBezTo>
                  <a:cubicBezTo>
                    <a:pt x="141" y="29"/>
                    <a:pt x="112" y="0"/>
                    <a:pt x="76" y="0"/>
                  </a:cubicBezTo>
                  <a:cubicBezTo>
                    <a:pt x="64" y="0"/>
                    <a:pt x="64" y="0"/>
                    <a:pt x="64" y="0"/>
                  </a:cubicBezTo>
                  <a:cubicBezTo>
                    <a:pt x="29" y="0"/>
                    <a:pt x="0" y="29"/>
                    <a:pt x="0" y="65"/>
                  </a:cubicBezTo>
                  <a:cubicBezTo>
                    <a:pt x="0" y="95"/>
                    <a:pt x="0" y="95"/>
                    <a:pt x="0" y="95"/>
                  </a:cubicBezTo>
                  <a:lnTo>
                    <a:pt x="141" y="9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03" name="Freeform 6"/>
            <p:cNvSpPr>
              <a:spLocks/>
            </p:cNvSpPr>
            <p:nvPr/>
          </p:nvSpPr>
          <p:spPr bwMode="auto">
            <a:xfrm>
              <a:off x="4662" y="1585"/>
              <a:ext cx="175" cy="36"/>
            </a:xfrm>
            <a:custGeom>
              <a:avLst/>
              <a:gdLst>
                <a:gd name="T0" fmla="*/ 0 w 172"/>
                <a:gd name="T1" fmla="*/ 27 h 36"/>
                <a:gd name="T2" fmla="*/ 9 w 172"/>
                <a:gd name="T3" fmla="*/ 36 h 36"/>
                <a:gd name="T4" fmla="*/ 164 w 172"/>
                <a:gd name="T5" fmla="*/ 36 h 36"/>
                <a:gd name="T6" fmla="*/ 172 w 172"/>
                <a:gd name="T7" fmla="*/ 27 h 36"/>
                <a:gd name="T8" fmla="*/ 172 w 172"/>
                <a:gd name="T9" fmla="*/ 8 h 36"/>
                <a:gd name="T10" fmla="*/ 164 w 172"/>
                <a:gd name="T11" fmla="*/ 0 h 36"/>
                <a:gd name="T12" fmla="*/ 9 w 172"/>
                <a:gd name="T13" fmla="*/ 0 h 36"/>
                <a:gd name="T14" fmla="*/ 0 w 172"/>
                <a:gd name="T15" fmla="*/ 8 h 36"/>
                <a:gd name="T16" fmla="*/ 0 w 172"/>
                <a:gd name="T1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6">
                  <a:moveTo>
                    <a:pt x="0" y="27"/>
                  </a:moveTo>
                  <a:cubicBezTo>
                    <a:pt x="0" y="32"/>
                    <a:pt x="4" y="36"/>
                    <a:pt x="9" y="36"/>
                  </a:cubicBezTo>
                  <a:cubicBezTo>
                    <a:pt x="164" y="36"/>
                    <a:pt x="164" y="36"/>
                    <a:pt x="164" y="36"/>
                  </a:cubicBezTo>
                  <a:cubicBezTo>
                    <a:pt x="169" y="36"/>
                    <a:pt x="172" y="32"/>
                    <a:pt x="172" y="27"/>
                  </a:cubicBezTo>
                  <a:cubicBezTo>
                    <a:pt x="172" y="8"/>
                    <a:pt x="172" y="8"/>
                    <a:pt x="172" y="8"/>
                  </a:cubicBezTo>
                  <a:cubicBezTo>
                    <a:pt x="172" y="3"/>
                    <a:pt x="169" y="0"/>
                    <a:pt x="164" y="0"/>
                  </a:cubicBezTo>
                  <a:cubicBezTo>
                    <a:pt x="9" y="0"/>
                    <a:pt x="9" y="0"/>
                    <a:pt x="9" y="0"/>
                  </a:cubicBezTo>
                  <a:cubicBezTo>
                    <a:pt x="4" y="0"/>
                    <a:pt x="0" y="3"/>
                    <a:pt x="0" y="8"/>
                  </a:cubicBezTo>
                  <a:lnTo>
                    <a:pt x="0" y="27"/>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04" name="Rectangle 103"/>
            <p:cNvSpPr>
              <a:spLocks noChangeArrowheads="1"/>
            </p:cNvSpPr>
            <p:nvPr/>
          </p:nvSpPr>
          <p:spPr bwMode="auto">
            <a:xfrm>
              <a:off x="4654" y="2064"/>
              <a:ext cx="192" cy="63"/>
            </a:xfrm>
            <a:prstGeom prst="rect">
              <a:avLst/>
            </a:prstGeom>
            <a:solidFill>
              <a:srgbClr val="0078D7">
                <a:lumMod val="5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05" name="Rectangle 104"/>
            <p:cNvSpPr>
              <a:spLocks noChangeArrowheads="1"/>
            </p:cNvSpPr>
            <p:nvPr/>
          </p:nvSpPr>
          <p:spPr bwMode="auto">
            <a:xfrm>
              <a:off x="4796" y="2064"/>
              <a:ext cx="50" cy="467"/>
            </a:xfrm>
            <a:prstGeom prst="rect">
              <a:avLst/>
            </a:prstGeom>
            <a:solidFill>
              <a:srgbClr val="0078D7">
                <a:lumMod val="5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06" name="Freeform 9"/>
            <p:cNvSpPr>
              <a:spLocks/>
            </p:cNvSpPr>
            <p:nvPr/>
          </p:nvSpPr>
          <p:spPr bwMode="auto">
            <a:xfrm>
              <a:off x="4796" y="2525"/>
              <a:ext cx="115" cy="60"/>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3"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07" name="Rectangle 106"/>
            <p:cNvSpPr>
              <a:spLocks noChangeArrowheads="1"/>
            </p:cNvSpPr>
            <p:nvPr/>
          </p:nvSpPr>
          <p:spPr bwMode="auto">
            <a:xfrm>
              <a:off x="4654" y="2064"/>
              <a:ext cx="50" cy="467"/>
            </a:xfrm>
            <a:prstGeom prst="rect">
              <a:avLst/>
            </a:prstGeom>
            <a:solidFill>
              <a:srgbClr val="0078D7">
                <a:lumMod val="5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08" name="Freeform 11"/>
            <p:cNvSpPr>
              <a:spLocks/>
            </p:cNvSpPr>
            <p:nvPr/>
          </p:nvSpPr>
          <p:spPr bwMode="auto">
            <a:xfrm>
              <a:off x="4654" y="2525"/>
              <a:ext cx="115" cy="60"/>
            </a:xfrm>
            <a:custGeom>
              <a:avLst/>
              <a:gdLst>
                <a:gd name="T0" fmla="*/ 49 w 113"/>
                <a:gd name="T1" fmla="*/ 0 h 59"/>
                <a:gd name="T2" fmla="*/ 113 w 113"/>
                <a:gd name="T3" fmla="*/ 59 h 59"/>
                <a:gd name="T4" fmla="*/ 49 w 113"/>
                <a:gd name="T5" fmla="*/ 59 h 59"/>
                <a:gd name="T6" fmla="*/ 0 w 113"/>
                <a:gd name="T7" fmla="*/ 59 h 59"/>
                <a:gd name="T8" fmla="*/ 0 w 113"/>
                <a:gd name="T9" fmla="*/ 0 h 59"/>
                <a:gd name="T10" fmla="*/ 49 w 113"/>
                <a:gd name="T11" fmla="*/ 0 h 59"/>
              </a:gdLst>
              <a:ahLst/>
              <a:cxnLst>
                <a:cxn ang="0">
                  <a:pos x="T0" y="T1"/>
                </a:cxn>
                <a:cxn ang="0">
                  <a:pos x="T2" y="T3"/>
                </a:cxn>
                <a:cxn ang="0">
                  <a:pos x="T4" y="T5"/>
                </a:cxn>
                <a:cxn ang="0">
                  <a:pos x="T6" y="T7"/>
                </a:cxn>
                <a:cxn ang="0">
                  <a:pos x="T8" y="T9"/>
                </a:cxn>
                <a:cxn ang="0">
                  <a:pos x="T10" y="T11"/>
                </a:cxn>
              </a:cxnLst>
              <a:rect l="0" t="0" r="r" b="b"/>
              <a:pathLst>
                <a:path w="113" h="59">
                  <a:moveTo>
                    <a:pt x="49" y="0"/>
                  </a:moveTo>
                  <a:cubicBezTo>
                    <a:pt x="82" y="0"/>
                    <a:pt x="110" y="26"/>
                    <a:pt x="113" y="59"/>
                  </a:cubicBezTo>
                  <a:cubicBezTo>
                    <a:pt x="49" y="59"/>
                    <a:pt x="49" y="59"/>
                    <a:pt x="49" y="59"/>
                  </a:cubicBezTo>
                  <a:cubicBezTo>
                    <a:pt x="0" y="59"/>
                    <a:pt x="0" y="59"/>
                    <a:pt x="0" y="59"/>
                  </a:cubicBezTo>
                  <a:cubicBezTo>
                    <a:pt x="0" y="0"/>
                    <a:pt x="0" y="0"/>
                    <a:pt x="0" y="0"/>
                  </a:cubicBezTo>
                  <a:lnTo>
                    <a:pt x="49" y="0"/>
                  </a:lnTo>
                  <a:close/>
                </a:path>
              </a:pathLst>
            </a:custGeom>
            <a:solidFill>
              <a:srgbClr val="563F2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09" name="Freeform 12"/>
            <p:cNvSpPr>
              <a:spLocks/>
            </p:cNvSpPr>
            <p:nvPr/>
          </p:nvSpPr>
          <p:spPr bwMode="auto">
            <a:xfrm>
              <a:off x="4584" y="1719"/>
              <a:ext cx="332" cy="345"/>
            </a:xfrm>
            <a:custGeom>
              <a:avLst/>
              <a:gdLst>
                <a:gd name="T0" fmla="*/ 69 w 327"/>
                <a:gd name="T1" fmla="*/ 0 h 340"/>
                <a:gd name="T2" fmla="*/ 258 w 327"/>
                <a:gd name="T3" fmla="*/ 0 h 340"/>
                <a:gd name="T4" fmla="*/ 327 w 327"/>
                <a:gd name="T5" fmla="*/ 70 h 340"/>
                <a:gd name="T6" fmla="*/ 327 w 327"/>
                <a:gd name="T7" fmla="*/ 128 h 340"/>
                <a:gd name="T8" fmla="*/ 258 w 327"/>
                <a:gd name="T9" fmla="*/ 128 h 340"/>
                <a:gd name="T10" fmla="*/ 258 w 327"/>
                <a:gd name="T11" fmla="*/ 340 h 340"/>
                <a:gd name="T12" fmla="*/ 69 w 327"/>
                <a:gd name="T13" fmla="*/ 340 h 340"/>
                <a:gd name="T14" fmla="*/ 69 w 327"/>
                <a:gd name="T15" fmla="*/ 128 h 340"/>
                <a:gd name="T16" fmla="*/ 0 w 327"/>
                <a:gd name="T17" fmla="*/ 128 h 340"/>
                <a:gd name="T18" fmla="*/ 0 w 327"/>
                <a:gd name="T19" fmla="*/ 70 h 340"/>
                <a:gd name="T20" fmla="*/ 69 w 327"/>
                <a:gd name="T21" fmla="*/ 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7" h="340">
                  <a:moveTo>
                    <a:pt x="69" y="0"/>
                  </a:moveTo>
                  <a:cubicBezTo>
                    <a:pt x="258" y="0"/>
                    <a:pt x="258" y="0"/>
                    <a:pt x="258" y="0"/>
                  </a:cubicBezTo>
                  <a:cubicBezTo>
                    <a:pt x="296" y="0"/>
                    <a:pt x="327" y="32"/>
                    <a:pt x="327" y="70"/>
                  </a:cubicBezTo>
                  <a:cubicBezTo>
                    <a:pt x="327" y="128"/>
                    <a:pt x="327" y="128"/>
                    <a:pt x="327" y="128"/>
                  </a:cubicBezTo>
                  <a:cubicBezTo>
                    <a:pt x="258" y="128"/>
                    <a:pt x="258" y="128"/>
                    <a:pt x="258" y="128"/>
                  </a:cubicBezTo>
                  <a:cubicBezTo>
                    <a:pt x="258" y="340"/>
                    <a:pt x="258" y="340"/>
                    <a:pt x="258" y="340"/>
                  </a:cubicBezTo>
                  <a:cubicBezTo>
                    <a:pt x="69" y="340"/>
                    <a:pt x="69" y="340"/>
                    <a:pt x="69" y="340"/>
                  </a:cubicBezTo>
                  <a:cubicBezTo>
                    <a:pt x="69" y="128"/>
                    <a:pt x="69" y="128"/>
                    <a:pt x="69" y="128"/>
                  </a:cubicBezTo>
                  <a:cubicBezTo>
                    <a:pt x="0" y="128"/>
                    <a:pt x="0" y="128"/>
                    <a:pt x="0" y="128"/>
                  </a:cubicBezTo>
                  <a:cubicBezTo>
                    <a:pt x="0" y="70"/>
                    <a:pt x="0" y="70"/>
                    <a:pt x="0" y="70"/>
                  </a:cubicBezTo>
                  <a:cubicBezTo>
                    <a:pt x="0" y="32"/>
                    <a:pt x="31" y="0"/>
                    <a:pt x="69" y="0"/>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10" name="Freeform 13"/>
            <p:cNvSpPr>
              <a:spLocks/>
            </p:cNvSpPr>
            <p:nvPr/>
          </p:nvSpPr>
          <p:spPr bwMode="auto">
            <a:xfrm>
              <a:off x="4855" y="1849"/>
              <a:ext cx="119" cy="178"/>
            </a:xfrm>
            <a:custGeom>
              <a:avLst/>
              <a:gdLst>
                <a:gd name="T0" fmla="*/ 44 w 117"/>
                <a:gd name="T1" fmla="*/ 175 h 175"/>
                <a:gd name="T2" fmla="*/ 117 w 117"/>
                <a:gd name="T3" fmla="*/ 175 h 175"/>
                <a:gd name="T4" fmla="*/ 117 w 117"/>
                <a:gd name="T5" fmla="*/ 119 h 175"/>
                <a:gd name="T6" fmla="*/ 51 w 117"/>
                <a:gd name="T7" fmla="*/ 119 h 175"/>
                <a:gd name="T8" fmla="*/ 51 w 117"/>
                <a:gd name="T9" fmla="*/ 0 h 175"/>
                <a:gd name="T10" fmla="*/ 0 w 117"/>
                <a:gd name="T11" fmla="*/ 0 h 175"/>
                <a:gd name="T12" fmla="*/ 0 w 117"/>
                <a:gd name="T13" fmla="*/ 131 h 175"/>
                <a:gd name="T14" fmla="*/ 44 w 117"/>
                <a:gd name="T15" fmla="*/ 175 h 1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7" h="175">
                  <a:moveTo>
                    <a:pt x="44" y="175"/>
                  </a:moveTo>
                  <a:cubicBezTo>
                    <a:pt x="117" y="175"/>
                    <a:pt x="117" y="175"/>
                    <a:pt x="117" y="175"/>
                  </a:cubicBezTo>
                  <a:cubicBezTo>
                    <a:pt x="117" y="119"/>
                    <a:pt x="117" y="119"/>
                    <a:pt x="117" y="119"/>
                  </a:cubicBezTo>
                  <a:cubicBezTo>
                    <a:pt x="51" y="119"/>
                    <a:pt x="51" y="119"/>
                    <a:pt x="51" y="119"/>
                  </a:cubicBezTo>
                  <a:cubicBezTo>
                    <a:pt x="51" y="0"/>
                    <a:pt x="51" y="0"/>
                    <a:pt x="51" y="0"/>
                  </a:cubicBezTo>
                  <a:cubicBezTo>
                    <a:pt x="0" y="0"/>
                    <a:pt x="0" y="0"/>
                    <a:pt x="0" y="0"/>
                  </a:cubicBezTo>
                  <a:cubicBezTo>
                    <a:pt x="0" y="131"/>
                    <a:pt x="0" y="131"/>
                    <a:pt x="0" y="131"/>
                  </a:cubicBezTo>
                  <a:cubicBezTo>
                    <a:pt x="0" y="155"/>
                    <a:pt x="20" y="175"/>
                    <a:pt x="44" y="175"/>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11" name="Rectangle 110"/>
            <p:cNvSpPr>
              <a:spLocks noChangeArrowheads="1"/>
            </p:cNvSpPr>
            <p:nvPr/>
          </p:nvSpPr>
          <p:spPr bwMode="auto">
            <a:xfrm>
              <a:off x="4593" y="1849"/>
              <a:ext cx="52" cy="307"/>
            </a:xfrm>
            <a:prstGeom prst="rect">
              <a:avLst/>
            </a:prstGeom>
            <a:solidFill>
              <a:srgbClr val="E0BB8D"/>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12" name="Freeform 15"/>
            <p:cNvSpPr>
              <a:spLocks/>
            </p:cNvSpPr>
            <p:nvPr/>
          </p:nvSpPr>
          <p:spPr bwMode="auto">
            <a:xfrm>
              <a:off x="4593" y="2104"/>
              <a:ext cx="52" cy="103"/>
            </a:xfrm>
            <a:custGeom>
              <a:avLst/>
              <a:gdLst>
                <a:gd name="T0" fmla="*/ 51 w 51"/>
                <a:gd name="T1" fmla="*/ 0 h 102"/>
                <a:gd name="T2" fmla="*/ 51 w 51"/>
                <a:gd name="T3" fmla="*/ 102 h 102"/>
                <a:gd name="T4" fmla="*/ 0 w 51"/>
                <a:gd name="T5" fmla="*/ 51 h 102"/>
                <a:gd name="T6" fmla="*/ 51 w 51"/>
                <a:gd name="T7" fmla="*/ 0 h 102"/>
              </a:gdLst>
              <a:ahLst/>
              <a:cxnLst>
                <a:cxn ang="0">
                  <a:pos x="T0" y="T1"/>
                </a:cxn>
                <a:cxn ang="0">
                  <a:pos x="T2" y="T3"/>
                </a:cxn>
                <a:cxn ang="0">
                  <a:pos x="T4" y="T5"/>
                </a:cxn>
                <a:cxn ang="0">
                  <a:pos x="T6" y="T7"/>
                </a:cxn>
              </a:cxnLst>
              <a:rect l="0" t="0" r="r" b="b"/>
              <a:pathLst>
                <a:path w="51" h="102">
                  <a:moveTo>
                    <a:pt x="51" y="0"/>
                  </a:moveTo>
                  <a:cubicBezTo>
                    <a:pt x="51" y="102"/>
                    <a:pt x="51" y="102"/>
                    <a:pt x="51" y="102"/>
                  </a:cubicBezTo>
                  <a:cubicBezTo>
                    <a:pt x="22" y="102"/>
                    <a:pt x="0" y="79"/>
                    <a:pt x="0" y="51"/>
                  </a:cubicBezTo>
                  <a:cubicBezTo>
                    <a:pt x="0" y="23"/>
                    <a:pt x="22" y="0"/>
                    <a:pt x="51"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13" name="Freeform 16"/>
            <p:cNvSpPr>
              <a:spLocks/>
            </p:cNvSpPr>
            <p:nvPr/>
          </p:nvSpPr>
          <p:spPr bwMode="auto">
            <a:xfrm>
              <a:off x="4921" y="1974"/>
              <a:ext cx="105" cy="53"/>
            </a:xfrm>
            <a:custGeom>
              <a:avLst/>
              <a:gdLst>
                <a:gd name="T0" fmla="*/ 0 w 103"/>
                <a:gd name="T1" fmla="*/ 0 h 52"/>
                <a:gd name="T2" fmla="*/ 103 w 103"/>
                <a:gd name="T3" fmla="*/ 0 h 52"/>
                <a:gd name="T4" fmla="*/ 52 w 103"/>
                <a:gd name="T5" fmla="*/ 52 h 52"/>
                <a:gd name="T6" fmla="*/ 0 w 103"/>
                <a:gd name="T7" fmla="*/ 0 h 52"/>
              </a:gdLst>
              <a:ahLst/>
              <a:cxnLst>
                <a:cxn ang="0">
                  <a:pos x="T0" y="T1"/>
                </a:cxn>
                <a:cxn ang="0">
                  <a:pos x="T2" y="T3"/>
                </a:cxn>
                <a:cxn ang="0">
                  <a:pos x="T4" y="T5"/>
                </a:cxn>
                <a:cxn ang="0">
                  <a:pos x="T6" y="T7"/>
                </a:cxn>
              </a:cxnLst>
              <a:rect l="0" t="0" r="r" b="b"/>
              <a:pathLst>
                <a:path w="103" h="52">
                  <a:moveTo>
                    <a:pt x="0" y="0"/>
                  </a:moveTo>
                  <a:cubicBezTo>
                    <a:pt x="103" y="0"/>
                    <a:pt x="103" y="0"/>
                    <a:pt x="103" y="0"/>
                  </a:cubicBezTo>
                  <a:cubicBezTo>
                    <a:pt x="103" y="29"/>
                    <a:pt x="80" y="52"/>
                    <a:pt x="52" y="52"/>
                  </a:cubicBezTo>
                  <a:cubicBezTo>
                    <a:pt x="23" y="52"/>
                    <a:pt x="0" y="29"/>
                    <a:pt x="0" y="0"/>
                  </a:cubicBez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14" name="Rectangle 113"/>
            <p:cNvSpPr>
              <a:spLocks noChangeArrowheads="1"/>
            </p:cNvSpPr>
            <p:nvPr/>
          </p:nvSpPr>
          <p:spPr bwMode="auto">
            <a:xfrm>
              <a:off x="4592" y="2091"/>
              <a:ext cx="53" cy="28"/>
            </a:xfrm>
            <a:prstGeom prst="rect">
              <a:avLst/>
            </a:prstGeom>
            <a:solidFill>
              <a:srgbClr val="002050">
                <a:lumMod val="60000"/>
                <a:lumOff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15" name="Rectangle 114"/>
            <p:cNvSpPr>
              <a:spLocks noChangeArrowheads="1"/>
            </p:cNvSpPr>
            <p:nvPr/>
          </p:nvSpPr>
          <p:spPr bwMode="auto">
            <a:xfrm>
              <a:off x="4879" y="1951"/>
              <a:ext cx="228" cy="23"/>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16" name="Freeform 19"/>
            <p:cNvSpPr>
              <a:spLocks/>
            </p:cNvSpPr>
            <p:nvPr/>
          </p:nvSpPr>
          <p:spPr bwMode="auto">
            <a:xfrm>
              <a:off x="4931" y="1835"/>
              <a:ext cx="239" cy="116"/>
            </a:xfrm>
            <a:custGeom>
              <a:avLst/>
              <a:gdLst>
                <a:gd name="T0" fmla="*/ 62 w 239"/>
                <a:gd name="T1" fmla="*/ 0 h 116"/>
                <a:gd name="T2" fmla="*/ 239 w 239"/>
                <a:gd name="T3" fmla="*/ 0 h 116"/>
                <a:gd name="T4" fmla="*/ 176 w 239"/>
                <a:gd name="T5" fmla="*/ 116 h 116"/>
                <a:gd name="T6" fmla="*/ 0 w 239"/>
                <a:gd name="T7" fmla="*/ 116 h 116"/>
                <a:gd name="T8" fmla="*/ 62 w 239"/>
                <a:gd name="T9" fmla="*/ 0 h 116"/>
              </a:gdLst>
              <a:ahLst/>
              <a:cxnLst>
                <a:cxn ang="0">
                  <a:pos x="T0" y="T1"/>
                </a:cxn>
                <a:cxn ang="0">
                  <a:pos x="T2" y="T3"/>
                </a:cxn>
                <a:cxn ang="0">
                  <a:pos x="T4" y="T5"/>
                </a:cxn>
                <a:cxn ang="0">
                  <a:pos x="T6" y="T7"/>
                </a:cxn>
                <a:cxn ang="0">
                  <a:pos x="T8" y="T9"/>
                </a:cxn>
              </a:cxnLst>
              <a:rect l="0" t="0" r="r" b="b"/>
              <a:pathLst>
                <a:path w="239" h="116">
                  <a:moveTo>
                    <a:pt x="62" y="0"/>
                  </a:moveTo>
                  <a:lnTo>
                    <a:pt x="239" y="0"/>
                  </a:lnTo>
                  <a:lnTo>
                    <a:pt x="176" y="116"/>
                  </a:lnTo>
                  <a:lnTo>
                    <a:pt x="0" y="116"/>
                  </a:lnTo>
                  <a:lnTo>
                    <a:pt x="6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17" name="Rectangle 116"/>
            <p:cNvSpPr>
              <a:spLocks noChangeArrowheads="1"/>
            </p:cNvSpPr>
            <p:nvPr/>
          </p:nvSpPr>
          <p:spPr bwMode="auto">
            <a:xfrm>
              <a:off x="4879" y="1951"/>
              <a:ext cx="52" cy="23"/>
            </a:xfrm>
            <a:prstGeom prst="rect">
              <a:avLst/>
            </a:prstGeom>
            <a:solidFill>
              <a:srgbClr val="9696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18" name="Freeform 21"/>
            <p:cNvSpPr>
              <a:spLocks/>
            </p:cNvSpPr>
            <p:nvPr/>
          </p:nvSpPr>
          <p:spPr bwMode="auto">
            <a:xfrm>
              <a:off x="4719" y="1649"/>
              <a:ext cx="61" cy="101"/>
            </a:xfrm>
            <a:custGeom>
              <a:avLst/>
              <a:gdLst>
                <a:gd name="T0" fmla="*/ 31 w 61"/>
                <a:gd name="T1" fmla="*/ 101 h 101"/>
                <a:gd name="T2" fmla="*/ 61 w 61"/>
                <a:gd name="T3" fmla="*/ 70 h 101"/>
                <a:gd name="T4" fmla="*/ 61 w 61"/>
                <a:gd name="T5" fmla="*/ 0 h 101"/>
                <a:gd name="T6" fmla="*/ 0 w 61"/>
                <a:gd name="T7" fmla="*/ 0 h 101"/>
                <a:gd name="T8" fmla="*/ 0 w 61"/>
                <a:gd name="T9" fmla="*/ 70 h 101"/>
                <a:gd name="T10" fmla="*/ 31 w 61"/>
                <a:gd name="T11" fmla="*/ 101 h 101"/>
              </a:gdLst>
              <a:ahLst/>
              <a:cxnLst>
                <a:cxn ang="0">
                  <a:pos x="T0" y="T1"/>
                </a:cxn>
                <a:cxn ang="0">
                  <a:pos x="T2" y="T3"/>
                </a:cxn>
                <a:cxn ang="0">
                  <a:pos x="T4" y="T5"/>
                </a:cxn>
                <a:cxn ang="0">
                  <a:pos x="T6" y="T7"/>
                </a:cxn>
                <a:cxn ang="0">
                  <a:pos x="T8" y="T9"/>
                </a:cxn>
                <a:cxn ang="0">
                  <a:pos x="T10" y="T11"/>
                </a:cxn>
              </a:cxnLst>
              <a:rect l="0" t="0" r="r" b="b"/>
              <a:pathLst>
                <a:path w="61" h="101">
                  <a:moveTo>
                    <a:pt x="31" y="101"/>
                  </a:moveTo>
                  <a:lnTo>
                    <a:pt x="61" y="70"/>
                  </a:lnTo>
                  <a:lnTo>
                    <a:pt x="61" y="0"/>
                  </a:lnTo>
                  <a:lnTo>
                    <a:pt x="0" y="0"/>
                  </a:lnTo>
                  <a:lnTo>
                    <a:pt x="0" y="70"/>
                  </a:lnTo>
                  <a:lnTo>
                    <a:pt x="31" y="101"/>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19" name="Freeform 22"/>
            <p:cNvSpPr>
              <a:spLocks/>
            </p:cNvSpPr>
            <p:nvPr/>
          </p:nvSpPr>
          <p:spPr bwMode="auto">
            <a:xfrm>
              <a:off x="4719" y="1649"/>
              <a:ext cx="61" cy="53"/>
            </a:xfrm>
            <a:custGeom>
              <a:avLst/>
              <a:gdLst>
                <a:gd name="T0" fmla="*/ 60 w 60"/>
                <a:gd name="T1" fmla="*/ 48 h 52"/>
                <a:gd name="T2" fmla="*/ 31 w 60"/>
                <a:gd name="T3" fmla="*/ 52 h 52"/>
                <a:gd name="T4" fmla="*/ 0 w 60"/>
                <a:gd name="T5" fmla="*/ 48 h 52"/>
                <a:gd name="T6" fmla="*/ 0 w 60"/>
                <a:gd name="T7" fmla="*/ 0 h 52"/>
                <a:gd name="T8" fmla="*/ 60 w 60"/>
                <a:gd name="T9" fmla="*/ 0 h 52"/>
                <a:gd name="T10" fmla="*/ 60 w 60"/>
                <a:gd name="T11" fmla="*/ 48 h 52"/>
              </a:gdLst>
              <a:ahLst/>
              <a:cxnLst>
                <a:cxn ang="0">
                  <a:pos x="T0" y="T1"/>
                </a:cxn>
                <a:cxn ang="0">
                  <a:pos x="T2" y="T3"/>
                </a:cxn>
                <a:cxn ang="0">
                  <a:pos x="T4" y="T5"/>
                </a:cxn>
                <a:cxn ang="0">
                  <a:pos x="T6" y="T7"/>
                </a:cxn>
                <a:cxn ang="0">
                  <a:pos x="T8" y="T9"/>
                </a:cxn>
                <a:cxn ang="0">
                  <a:pos x="T10" y="T11"/>
                </a:cxn>
              </a:cxnLst>
              <a:rect l="0" t="0" r="r" b="b"/>
              <a:pathLst>
                <a:path w="60" h="52">
                  <a:moveTo>
                    <a:pt x="60" y="48"/>
                  </a:moveTo>
                  <a:cubicBezTo>
                    <a:pt x="51" y="51"/>
                    <a:pt x="41" y="52"/>
                    <a:pt x="31" y="52"/>
                  </a:cubicBezTo>
                  <a:cubicBezTo>
                    <a:pt x="20" y="52"/>
                    <a:pt x="10" y="51"/>
                    <a:pt x="0" y="48"/>
                  </a:cubicBezTo>
                  <a:cubicBezTo>
                    <a:pt x="0" y="0"/>
                    <a:pt x="0" y="0"/>
                    <a:pt x="0" y="0"/>
                  </a:cubicBezTo>
                  <a:cubicBezTo>
                    <a:pt x="60" y="0"/>
                    <a:pt x="60" y="0"/>
                    <a:pt x="60" y="0"/>
                  </a:cubicBezTo>
                  <a:lnTo>
                    <a:pt x="60" y="48"/>
                  </a:ln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20" name="Freeform 23"/>
            <p:cNvSpPr>
              <a:spLocks/>
            </p:cNvSpPr>
            <p:nvPr/>
          </p:nvSpPr>
          <p:spPr bwMode="auto">
            <a:xfrm>
              <a:off x="4679" y="1555"/>
              <a:ext cx="143" cy="136"/>
            </a:xfrm>
            <a:custGeom>
              <a:avLst/>
              <a:gdLst>
                <a:gd name="T0" fmla="*/ 141 w 141"/>
                <a:gd name="T1" fmla="*/ 0 h 134"/>
                <a:gd name="T2" fmla="*/ 141 w 141"/>
                <a:gd name="T3" fmla="*/ 110 h 134"/>
                <a:gd name="T4" fmla="*/ 140 w 141"/>
                <a:gd name="T5" fmla="*/ 110 h 134"/>
                <a:gd name="T6" fmla="*/ 71 w 141"/>
                <a:gd name="T7" fmla="*/ 134 h 134"/>
                <a:gd name="T8" fmla="*/ 0 w 141"/>
                <a:gd name="T9" fmla="*/ 110 h 134"/>
                <a:gd name="T10" fmla="*/ 0 w 141"/>
                <a:gd name="T11" fmla="*/ 0 h 134"/>
                <a:gd name="T12" fmla="*/ 141 w 141"/>
                <a:gd name="T13" fmla="*/ 0 h 134"/>
              </a:gdLst>
              <a:ahLst/>
              <a:cxnLst>
                <a:cxn ang="0">
                  <a:pos x="T0" y="T1"/>
                </a:cxn>
                <a:cxn ang="0">
                  <a:pos x="T2" y="T3"/>
                </a:cxn>
                <a:cxn ang="0">
                  <a:pos x="T4" y="T5"/>
                </a:cxn>
                <a:cxn ang="0">
                  <a:pos x="T6" y="T7"/>
                </a:cxn>
                <a:cxn ang="0">
                  <a:pos x="T8" y="T9"/>
                </a:cxn>
                <a:cxn ang="0">
                  <a:pos x="T10" y="T11"/>
                </a:cxn>
                <a:cxn ang="0">
                  <a:pos x="T12" y="T13"/>
                </a:cxn>
              </a:cxnLst>
              <a:rect l="0" t="0" r="r" b="b"/>
              <a:pathLst>
                <a:path w="141" h="134">
                  <a:moveTo>
                    <a:pt x="141" y="0"/>
                  </a:moveTo>
                  <a:cubicBezTo>
                    <a:pt x="141" y="110"/>
                    <a:pt x="141" y="110"/>
                    <a:pt x="141" y="110"/>
                  </a:cubicBezTo>
                  <a:cubicBezTo>
                    <a:pt x="140" y="110"/>
                    <a:pt x="140" y="110"/>
                    <a:pt x="140" y="110"/>
                  </a:cubicBezTo>
                  <a:cubicBezTo>
                    <a:pt x="121" y="125"/>
                    <a:pt x="97" y="134"/>
                    <a:pt x="71" y="134"/>
                  </a:cubicBezTo>
                  <a:cubicBezTo>
                    <a:pt x="45" y="134"/>
                    <a:pt x="19" y="125"/>
                    <a:pt x="0" y="110"/>
                  </a:cubicBezTo>
                  <a:cubicBezTo>
                    <a:pt x="0" y="0"/>
                    <a:pt x="0" y="0"/>
                    <a:pt x="0" y="0"/>
                  </a:cubicBezTo>
                  <a:lnTo>
                    <a:pt x="141" y="0"/>
                  </a:lnTo>
                  <a:close/>
                </a:path>
              </a:pathLst>
            </a:custGeom>
            <a:solidFill>
              <a:srgbClr val="E0BB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21" name="Rectangle 120"/>
            <p:cNvSpPr>
              <a:spLocks noChangeArrowheads="1"/>
            </p:cNvSpPr>
            <p:nvPr/>
          </p:nvSpPr>
          <p:spPr bwMode="auto">
            <a:xfrm>
              <a:off x="4593" y="1849"/>
              <a:ext cx="52" cy="15"/>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22" name="Rectangle 121"/>
            <p:cNvSpPr>
              <a:spLocks noChangeArrowheads="1"/>
            </p:cNvSpPr>
            <p:nvPr/>
          </p:nvSpPr>
          <p:spPr bwMode="auto">
            <a:xfrm>
              <a:off x="4855" y="1849"/>
              <a:ext cx="52" cy="15"/>
            </a:xfrm>
            <a:prstGeom prst="rect">
              <a:avLst/>
            </a:prstGeom>
            <a:solidFill>
              <a:srgbClr val="C3986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23" name="Rectangle 122"/>
            <p:cNvSpPr>
              <a:spLocks noChangeArrowheads="1"/>
            </p:cNvSpPr>
            <p:nvPr/>
          </p:nvSpPr>
          <p:spPr bwMode="auto">
            <a:xfrm>
              <a:off x="4811" y="1546"/>
              <a:ext cx="11" cy="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24" name="Rectangle 123"/>
            <p:cNvSpPr>
              <a:spLocks noChangeArrowheads="1"/>
            </p:cNvSpPr>
            <p:nvPr/>
          </p:nvSpPr>
          <p:spPr bwMode="auto">
            <a:xfrm>
              <a:off x="4679" y="1546"/>
              <a:ext cx="11" cy="75"/>
            </a:xfrm>
            <a:prstGeom prst="rect">
              <a:avLst/>
            </a:prstGeom>
            <a:solidFill>
              <a:srgbClr val="00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25" name="Oval 124"/>
            <p:cNvSpPr>
              <a:spLocks noChangeArrowheads="1"/>
            </p:cNvSpPr>
            <p:nvPr/>
          </p:nvSpPr>
          <p:spPr bwMode="auto">
            <a:xfrm>
              <a:off x="4706" y="1597"/>
              <a:ext cx="11" cy="11"/>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26" name="Oval 125"/>
            <p:cNvSpPr>
              <a:spLocks noChangeArrowheads="1"/>
            </p:cNvSpPr>
            <p:nvPr/>
          </p:nvSpPr>
          <p:spPr bwMode="auto">
            <a:xfrm>
              <a:off x="4783" y="1597"/>
              <a:ext cx="11" cy="11"/>
            </a:xfrm>
            <a:prstGeom prst="ellipse">
              <a:avLst/>
            </a:pr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27" name="Freeform 30"/>
            <p:cNvSpPr>
              <a:spLocks/>
            </p:cNvSpPr>
            <p:nvPr/>
          </p:nvSpPr>
          <p:spPr bwMode="auto">
            <a:xfrm>
              <a:off x="4740" y="1629"/>
              <a:ext cx="20" cy="9"/>
            </a:xfrm>
            <a:custGeom>
              <a:avLst/>
              <a:gdLst>
                <a:gd name="T0" fmla="*/ 9 w 19"/>
                <a:gd name="T1" fmla="*/ 9 h 9"/>
                <a:gd name="T2" fmla="*/ 19 w 19"/>
                <a:gd name="T3" fmla="*/ 0 h 9"/>
                <a:gd name="T4" fmla="*/ 0 w 19"/>
                <a:gd name="T5" fmla="*/ 0 h 9"/>
                <a:gd name="T6" fmla="*/ 9 w 19"/>
                <a:gd name="T7" fmla="*/ 9 h 9"/>
              </a:gdLst>
              <a:ahLst/>
              <a:cxnLst>
                <a:cxn ang="0">
                  <a:pos x="T0" y="T1"/>
                </a:cxn>
                <a:cxn ang="0">
                  <a:pos x="T2" y="T3"/>
                </a:cxn>
                <a:cxn ang="0">
                  <a:pos x="T4" y="T5"/>
                </a:cxn>
                <a:cxn ang="0">
                  <a:pos x="T6" y="T7"/>
                </a:cxn>
              </a:cxnLst>
              <a:rect l="0" t="0" r="r" b="b"/>
              <a:pathLst>
                <a:path w="19" h="9">
                  <a:moveTo>
                    <a:pt x="9" y="9"/>
                  </a:moveTo>
                  <a:cubicBezTo>
                    <a:pt x="15" y="9"/>
                    <a:pt x="19" y="5"/>
                    <a:pt x="19" y="0"/>
                  </a:cubicBezTo>
                  <a:cubicBezTo>
                    <a:pt x="0" y="0"/>
                    <a:pt x="0" y="0"/>
                    <a:pt x="0" y="0"/>
                  </a:cubicBezTo>
                  <a:cubicBezTo>
                    <a:pt x="0" y="5"/>
                    <a:pt x="4" y="9"/>
                    <a:pt x="9" y="9"/>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28" name="Freeform 31"/>
            <p:cNvSpPr>
              <a:spLocks/>
            </p:cNvSpPr>
            <p:nvPr/>
          </p:nvSpPr>
          <p:spPr bwMode="auto">
            <a:xfrm>
              <a:off x="4729" y="1662"/>
              <a:ext cx="42" cy="12"/>
            </a:xfrm>
            <a:custGeom>
              <a:avLst/>
              <a:gdLst>
                <a:gd name="T0" fmla="*/ 41 w 41"/>
                <a:gd name="T1" fmla="*/ 6 h 12"/>
                <a:gd name="T2" fmla="*/ 36 w 41"/>
                <a:gd name="T3" fmla="*/ 12 h 12"/>
                <a:gd name="T4" fmla="*/ 5 w 41"/>
                <a:gd name="T5" fmla="*/ 12 h 12"/>
                <a:gd name="T6" fmla="*/ 0 w 41"/>
                <a:gd name="T7" fmla="*/ 6 h 12"/>
                <a:gd name="T8" fmla="*/ 0 w 41"/>
                <a:gd name="T9" fmla="*/ 6 h 12"/>
                <a:gd name="T10" fmla="*/ 5 w 41"/>
                <a:gd name="T11" fmla="*/ 0 h 12"/>
                <a:gd name="T12" fmla="*/ 36 w 41"/>
                <a:gd name="T13" fmla="*/ 0 h 12"/>
                <a:gd name="T14" fmla="*/ 41 w 41"/>
                <a:gd name="T15" fmla="*/ 6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1" h="12">
                  <a:moveTo>
                    <a:pt x="41" y="6"/>
                  </a:moveTo>
                  <a:cubicBezTo>
                    <a:pt x="41" y="9"/>
                    <a:pt x="39" y="12"/>
                    <a:pt x="36" y="12"/>
                  </a:cubicBezTo>
                  <a:cubicBezTo>
                    <a:pt x="5" y="12"/>
                    <a:pt x="5" y="12"/>
                    <a:pt x="5" y="12"/>
                  </a:cubicBezTo>
                  <a:cubicBezTo>
                    <a:pt x="2" y="12"/>
                    <a:pt x="0" y="9"/>
                    <a:pt x="0" y="6"/>
                  </a:cubicBezTo>
                  <a:cubicBezTo>
                    <a:pt x="0" y="6"/>
                    <a:pt x="0" y="6"/>
                    <a:pt x="0" y="6"/>
                  </a:cubicBezTo>
                  <a:cubicBezTo>
                    <a:pt x="0" y="3"/>
                    <a:pt x="2" y="0"/>
                    <a:pt x="5" y="0"/>
                  </a:cubicBezTo>
                  <a:cubicBezTo>
                    <a:pt x="36" y="0"/>
                    <a:pt x="36" y="0"/>
                    <a:pt x="36" y="0"/>
                  </a:cubicBezTo>
                  <a:cubicBezTo>
                    <a:pt x="39" y="0"/>
                    <a:pt x="41" y="3"/>
                    <a:pt x="41" y="6"/>
                  </a:cubicBezTo>
                  <a:close/>
                </a:path>
              </a:pathLst>
            </a:custGeom>
            <a:solidFill>
              <a:srgbClr val="C3986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sp>
          <p:nvSpPr>
            <p:cNvPr id="129" name="Freeform 32"/>
            <p:cNvSpPr>
              <a:spLocks noEditPoints="1"/>
            </p:cNvSpPr>
            <p:nvPr/>
          </p:nvSpPr>
          <p:spPr bwMode="auto">
            <a:xfrm>
              <a:off x="4711" y="1638"/>
              <a:ext cx="78" cy="70"/>
            </a:xfrm>
            <a:custGeom>
              <a:avLst/>
              <a:gdLst>
                <a:gd name="T0" fmla="*/ 38 w 77"/>
                <a:gd name="T1" fmla="*/ 0 h 69"/>
                <a:gd name="T2" fmla="*/ 0 w 77"/>
                <a:gd name="T3" fmla="*/ 39 h 69"/>
                <a:gd name="T4" fmla="*/ 0 w 77"/>
                <a:gd name="T5" fmla="*/ 60 h 69"/>
                <a:gd name="T6" fmla="*/ 0 w 77"/>
                <a:gd name="T7" fmla="*/ 63 h 69"/>
                <a:gd name="T8" fmla="*/ 39 w 77"/>
                <a:gd name="T9" fmla="*/ 69 h 69"/>
                <a:gd name="T10" fmla="*/ 77 w 77"/>
                <a:gd name="T11" fmla="*/ 63 h 69"/>
                <a:gd name="T12" fmla="*/ 77 w 77"/>
                <a:gd name="T13" fmla="*/ 60 h 69"/>
                <a:gd name="T14" fmla="*/ 77 w 77"/>
                <a:gd name="T15" fmla="*/ 39 h 69"/>
                <a:gd name="T16" fmla="*/ 38 w 77"/>
                <a:gd name="T17" fmla="*/ 0 h 69"/>
                <a:gd name="T18" fmla="*/ 61 w 77"/>
                <a:gd name="T19" fmla="*/ 45 h 69"/>
                <a:gd name="T20" fmla="*/ 45 w 77"/>
                <a:gd name="T21" fmla="*/ 48 h 69"/>
                <a:gd name="T22" fmla="*/ 45 w 77"/>
                <a:gd name="T23" fmla="*/ 35 h 69"/>
                <a:gd name="T24" fmla="*/ 32 w 77"/>
                <a:gd name="T25" fmla="*/ 35 h 69"/>
                <a:gd name="T26" fmla="*/ 32 w 77"/>
                <a:gd name="T27" fmla="*/ 48 h 69"/>
                <a:gd name="T28" fmla="*/ 15 w 77"/>
                <a:gd name="T29" fmla="*/ 45 h 69"/>
                <a:gd name="T30" fmla="*/ 15 w 77"/>
                <a:gd name="T31" fmla="*/ 37 h 69"/>
                <a:gd name="T32" fmla="*/ 38 w 77"/>
                <a:gd name="T33" fmla="*/ 24 h 69"/>
                <a:gd name="T34" fmla="*/ 62 w 77"/>
                <a:gd name="T35" fmla="*/ 37 h 69"/>
                <a:gd name="T36" fmla="*/ 61 w 77"/>
                <a:gd name="T37" fmla="*/ 4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7" h="69">
                  <a:moveTo>
                    <a:pt x="38" y="0"/>
                  </a:moveTo>
                  <a:cubicBezTo>
                    <a:pt x="17" y="0"/>
                    <a:pt x="0" y="18"/>
                    <a:pt x="0" y="39"/>
                  </a:cubicBezTo>
                  <a:cubicBezTo>
                    <a:pt x="0" y="60"/>
                    <a:pt x="0" y="60"/>
                    <a:pt x="0" y="60"/>
                  </a:cubicBezTo>
                  <a:cubicBezTo>
                    <a:pt x="0" y="61"/>
                    <a:pt x="0" y="62"/>
                    <a:pt x="0" y="63"/>
                  </a:cubicBezTo>
                  <a:cubicBezTo>
                    <a:pt x="13" y="67"/>
                    <a:pt x="25" y="69"/>
                    <a:pt x="39" y="69"/>
                  </a:cubicBezTo>
                  <a:cubicBezTo>
                    <a:pt x="52" y="69"/>
                    <a:pt x="65" y="67"/>
                    <a:pt x="77" y="63"/>
                  </a:cubicBezTo>
                  <a:cubicBezTo>
                    <a:pt x="77" y="62"/>
                    <a:pt x="77" y="61"/>
                    <a:pt x="77" y="60"/>
                  </a:cubicBezTo>
                  <a:cubicBezTo>
                    <a:pt x="77" y="39"/>
                    <a:pt x="77" y="39"/>
                    <a:pt x="77" y="39"/>
                  </a:cubicBezTo>
                  <a:cubicBezTo>
                    <a:pt x="77" y="18"/>
                    <a:pt x="60" y="0"/>
                    <a:pt x="38" y="0"/>
                  </a:cubicBezTo>
                  <a:close/>
                  <a:moveTo>
                    <a:pt x="61" y="45"/>
                  </a:moveTo>
                  <a:cubicBezTo>
                    <a:pt x="56" y="46"/>
                    <a:pt x="50" y="47"/>
                    <a:pt x="45" y="48"/>
                  </a:cubicBezTo>
                  <a:cubicBezTo>
                    <a:pt x="45" y="35"/>
                    <a:pt x="45" y="35"/>
                    <a:pt x="45" y="35"/>
                  </a:cubicBezTo>
                  <a:cubicBezTo>
                    <a:pt x="32" y="35"/>
                    <a:pt x="32" y="35"/>
                    <a:pt x="32" y="35"/>
                  </a:cubicBezTo>
                  <a:cubicBezTo>
                    <a:pt x="32" y="48"/>
                    <a:pt x="32" y="48"/>
                    <a:pt x="32" y="48"/>
                  </a:cubicBezTo>
                  <a:cubicBezTo>
                    <a:pt x="27" y="47"/>
                    <a:pt x="21" y="46"/>
                    <a:pt x="15" y="45"/>
                  </a:cubicBezTo>
                  <a:cubicBezTo>
                    <a:pt x="15" y="44"/>
                    <a:pt x="15" y="37"/>
                    <a:pt x="15" y="37"/>
                  </a:cubicBezTo>
                  <a:cubicBezTo>
                    <a:pt x="15" y="24"/>
                    <a:pt x="26" y="24"/>
                    <a:pt x="38" y="24"/>
                  </a:cubicBezTo>
                  <a:cubicBezTo>
                    <a:pt x="51" y="24"/>
                    <a:pt x="62" y="24"/>
                    <a:pt x="62" y="37"/>
                  </a:cubicBezTo>
                  <a:cubicBezTo>
                    <a:pt x="62" y="37"/>
                    <a:pt x="61" y="44"/>
                    <a:pt x="61" y="4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defRPr/>
              </a:pPr>
              <a:endParaRPr lang="en-US" kern="0">
                <a:solidFill>
                  <a:prstClr val="black"/>
                </a:solidFill>
                <a:latin typeface="Calibri" panose="020F0502020204030204"/>
              </a:endParaRPr>
            </a:p>
          </p:txBody>
        </p:sp>
      </p:grpSp>
      <p:sp>
        <p:nvSpPr>
          <p:cNvPr id="130" name="Speech Bubble: Rectangle with Corners Rounded 129"/>
          <p:cNvSpPr/>
          <p:nvPr/>
        </p:nvSpPr>
        <p:spPr>
          <a:xfrm>
            <a:off x="1041771" y="2049836"/>
            <a:ext cx="3019150" cy="2060282"/>
          </a:xfrm>
          <a:prstGeom prst="wedgeRoundRectCallout">
            <a:avLst>
              <a:gd name="adj1" fmla="val -59241"/>
              <a:gd name="adj2" fmla="val 40242"/>
              <a:gd name="adj3" fmla="val 16667"/>
            </a:avLst>
          </a:prstGeom>
          <a:solidFill>
            <a:srgbClr val="FFFFFF">
              <a:lumMod val="95000"/>
            </a:srgbClr>
          </a:solidFill>
          <a:ln w="10795" cap="flat" cmpd="sng" algn="ctr">
            <a:noFill/>
            <a:prstDash val="solid"/>
          </a:ln>
          <a:effectLst/>
        </p:spPr>
        <p:txBody>
          <a:bodyPr rtlCol="0" anchor="t"/>
          <a:lstStyle/>
          <a:p>
            <a:pPr defTabSz="914225">
              <a:defRPr/>
            </a:pPr>
            <a:endParaRPr lang="en-US" sz="2000" kern="0" dirty="0">
              <a:solidFill>
                <a:prstClr val="white"/>
              </a:solidFill>
              <a:latin typeface="Calibri" panose="020F0502020204030204"/>
            </a:endParaRPr>
          </a:p>
        </p:txBody>
      </p:sp>
      <p:sp>
        <p:nvSpPr>
          <p:cNvPr id="131" name="TextBox 130"/>
          <p:cNvSpPr txBox="1"/>
          <p:nvPr/>
        </p:nvSpPr>
        <p:spPr>
          <a:xfrm>
            <a:off x="1134183" y="2312803"/>
            <a:ext cx="3116972" cy="1504686"/>
          </a:xfrm>
          <a:prstGeom prst="rect">
            <a:avLst/>
          </a:prstGeom>
          <a:noFill/>
        </p:spPr>
        <p:txBody>
          <a:bodyPr wrap="square" rtlCol="0">
            <a:spAutoFit/>
          </a:bodyPr>
          <a:lstStyle/>
          <a:p>
            <a:pPr defTabSz="914225">
              <a:defRPr/>
            </a:pPr>
            <a:r>
              <a:rPr lang="en-US" kern="0" dirty="0">
                <a:solidFill>
                  <a:srgbClr val="002060"/>
                </a:solidFill>
                <a:latin typeface="Segoe UI Light" panose="020B0502040204020203" pitchFamily="34" charset="0"/>
                <a:cs typeface="Segoe UI Light" panose="020B0502040204020203" pitchFamily="34" charset="0"/>
              </a:rPr>
              <a:t>40,000 databases, across</a:t>
            </a:r>
          </a:p>
          <a:p>
            <a:pPr defTabSz="914225">
              <a:defRPr/>
            </a:pPr>
            <a:r>
              <a:rPr lang="en-US" kern="0" dirty="0">
                <a:solidFill>
                  <a:srgbClr val="002060"/>
                </a:solidFill>
                <a:latin typeface="Segoe UI Light" panose="020B0502040204020203" pitchFamily="34" charset="0"/>
                <a:cs typeface="Segoe UI Light" panose="020B0502040204020203" pitchFamily="34" charset="0"/>
              </a:rPr>
              <a:t>15,000 SQL Server instances</a:t>
            </a:r>
          </a:p>
          <a:p>
            <a:pPr defTabSz="914225">
              <a:defRPr/>
            </a:pPr>
            <a:endParaRPr lang="en-US" kern="0" dirty="0">
              <a:solidFill>
                <a:srgbClr val="002060"/>
              </a:solidFill>
              <a:latin typeface="Segoe UI Light" panose="020B0502040204020203" pitchFamily="34" charset="0"/>
              <a:cs typeface="Segoe UI Light" panose="020B0502040204020203" pitchFamily="34" charset="0"/>
            </a:endParaRPr>
          </a:p>
          <a:p>
            <a:pPr defTabSz="914225">
              <a:defRPr/>
            </a:pPr>
            <a:r>
              <a:rPr lang="en-US" kern="0" dirty="0">
                <a:solidFill>
                  <a:srgbClr val="002060"/>
                </a:solidFill>
                <a:latin typeface="Segoe UI Light" panose="020B0502040204020203" pitchFamily="34" charset="0"/>
                <a:cs typeface="Segoe UI Light" panose="020B0502040204020203" pitchFamily="34" charset="0"/>
              </a:rPr>
              <a:t>GOAL: Reduce costs and demands on IT</a:t>
            </a:r>
          </a:p>
        </p:txBody>
      </p:sp>
      <p:grpSp>
        <p:nvGrpSpPr>
          <p:cNvPr id="213" name="Group 212"/>
          <p:cNvGrpSpPr/>
          <p:nvPr/>
        </p:nvGrpSpPr>
        <p:grpSpPr>
          <a:xfrm>
            <a:off x="4504065" y="1633794"/>
            <a:ext cx="2893434" cy="2265872"/>
            <a:chOff x="4503839" y="1633538"/>
            <a:chExt cx="2893844" cy="2266193"/>
          </a:xfrm>
        </p:grpSpPr>
        <p:sp>
          <p:nvSpPr>
            <p:cNvPr id="133" name="Freeform 144"/>
            <p:cNvSpPr/>
            <p:nvPr/>
          </p:nvSpPr>
          <p:spPr>
            <a:xfrm>
              <a:off x="5702111" y="2483893"/>
              <a:ext cx="402567" cy="820160"/>
            </a:xfrm>
            <a:custGeom>
              <a:avLst/>
              <a:gdLst/>
              <a:ahLst/>
              <a:cxnLst/>
              <a:rect l="l" t="t" r="r" b="b"/>
              <a:pathLst>
                <a:path w="2362200" h="3441700">
                  <a:moveTo>
                    <a:pt x="107950" y="2076450"/>
                  </a:moveTo>
                  <a:lnTo>
                    <a:pt x="107950" y="3155950"/>
                  </a:lnTo>
                  <a:lnTo>
                    <a:pt x="1416050" y="3340100"/>
                  </a:lnTo>
                  <a:lnTo>
                    <a:pt x="1416050" y="2133600"/>
                  </a:lnTo>
                  <a:close/>
                  <a:moveTo>
                    <a:pt x="107950" y="1774825"/>
                  </a:moveTo>
                  <a:lnTo>
                    <a:pt x="107950" y="1984375"/>
                  </a:lnTo>
                  <a:lnTo>
                    <a:pt x="1422400" y="2035175"/>
                  </a:lnTo>
                  <a:lnTo>
                    <a:pt x="1422400" y="1790700"/>
                  </a:lnTo>
                  <a:close/>
                  <a:moveTo>
                    <a:pt x="1422400" y="1457325"/>
                  </a:moveTo>
                  <a:lnTo>
                    <a:pt x="111125" y="1470025"/>
                  </a:lnTo>
                  <a:lnTo>
                    <a:pt x="111125" y="1679575"/>
                  </a:lnTo>
                  <a:lnTo>
                    <a:pt x="1422400" y="1701800"/>
                  </a:lnTo>
                  <a:close/>
                  <a:moveTo>
                    <a:pt x="1428750" y="1117600"/>
                  </a:moveTo>
                  <a:lnTo>
                    <a:pt x="111125" y="1168400"/>
                  </a:lnTo>
                  <a:lnTo>
                    <a:pt x="111125" y="1381125"/>
                  </a:lnTo>
                  <a:lnTo>
                    <a:pt x="1428750" y="1362075"/>
                  </a:lnTo>
                  <a:close/>
                  <a:moveTo>
                    <a:pt x="1431925" y="777875"/>
                  </a:moveTo>
                  <a:lnTo>
                    <a:pt x="117475" y="863600"/>
                  </a:lnTo>
                  <a:lnTo>
                    <a:pt x="117475" y="1082675"/>
                  </a:lnTo>
                  <a:lnTo>
                    <a:pt x="1431925" y="1022350"/>
                  </a:lnTo>
                  <a:close/>
                  <a:moveTo>
                    <a:pt x="1431925" y="444500"/>
                  </a:moveTo>
                  <a:lnTo>
                    <a:pt x="120650" y="561975"/>
                  </a:lnTo>
                  <a:lnTo>
                    <a:pt x="120650" y="784225"/>
                  </a:lnTo>
                  <a:lnTo>
                    <a:pt x="1431925" y="692150"/>
                  </a:lnTo>
                  <a:close/>
                  <a:moveTo>
                    <a:pt x="1435100" y="107950"/>
                  </a:moveTo>
                  <a:lnTo>
                    <a:pt x="123825" y="263525"/>
                  </a:lnTo>
                  <a:lnTo>
                    <a:pt x="123825" y="476250"/>
                  </a:lnTo>
                  <a:lnTo>
                    <a:pt x="1435100" y="349250"/>
                  </a:lnTo>
                  <a:close/>
                  <a:moveTo>
                    <a:pt x="1568450" y="0"/>
                  </a:moveTo>
                  <a:lnTo>
                    <a:pt x="2362200" y="254000"/>
                  </a:lnTo>
                  <a:lnTo>
                    <a:pt x="2330450" y="3155950"/>
                  </a:lnTo>
                  <a:lnTo>
                    <a:pt x="1524000" y="3441700"/>
                  </a:lnTo>
                  <a:lnTo>
                    <a:pt x="0" y="3213100"/>
                  </a:lnTo>
                  <a:lnTo>
                    <a:pt x="0" y="196850"/>
                  </a:lnTo>
                  <a:close/>
                </a:path>
              </a:pathLst>
            </a:custGeom>
            <a:solidFill>
              <a:schemeClr val="accent2">
                <a:lumMod val="40000"/>
                <a:lumOff val="60000"/>
              </a:schemeClr>
            </a:solidFill>
            <a:ln w="9525" cap="flat" cmpd="sng" algn="ctr">
              <a:noFill/>
              <a:prstDash val="solid"/>
            </a:ln>
            <a:effectLst/>
          </p:spPr>
          <p:txBody>
            <a:bodyPr vert="horz" wrap="square" lIns="89626" tIns="44812" rIns="89626" bIns="44812" numCol="1" rtlCol="0" anchor="ctr" anchorCtr="0" compatLnSpc="1">
              <a:prstTxWarp prst="textNoShape">
                <a:avLst/>
              </a:prstTxWarp>
            </a:bodyPr>
            <a:lstStyle/>
            <a:p>
              <a:pPr algn="ctr" defTabSz="895919" fontAlgn="base">
                <a:spcBef>
                  <a:spcPct val="0"/>
                </a:spcBef>
                <a:spcAft>
                  <a:spcPct val="0"/>
                </a:spcAft>
                <a:defRPr/>
              </a:pPr>
              <a:endParaRPr lang="en-US" sz="2157" kern="0" dirty="0">
                <a:gradFill>
                  <a:gsLst>
                    <a:gs pos="0">
                      <a:srgbClr val="FFFFFF"/>
                    </a:gs>
                    <a:gs pos="100000">
                      <a:srgbClr val="FFFFFF"/>
                    </a:gs>
                  </a:gsLst>
                  <a:lin ang="5400000" scaled="0"/>
                </a:gradFill>
                <a:latin typeface="Segoe UI"/>
              </a:endParaRPr>
            </a:p>
          </p:txBody>
        </p:sp>
        <p:sp>
          <p:nvSpPr>
            <p:cNvPr id="134" name="Freeform 144"/>
            <p:cNvSpPr/>
            <p:nvPr/>
          </p:nvSpPr>
          <p:spPr>
            <a:xfrm>
              <a:off x="5361653" y="2581001"/>
              <a:ext cx="402567" cy="820160"/>
            </a:xfrm>
            <a:custGeom>
              <a:avLst/>
              <a:gdLst/>
              <a:ahLst/>
              <a:cxnLst/>
              <a:rect l="l" t="t" r="r" b="b"/>
              <a:pathLst>
                <a:path w="2362200" h="3441700">
                  <a:moveTo>
                    <a:pt x="107950" y="2076450"/>
                  </a:moveTo>
                  <a:lnTo>
                    <a:pt x="107950" y="3155950"/>
                  </a:lnTo>
                  <a:lnTo>
                    <a:pt x="1416050" y="3340100"/>
                  </a:lnTo>
                  <a:lnTo>
                    <a:pt x="1416050" y="2133600"/>
                  </a:lnTo>
                  <a:close/>
                  <a:moveTo>
                    <a:pt x="107950" y="1774825"/>
                  </a:moveTo>
                  <a:lnTo>
                    <a:pt x="107950" y="1984375"/>
                  </a:lnTo>
                  <a:lnTo>
                    <a:pt x="1422400" y="2035175"/>
                  </a:lnTo>
                  <a:lnTo>
                    <a:pt x="1422400" y="1790700"/>
                  </a:lnTo>
                  <a:close/>
                  <a:moveTo>
                    <a:pt x="1422400" y="1457325"/>
                  </a:moveTo>
                  <a:lnTo>
                    <a:pt x="111125" y="1470025"/>
                  </a:lnTo>
                  <a:lnTo>
                    <a:pt x="111125" y="1679575"/>
                  </a:lnTo>
                  <a:lnTo>
                    <a:pt x="1422400" y="1701800"/>
                  </a:lnTo>
                  <a:close/>
                  <a:moveTo>
                    <a:pt x="1428750" y="1117600"/>
                  </a:moveTo>
                  <a:lnTo>
                    <a:pt x="111125" y="1168400"/>
                  </a:lnTo>
                  <a:lnTo>
                    <a:pt x="111125" y="1381125"/>
                  </a:lnTo>
                  <a:lnTo>
                    <a:pt x="1428750" y="1362075"/>
                  </a:lnTo>
                  <a:close/>
                  <a:moveTo>
                    <a:pt x="1431925" y="777875"/>
                  </a:moveTo>
                  <a:lnTo>
                    <a:pt x="117475" y="863600"/>
                  </a:lnTo>
                  <a:lnTo>
                    <a:pt x="117475" y="1082675"/>
                  </a:lnTo>
                  <a:lnTo>
                    <a:pt x="1431925" y="1022350"/>
                  </a:lnTo>
                  <a:close/>
                  <a:moveTo>
                    <a:pt x="1431925" y="444500"/>
                  </a:moveTo>
                  <a:lnTo>
                    <a:pt x="120650" y="561975"/>
                  </a:lnTo>
                  <a:lnTo>
                    <a:pt x="120650" y="784225"/>
                  </a:lnTo>
                  <a:lnTo>
                    <a:pt x="1431925" y="692150"/>
                  </a:lnTo>
                  <a:close/>
                  <a:moveTo>
                    <a:pt x="1435100" y="107950"/>
                  </a:moveTo>
                  <a:lnTo>
                    <a:pt x="123825" y="263525"/>
                  </a:lnTo>
                  <a:lnTo>
                    <a:pt x="123825" y="476250"/>
                  </a:lnTo>
                  <a:lnTo>
                    <a:pt x="1435100" y="349250"/>
                  </a:lnTo>
                  <a:close/>
                  <a:moveTo>
                    <a:pt x="1568450" y="0"/>
                  </a:moveTo>
                  <a:lnTo>
                    <a:pt x="2362200" y="254000"/>
                  </a:lnTo>
                  <a:lnTo>
                    <a:pt x="2330450" y="3155950"/>
                  </a:lnTo>
                  <a:lnTo>
                    <a:pt x="1524000" y="3441700"/>
                  </a:lnTo>
                  <a:lnTo>
                    <a:pt x="0" y="3213100"/>
                  </a:lnTo>
                  <a:lnTo>
                    <a:pt x="0" y="196850"/>
                  </a:lnTo>
                  <a:close/>
                </a:path>
              </a:pathLst>
            </a:custGeom>
            <a:solidFill>
              <a:schemeClr val="accent2">
                <a:lumMod val="40000"/>
                <a:lumOff val="60000"/>
              </a:schemeClr>
            </a:solidFill>
            <a:ln w="9525" cap="flat" cmpd="sng" algn="ctr">
              <a:noFill/>
              <a:prstDash val="solid"/>
            </a:ln>
            <a:effectLst/>
          </p:spPr>
          <p:txBody>
            <a:bodyPr vert="horz" wrap="square" lIns="89626" tIns="44812" rIns="89626" bIns="44812" numCol="1" rtlCol="0" anchor="ctr" anchorCtr="0" compatLnSpc="1">
              <a:prstTxWarp prst="textNoShape">
                <a:avLst/>
              </a:prstTxWarp>
            </a:bodyPr>
            <a:lstStyle/>
            <a:p>
              <a:pPr algn="ctr" defTabSz="895919" fontAlgn="base">
                <a:spcBef>
                  <a:spcPct val="0"/>
                </a:spcBef>
                <a:spcAft>
                  <a:spcPct val="0"/>
                </a:spcAft>
                <a:defRPr/>
              </a:pPr>
              <a:endParaRPr lang="en-US" sz="2157" kern="0" dirty="0">
                <a:gradFill>
                  <a:gsLst>
                    <a:gs pos="0">
                      <a:srgbClr val="FFFFFF"/>
                    </a:gs>
                    <a:gs pos="100000">
                      <a:srgbClr val="FFFFFF"/>
                    </a:gs>
                  </a:gsLst>
                  <a:lin ang="5400000" scaled="0"/>
                </a:gradFill>
                <a:latin typeface="Segoe UI"/>
              </a:endParaRPr>
            </a:p>
          </p:txBody>
        </p:sp>
        <p:sp>
          <p:nvSpPr>
            <p:cNvPr id="135" name="Freeform 144"/>
            <p:cNvSpPr/>
            <p:nvPr/>
          </p:nvSpPr>
          <p:spPr>
            <a:xfrm>
              <a:off x="5008259" y="2694608"/>
              <a:ext cx="402567" cy="820160"/>
            </a:xfrm>
            <a:custGeom>
              <a:avLst/>
              <a:gdLst/>
              <a:ahLst/>
              <a:cxnLst/>
              <a:rect l="l" t="t" r="r" b="b"/>
              <a:pathLst>
                <a:path w="2362200" h="3441700">
                  <a:moveTo>
                    <a:pt x="107950" y="2076450"/>
                  </a:moveTo>
                  <a:lnTo>
                    <a:pt x="107950" y="3155950"/>
                  </a:lnTo>
                  <a:lnTo>
                    <a:pt x="1416050" y="3340100"/>
                  </a:lnTo>
                  <a:lnTo>
                    <a:pt x="1416050" y="2133600"/>
                  </a:lnTo>
                  <a:close/>
                  <a:moveTo>
                    <a:pt x="107950" y="1774825"/>
                  </a:moveTo>
                  <a:lnTo>
                    <a:pt x="107950" y="1984375"/>
                  </a:lnTo>
                  <a:lnTo>
                    <a:pt x="1422400" y="2035175"/>
                  </a:lnTo>
                  <a:lnTo>
                    <a:pt x="1422400" y="1790700"/>
                  </a:lnTo>
                  <a:close/>
                  <a:moveTo>
                    <a:pt x="1422400" y="1457325"/>
                  </a:moveTo>
                  <a:lnTo>
                    <a:pt x="111125" y="1470025"/>
                  </a:lnTo>
                  <a:lnTo>
                    <a:pt x="111125" y="1679575"/>
                  </a:lnTo>
                  <a:lnTo>
                    <a:pt x="1422400" y="1701800"/>
                  </a:lnTo>
                  <a:close/>
                  <a:moveTo>
                    <a:pt x="1428750" y="1117600"/>
                  </a:moveTo>
                  <a:lnTo>
                    <a:pt x="111125" y="1168400"/>
                  </a:lnTo>
                  <a:lnTo>
                    <a:pt x="111125" y="1381125"/>
                  </a:lnTo>
                  <a:lnTo>
                    <a:pt x="1428750" y="1362075"/>
                  </a:lnTo>
                  <a:close/>
                  <a:moveTo>
                    <a:pt x="1431925" y="777875"/>
                  </a:moveTo>
                  <a:lnTo>
                    <a:pt x="117475" y="863600"/>
                  </a:lnTo>
                  <a:lnTo>
                    <a:pt x="117475" y="1082675"/>
                  </a:lnTo>
                  <a:lnTo>
                    <a:pt x="1431925" y="1022350"/>
                  </a:lnTo>
                  <a:close/>
                  <a:moveTo>
                    <a:pt x="1431925" y="444500"/>
                  </a:moveTo>
                  <a:lnTo>
                    <a:pt x="120650" y="561975"/>
                  </a:lnTo>
                  <a:lnTo>
                    <a:pt x="120650" y="784225"/>
                  </a:lnTo>
                  <a:lnTo>
                    <a:pt x="1431925" y="692150"/>
                  </a:lnTo>
                  <a:close/>
                  <a:moveTo>
                    <a:pt x="1435100" y="107950"/>
                  </a:moveTo>
                  <a:lnTo>
                    <a:pt x="123825" y="263525"/>
                  </a:lnTo>
                  <a:lnTo>
                    <a:pt x="123825" y="476250"/>
                  </a:lnTo>
                  <a:lnTo>
                    <a:pt x="1435100" y="349250"/>
                  </a:lnTo>
                  <a:close/>
                  <a:moveTo>
                    <a:pt x="1568450" y="0"/>
                  </a:moveTo>
                  <a:lnTo>
                    <a:pt x="2362200" y="254000"/>
                  </a:lnTo>
                  <a:lnTo>
                    <a:pt x="2330450" y="3155950"/>
                  </a:lnTo>
                  <a:lnTo>
                    <a:pt x="1524000" y="3441700"/>
                  </a:lnTo>
                  <a:lnTo>
                    <a:pt x="0" y="3213100"/>
                  </a:lnTo>
                  <a:lnTo>
                    <a:pt x="0" y="196850"/>
                  </a:lnTo>
                  <a:close/>
                </a:path>
              </a:pathLst>
            </a:custGeom>
            <a:solidFill>
              <a:schemeClr val="accent2">
                <a:lumMod val="40000"/>
                <a:lumOff val="60000"/>
              </a:schemeClr>
            </a:solidFill>
            <a:ln w="9525" cap="flat" cmpd="sng" algn="ctr">
              <a:noFill/>
              <a:prstDash val="solid"/>
            </a:ln>
            <a:effectLst/>
          </p:spPr>
          <p:txBody>
            <a:bodyPr vert="horz" wrap="square" lIns="89626" tIns="44812" rIns="89626" bIns="44812" numCol="1" rtlCol="0" anchor="ctr" anchorCtr="0" compatLnSpc="1">
              <a:prstTxWarp prst="textNoShape">
                <a:avLst/>
              </a:prstTxWarp>
            </a:bodyPr>
            <a:lstStyle/>
            <a:p>
              <a:pPr algn="ctr" defTabSz="895919" fontAlgn="base">
                <a:spcBef>
                  <a:spcPct val="0"/>
                </a:spcBef>
                <a:spcAft>
                  <a:spcPct val="0"/>
                </a:spcAft>
                <a:defRPr/>
              </a:pPr>
              <a:endParaRPr lang="en-US" sz="2157" kern="0" dirty="0">
                <a:gradFill>
                  <a:gsLst>
                    <a:gs pos="0">
                      <a:srgbClr val="FFFFFF"/>
                    </a:gs>
                    <a:gs pos="100000">
                      <a:srgbClr val="FFFFFF"/>
                    </a:gs>
                  </a:gsLst>
                  <a:lin ang="5400000" scaled="0"/>
                </a:gradFill>
                <a:latin typeface="Segoe UI"/>
              </a:endParaRPr>
            </a:p>
          </p:txBody>
        </p:sp>
        <p:grpSp>
          <p:nvGrpSpPr>
            <p:cNvPr id="136" name="Group 135"/>
            <p:cNvGrpSpPr/>
            <p:nvPr/>
          </p:nvGrpSpPr>
          <p:grpSpPr>
            <a:xfrm>
              <a:off x="5560915" y="2863162"/>
              <a:ext cx="558554" cy="444680"/>
              <a:chOff x="7503805" y="5667309"/>
              <a:chExt cx="445159" cy="324804"/>
            </a:xfrm>
            <a:solidFill>
              <a:schemeClr val="accent2">
                <a:lumMod val="40000"/>
                <a:lumOff val="60000"/>
              </a:schemeClr>
            </a:solidFill>
          </p:grpSpPr>
          <p:sp>
            <p:nvSpPr>
              <p:cNvPr id="163" name="Flowchart: Magnetic Disk 162"/>
              <p:cNvSpPr/>
              <p:nvPr>
                <p:custDataLst>
                  <p:tags r:id="rId32"/>
                </p:custDataLst>
              </p:nvPr>
            </p:nvSpPr>
            <p:spPr>
              <a:xfrm>
                <a:off x="7503805" y="5755518"/>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64" name="Flowchart: Magnetic Disk 163"/>
              <p:cNvSpPr/>
              <p:nvPr>
                <p:custDataLst>
                  <p:tags r:id="rId33"/>
                </p:custDataLst>
              </p:nvPr>
            </p:nvSpPr>
            <p:spPr>
              <a:xfrm>
                <a:off x="7683064" y="5667309"/>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65" name="Flowchart: Magnetic Disk 164"/>
              <p:cNvSpPr/>
              <p:nvPr>
                <p:custDataLst>
                  <p:tags r:id="rId34"/>
                </p:custDataLst>
              </p:nvPr>
            </p:nvSpPr>
            <p:spPr>
              <a:xfrm>
                <a:off x="7771697" y="5733520"/>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66" name="Flowchart: Magnetic Disk 165"/>
              <p:cNvSpPr/>
              <p:nvPr>
                <p:custDataLst>
                  <p:tags r:id="rId35"/>
                </p:custDataLst>
              </p:nvPr>
            </p:nvSpPr>
            <p:spPr>
              <a:xfrm>
                <a:off x="7616336" y="5815697"/>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grpSp>
        <p:sp>
          <p:nvSpPr>
            <p:cNvPr id="137" name="Rectangle 136"/>
            <p:cNvSpPr/>
            <p:nvPr/>
          </p:nvSpPr>
          <p:spPr bwMode="auto">
            <a:xfrm>
              <a:off x="6043316" y="2810655"/>
              <a:ext cx="1354367" cy="246256"/>
            </a:xfrm>
            <a:prstGeom prst="rect">
              <a:avLst/>
            </a:prstGeom>
            <a:noFill/>
            <a:ln w="10795" cap="flat" cmpd="sng" algn="ctr">
              <a:noFill/>
              <a:prstDash val="solid"/>
              <a:headEnd type="none" w="med" len="med"/>
              <a:tailEnd type="none" w="med" len="med"/>
            </a:ln>
            <a:effectLst/>
          </p:spPr>
          <p:txBody>
            <a:bodyPr vert="horz" wrap="square" lIns="0" tIns="0" rIns="0" bIns="0" numCol="1" rtlCol="0" anchor="ctr" anchorCtr="0" compatLnSpc="1">
              <a:prstTxWarp prst="textNoShape">
                <a:avLst/>
              </a:prstTxWarp>
              <a:spAutoFit/>
            </a:bodyPr>
            <a:lstStyle/>
            <a:p>
              <a:pPr algn="ctr" defTabSz="913927" fontAlgn="base">
                <a:spcBef>
                  <a:spcPct val="0"/>
                </a:spcBef>
                <a:spcAft>
                  <a:spcPct val="0"/>
                </a:spcAft>
                <a:defRPr/>
              </a:pPr>
              <a:r>
                <a:rPr lang="en-US" sz="1600" b="1" kern="0" dirty="0">
                  <a:ln>
                    <a:solidFill>
                      <a:srgbClr val="FFFFFF">
                        <a:alpha val="0"/>
                      </a:srgbClr>
                    </a:solidFill>
                  </a:ln>
                  <a:solidFill>
                    <a:prstClr val="white"/>
                  </a:solidFill>
                  <a:latin typeface="Segoe UI Light"/>
                </a:rPr>
                <a:t>SQL Server</a:t>
              </a:r>
            </a:p>
          </p:txBody>
        </p:sp>
        <p:grpSp>
          <p:nvGrpSpPr>
            <p:cNvPr id="138" name="Group 137"/>
            <p:cNvGrpSpPr/>
            <p:nvPr/>
          </p:nvGrpSpPr>
          <p:grpSpPr>
            <a:xfrm>
              <a:off x="5817960" y="3120206"/>
              <a:ext cx="558554" cy="444680"/>
              <a:chOff x="7503805" y="5667309"/>
              <a:chExt cx="445159" cy="324804"/>
            </a:xfrm>
            <a:solidFill>
              <a:schemeClr val="accent2">
                <a:lumMod val="40000"/>
                <a:lumOff val="60000"/>
              </a:schemeClr>
            </a:solidFill>
          </p:grpSpPr>
          <p:sp>
            <p:nvSpPr>
              <p:cNvPr id="159" name="Flowchart: Magnetic Disk 158"/>
              <p:cNvSpPr/>
              <p:nvPr>
                <p:custDataLst>
                  <p:tags r:id="rId28"/>
                </p:custDataLst>
              </p:nvPr>
            </p:nvSpPr>
            <p:spPr>
              <a:xfrm>
                <a:off x="7503805" y="5755518"/>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60" name="Flowchart: Magnetic Disk 159"/>
              <p:cNvSpPr/>
              <p:nvPr>
                <p:custDataLst>
                  <p:tags r:id="rId29"/>
                </p:custDataLst>
              </p:nvPr>
            </p:nvSpPr>
            <p:spPr>
              <a:xfrm>
                <a:off x="7683064" y="5667309"/>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61" name="Flowchart: Magnetic Disk 160"/>
              <p:cNvSpPr/>
              <p:nvPr>
                <p:custDataLst>
                  <p:tags r:id="rId30"/>
                </p:custDataLst>
              </p:nvPr>
            </p:nvSpPr>
            <p:spPr>
              <a:xfrm>
                <a:off x="7771697" y="5733520"/>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62" name="Flowchart: Magnetic Disk 161"/>
              <p:cNvSpPr/>
              <p:nvPr>
                <p:custDataLst>
                  <p:tags r:id="rId31"/>
                </p:custDataLst>
              </p:nvPr>
            </p:nvSpPr>
            <p:spPr>
              <a:xfrm>
                <a:off x="7616336" y="5815697"/>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grpSp>
        <p:grpSp>
          <p:nvGrpSpPr>
            <p:cNvPr id="139" name="Group 138"/>
            <p:cNvGrpSpPr/>
            <p:nvPr/>
          </p:nvGrpSpPr>
          <p:grpSpPr>
            <a:xfrm>
              <a:off x="6075004" y="3377250"/>
              <a:ext cx="558554" cy="444680"/>
              <a:chOff x="7503805" y="5667309"/>
              <a:chExt cx="445159" cy="324804"/>
            </a:xfrm>
            <a:solidFill>
              <a:schemeClr val="accent2">
                <a:lumMod val="40000"/>
                <a:lumOff val="60000"/>
              </a:schemeClr>
            </a:solidFill>
          </p:grpSpPr>
          <p:sp>
            <p:nvSpPr>
              <p:cNvPr id="155" name="Flowchart: Magnetic Disk 154"/>
              <p:cNvSpPr/>
              <p:nvPr>
                <p:custDataLst>
                  <p:tags r:id="rId24"/>
                </p:custDataLst>
              </p:nvPr>
            </p:nvSpPr>
            <p:spPr>
              <a:xfrm>
                <a:off x="7503805" y="5755518"/>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56" name="Flowchart: Magnetic Disk 155"/>
              <p:cNvSpPr/>
              <p:nvPr>
                <p:custDataLst>
                  <p:tags r:id="rId25"/>
                </p:custDataLst>
              </p:nvPr>
            </p:nvSpPr>
            <p:spPr>
              <a:xfrm>
                <a:off x="7683064" y="5667309"/>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57" name="Flowchart: Magnetic Disk 156"/>
              <p:cNvSpPr/>
              <p:nvPr>
                <p:custDataLst>
                  <p:tags r:id="rId26"/>
                </p:custDataLst>
              </p:nvPr>
            </p:nvSpPr>
            <p:spPr>
              <a:xfrm>
                <a:off x="7771697" y="5733520"/>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58" name="Flowchart: Magnetic Disk 157"/>
              <p:cNvSpPr/>
              <p:nvPr>
                <p:custDataLst>
                  <p:tags r:id="rId27"/>
                </p:custDataLst>
              </p:nvPr>
            </p:nvSpPr>
            <p:spPr>
              <a:xfrm>
                <a:off x="7616336" y="5815697"/>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grpSp>
        <p:grpSp>
          <p:nvGrpSpPr>
            <p:cNvPr id="140" name="Group 139"/>
            <p:cNvGrpSpPr/>
            <p:nvPr/>
          </p:nvGrpSpPr>
          <p:grpSpPr>
            <a:xfrm>
              <a:off x="5301826" y="3198007"/>
              <a:ext cx="558554" cy="444680"/>
              <a:chOff x="7503805" y="5667309"/>
              <a:chExt cx="445159" cy="324804"/>
            </a:xfrm>
            <a:solidFill>
              <a:schemeClr val="accent2">
                <a:lumMod val="40000"/>
                <a:lumOff val="60000"/>
              </a:schemeClr>
            </a:solidFill>
          </p:grpSpPr>
          <p:sp>
            <p:nvSpPr>
              <p:cNvPr id="151" name="Flowchart: Magnetic Disk 150"/>
              <p:cNvSpPr/>
              <p:nvPr>
                <p:custDataLst>
                  <p:tags r:id="rId20"/>
                </p:custDataLst>
              </p:nvPr>
            </p:nvSpPr>
            <p:spPr>
              <a:xfrm>
                <a:off x="7503805" y="5755518"/>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52" name="Flowchart: Magnetic Disk 151"/>
              <p:cNvSpPr/>
              <p:nvPr>
                <p:custDataLst>
                  <p:tags r:id="rId21"/>
                </p:custDataLst>
              </p:nvPr>
            </p:nvSpPr>
            <p:spPr>
              <a:xfrm>
                <a:off x="7683064" y="5667309"/>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53" name="Flowchart: Magnetic Disk 152"/>
              <p:cNvSpPr/>
              <p:nvPr>
                <p:custDataLst>
                  <p:tags r:id="rId22"/>
                </p:custDataLst>
              </p:nvPr>
            </p:nvSpPr>
            <p:spPr>
              <a:xfrm>
                <a:off x="7771697" y="5733520"/>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54" name="Flowchart: Magnetic Disk 153"/>
              <p:cNvSpPr/>
              <p:nvPr>
                <p:custDataLst>
                  <p:tags r:id="rId23"/>
                </p:custDataLst>
              </p:nvPr>
            </p:nvSpPr>
            <p:spPr>
              <a:xfrm>
                <a:off x="7616336" y="5815697"/>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grpSp>
        <p:grpSp>
          <p:nvGrpSpPr>
            <p:cNvPr id="141" name="Group 140"/>
            <p:cNvGrpSpPr/>
            <p:nvPr/>
          </p:nvGrpSpPr>
          <p:grpSpPr>
            <a:xfrm>
              <a:off x="5558871" y="3455051"/>
              <a:ext cx="558554" cy="444680"/>
              <a:chOff x="7503805" y="5667309"/>
              <a:chExt cx="445159" cy="324804"/>
            </a:xfrm>
            <a:solidFill>
              <a:schemeClr val="accent2">
                <a:lumMod val="40000"/>
                <a:lumOff val="60000"/>
              </a:schemeClr>
            </a:solidFill>
          </p:grpSpPr>
          <p:sp>
            <p:nvSpPr>
              <p:cNvPr id="147" name="Flowchart: Magnetic Disk 146"/>
              <p:cNvSpPr/>
              <p:nvPr>
                <p:custDataLst>
                  <p:tags r:id="rId16"/>
                </p:custDataLst>
              </p:nvPr>
            </p:nvSpPr>
            <p:spPr>
              <a:xfrm>
                <a:off x="7503805" y="5755518"/>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48" name="Flowchart: Magnetic Disk 147"/>
              <p:cNvSpPr/>
              <p:nvPr>
                <p:custDataLst>
                  <p:tags r:id="rId17"/>
                </p:custDataLst>
              </p:nvPr>
            </p:nvSpPr>
            <p:spPr>
              <a:xfrm>
                <a:off x="7683064" y="5667309"/>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49" name="Flowchart: Magnetic Disk 148"/>
              <p:cNvSpPr/>
              <p:nvPr>
                <p:custDataLst>
                  <p:tags r:id="rId18"/>
                </p:custDataLst>
              </p:nvPr>
            </p:nvSpPr>
            <p:spPr>
              <a:xfrm>
                <a:off x="7771697" y="5733520"/>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50" name="Flowchart: Magnetic Disk 149"/>
              <p:cNvSpPr/>
              <p:nvPr>
                <p:custDataLst>
                  <p:tags r:id="rId19"/>
                </p:custDataLst>
              </p:nvPr>
            </p:nvSpPr>
            <p:spPr>
              <a:xfrm>
                <a:off x="7616336" y="5815697"/>
                <a:ext cx="177267" cy="176416"/>
              </a:xfrm>
              <a:prstGeom prst="flowChartMagneticDisk">
                <a:avLst/>
              </a:prstGeom>
              <a:grpFill/>
              <a:ln w="3175" cap="flat" cmpd="sng" algn="ctr">
                <a:solidFill>
                  <a:schemeClr val="accent2"/>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grpSp>
        <p:grpSp>
          <p:nvGrpSpPr>
            <p:cNvPr id="167" name="Group 166"/>
            <p:cNvGrpSpPr/>
            <p:nvPr/>
          </p:nvGrpSpPr>
          <p:grpSpPr>
            <a:xfrm>
              <a:off x="4503839" y="1633538"/>
              <a:ext cx="552450" cy="552450"/>
              <a:chOff x="4548229" y="1633538"/>
              <a:chExt cx="552450" cy="552450"/>
            </a:xfrm>
          </p:grpSpPr>
          <p:sp>
            <p:nvSpPr>
              <p:cNvPr id="168" name="Oval 167"/>
              <p:cNvSpPr/>
              <p:nvPr/>
            </p:nvSpPr>
            <p:spPr>
              <a:xfrm>
                <a:off x="4548229" y="1633538"/>
                <a:ext cx="552450" cy="552450"/>
              </a:xfrm>
              <a:prstGeom prst="ellipse">
                <a:avLst/>
              </a:prstGeom>
              <a:solidFill>
                <a:schemeClr val="accent2">
                  <a:lumMod val="40000"/>
                  <a:lumOff val="60000"/>
                </a:schemeClr>
              </a:solidFill>
              <a:ln w="10795" cap="flat" cmpd="sng" algn="ctr">
                <a:noFill/>
                <a:prstDash val="solid"/>
              </a:ln>
              <a:effectLst/>
            </p:spPr>
            <p:txBody>
              <a:bodyPr rtlCol="0" anchor="ctr"/>
              <a:lstStyle/>
              <a:p>
                <a:pPr algn="ctr" defTabSz="914225">
                  <a:defRPr/>
                </a:pPr>
                <a:endParaRPr lang="en-US" kern="0">
                  <a:solidFill>
                    <a:prstClr val="white"/>
                  </a:solidFill>
                  <a:latin typeface="Calibri" panose="020F0502020204030204"/>
                </a:endParaRPr>
              </a:p>
            </p:txBody>
          </p:sp>
          <p:sp>
            <p:nvSpPr>
              <p:cNvPr id="169" name="TextBox 168"/>
              <p:cNvSpPr txBox="1"/>
              <p:nvPr/>
            </p:nvSpPr>
            <p:spPr>
              <a:xfrm>
                <a:off x="4633351" y="1644129"/>
                <a:ext cx="360996" cy="531812"/>
              </a:xfrm>
              <a:prstGeom prst="rect">
                <a:avLst/>
              </a:prstGeom>
              <a:noFill/>
            </p:spPr>
            <p:txBody>
              <a:bodyPr wrap="none" rtlCol="0">
                <a:spAutoFit/>
              </a:bodyPr>
              <a:lstStyle/>
              <a:p>
                <a:pPr defTabSz="914225">
                  <a:defRPr/>
                </a:pPr>
                <a:r>
                  <a:rPr lang="en-US" sz="2800" b="1"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rPr>
                  <a:t>1</a:t>
                </a:r>
              </a:p>
            </p:txBody>
          </p:sp>
        </p:grpSp>
        <p:sp>
          <p:nvSpPr>
            <p:cNvPr id="170" name="TextBox 169"/>
            <p:cNvSpPr txBox="1"/>
            <p:nvPr/>
          </p:nvSpPr>
          <p:spPr>
            <a:xfrm>
              <a:off x="5118435" y="1712393"/>
              <a:ext cx="2175596" cy="469039"/>
            </a:xfrm>
            <a:prstGeom prst="rect">
              <a:avLst/>
            </a:prstGeom>
            <a:noFill/>
          </p:spPr>
          <p:txBody>
            <a:bodyPr wrap="none" rtlCol="0">
              <a:spAutoFit/>
            </a:bodyPr>
            <a:lstStyle/>
            <a:p>
              <a:pPr defTabSz="914225">
                <a:defRPr/>
              </a:pPr>
              <a:r>
                <a:rPr lang="en-US" sz="2400" kern="0" dirty="0">
                  <a:solidFill>
                    <a:prstClr val="white"/>
                  </a:solidFill>
                  <a:latin typeface="Segoe UI Light"/>
                </a:rPr>
                <a:t>DB Assessment</a:t>
              </a:r>
            </a:p>
          </p:txBody>
        </p:sp>
      </p:grpSp>
      <p:grpSp>
        <p:nvGrpSpPr>
          <p:cNvPr id="175" name="Group 174"/>
          <p:cNvGrpSpPr/>
          <p:nvPr/>
        </p:nvGrpSpPr>
        <p:grpSpPr>
          <a:xfrm>
            <a:off x="4661334" y="5465042"/>
            <a:ext cx="3030886" cy="1034592"/>
            <a:chOff x="5207646" y="5041263"/>
            <a:chExt cx="3031316" cy="976614"/>
          </a:xfrm>
        </p:grpSpPr>
        <p:sp>
          <p:nvSpPr>
            <p:cNvPr id="176" name="TextBox 175"/>
            <p:cNvSpPr txBox="1"/>
            <p:nvPr/>
          </p:nvSpPr>
          <p:spPr>
            <a:xfrm>
              <a:off x="5207646" y="5041263"/>
              <a:ext cx="1443024" cy="738988"/>
            </a:xfrm>
            <a:prstGeom prst="rect">
              <a:avLst/>
            </a:prstGeom>
            <a:noFill/>
          </p:spPr>
          <p:txBody>
            <a:bodyPr wrap="none" rtlCol="0">
              <a:spAutoFit/>
            </a:bodyPr>
            <a:lstStyle/>
            <a:p>
              <a:pPr defTabSz="914225">
                <a:defRPr/>
              </a:pPr>
              <a:r>
                <a:rPr lang="en-US" sz="4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rPr>
                <a:t>53%</a:t>
              </a:r>
              <a:r>
                <a:rPr lang="en-US" kern="0" dirty="0">
                  <a:solidFill>
                    <a:prstClr val="white"/>
                  </a:solidFill>
                  <a:latin typeface="Calibri" panose="020F0502020204030204"/>
                </a:rPr>
                <a:t> </a:t>
              </a:r>
            </a:p>
          </p:txBody>
        </p:sp>
        <p:sp>
          <p:nvSpPr>
            <p:cNvPr id="177" name="Rectangle 176"/>
            <p:cNvSpPr/>
            <p:nvPr/>
          </p:nvSpPr>
          <p:spPr>
            <a:xfrm>
              <a:off x="6420836" y="5130800"/>
              <a:ext cx="1818126" cy="887077"/>
            </a:xfrm>
            <a:prstGeom prst="rect">
              <a:avLst/>
            </a:prstGeom>
          </p:spPr>
          <p:txBody>
            <a:bodyPr wrap="none">
              <a:spAutoFit/>
            </a:bodyPr>
            <a:lstStyle/>
            <a:p>
              <a:pPr defTabSz="914225">
                <a:defRPr/>
              </a:pPr>
              <a:r>
                <a:rPr lang="en-US" kern="0" dirty="0">
                  <a:solidFill>
                    <a:prstClr val="white"/>
                  </a:solidFill>
                  <a:latin typeface="Segoe UI Light"/>
                </a:rPr>
                <a:t>SQL Database</a:t>
              </a:r>
            </a:p>
            <a:p>
              <a:pPr defTabSz="914225">
                <a:defRPr/>
              </a:pPr>
              <a:r>
                <a:rPr lang="en-US" kern="0" dirty="0">
                  <a:solidFill>
                    <a:prstClr val="white"/>
                  </a:solidFill>
                  <a:latin typeface="Segoe UI Light"/>
                </a:rPr>
                <a:t>potentially ready</a:t>
              </a:r>
            </a:p>
            <a:p>
              <a:pPr defTabSz="914225">
                <a:defRPr/>
              </a:pPr>
              <a:r>
                <a:rPr lang="en-US" kern="0" dirty="0">
                  <a:solidFill>
                    <a:prstClr val="white"/>
                  </a:solidFill>
                  <a:latin typeface="Segoe UI Light"/>
                </a:rPr>
                <a:t>to be migrated</a:t>
              </a:r>
            </a:p>
          </p:txBody>
        </p:sp>
      </p:grpSp>
      <p:grpSp>
        <p:nvGrpSpPr>
          <p:cNvPr id="215" name="Group 214"/>
          <p:cNvGrpSpPr/>
          <p:nvPr/>
        </p:nvGrpSpPr>
        <p:grpSpPr>
          <a:xfrm>
            <a:off x="7945670" y="1633793"/>
            <a:ext cx="4003100" cy="2329246"/>
            <a:chOff x="7945932" y="1633538"/>
            <a:chExt cx="4003668" cy="2329576"/>
          </a:xfrm>
        </p:grpSpPr>
        <p:sp>
          <p:nvSpPr>
            <p:cNvPr id="171" name="TextBox 170"/>
            <p:cNvSpPr txBox="1"/>
            <p:nvPr/>
          </p:nvSpPr>
          <p:spPr>
            <a:xfrm>
              <a:off x="8560528" y="1712393"/>
              <a:ext cx="1447832" cy="469039"/>
            </a:xfrm>
            <a:prstGeom prst="rect">
              <a:avLst/>
            </a:prstGeom>
            <a:noFill/>
          </p:spPr>
          <p:txBody>
            <a:bodyPr wrap="none" rtlCol="0">
              <a:spAutoFit/>
            </a:bodyPr>
            <a:lstStyle/>
            <a:p>
              <a:pPr defTabSz="914225">
                <a:defRPr/>
              </a:pPr>
              <a:r>
                <a:rPr lang="en-US" sz="2400" kern="0" dirty="0">
                  <a:solidFill>
                    <a:prstClr val="white"/>
                  </a:solidFill>
                  <a:latin typeface="Segoe UI Light"/>
                </a:rPr>
                <a:t>Migration</a:t>
              </a:r>
            </a:p>
          </p:txBody>
        </p:sp>
        <p:grpSp>
          <p:nvGrpSpPr>
            <p:cNvPr id="172" name="Group 171"/>
            <p:cNvGrpSpPr/>
            <p:nvPr/>
          </p:nvGrpSpPr>
          <p:grpSpPr>
            <a:xfrm>
              <a:off x="7945932" y="1633538"/>
              <a:ext cx="552450" cy="552450"/>
              <a:chOff x="7945932" y="1652583"/>
              <a:chExt cx="552450" cy="552450"/>
            </a:xfrm>
          </p:grpSpPr>
          <p:sp>
            <p:nvSpPr>
              <p:cNvPr id="173" name="Oval 172"/>
              <p:cNvSpPr/>
              <p:nvPr/>
            </p:nvSpPr>
            <p:spPr>
              <a:xfrm>
                <a:off x="7945932" y="1652583"/>
                <a:ext cx="552450" cy="552450"/>
              </a:xfrm>
              <a:prstGeom prst="ellipse">
                <a:avLst/>
              </a:prstGeom>
              <a:solidFill>
                <a:schemeClr val="accent2">
                  <a:lumMod val="40000"/>
                  <a:lumOff val="60000"/>
                </a:schemeClr>
              </a:solidFill>
              <a:ln w="10795" cap="flat" cmpd="sng" algn="ctr">
                <a:noFill/>
                <a:prstDash val="solid"/>
              </a:ln>
              <a:effectLst/>
            </p:spPr>
            <p:txBody>
              <a:bodyPr rtlCol="0" anchor="ctr"/>
              <a:lstStyle/>
              <a:p>
                <a:pPr algn="ctr" defTabSz="914225">
                  <a:defRPr/>
                </a:pPr>
                <a:endParaRPr lang="en-US" kern="0">
                  <a:solidFill>
                    <a:prstClr val="white"/>
                  </a:solidFill>
                  <a:latin typeface="Calibri" panose="020F0502020204030204"/>
                </a:endParaRPr>
              </a:p>
            </p:txBody>
          </p:sp>
          <p:sp>
            <p:nvSpPr>
              <p:cNvPr id="174" name="TextBox 173"/>
              <p:cNvSpPr txBox="1"/>
              <p:nvPr/>
            </p:nvSpPr>
            <p:spPr>
              <a:xfrm>
                <a:off x="8032006" y="1652583"/>
                <a:ext cx="404278" cy="531812"/>
              </a:xfrm>
              <a:prstGeom prst="rect">
                <a:avLst/>
              </a:prstGeom>
              <a:noFill/>
            </p:spPr>
            <p:txBody>
              <a:bodyPr wrap="none" rtlCol="0">
                <a:spAutoFit/>
              </a:bodyPr>
              <a:lstStyle/>
              <a:p>
                <a:pPr defTabSz="914225">
                  <a:defRPr/>
                </a:pPr>
                <a:r>
                  <a:rPr lang="en-US" sz="2800" b="1"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rPr>
                  <a:t>2</a:t>
                </a:r>
              </a:p>
            </p:txBody>
          </p:sp>
        </p:grpSp>
        <p:pic>
          <p:nvPicPr>
            <p:cNvPr id="178" name="Picture 177"/>
            <p:cNvPicPr>
              <a:picLocks noChangeAspect="1"/>
            </p:cNvPicPr>
            <p:nvPr/>
          </p:nvPicPr>
          <p:blipFill>
            <a:blip r:embed="rId38"/>
            <a:stretch>
              <a:fillRect/>
            </a:stretch>
          </p:blipFill>
          <p:spPr>
            <a:xfrm>
              <a:off x="8559852" y="2384195"/>
              <a:ext cx="2403466" cy="1578919"/>
            </a:xfrm>
            <a:prstGeom prst="rect">
              <a:avLst/>
            </a:prstGeom>
          </p:spPr>
        </p:pic>
        <p:sp>
          <p:nvSpPr>
            <p:cNvPr id="179" name="Flowchart: Magnetic Disk 178"/>
            <p:cNvSpPr/>
            <p:nvPr>
              <p:custDataLst>
                <p:tags r:id="rId1"/>
              </p:custDataLst>
            </p:nvPr>
          </p:nvSpPr>
          <p:spPr>
            <a:xfrm>
              <a:off x="9274819" y="2548669"/>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80" name="Flowchart: Magnetic Disk 179"/>
            <p:cNvSpPr/>
            <p:nvPr>
              <p:custDataLst>
                <p:tags r:id="rId2"/>
              </p:custDataLst>
            </p:nvPr>
          </p:nvSpPr>
          <p:spPr>
            <a:xfrm>
              <a:off x="9163608" y="2696817"/>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81" name="Flowchart: Magnetic Disk 180"/>
            <p:cNvSpPr/>
            <p:nvPr>
              <p:custDataLst>
                <p:tags r:id="rId3"/>
              </p:custDataLst>
            </p:nvPr>
          </p:nvSpPr>
          <p:spPr>
            <a:xfrm>
              <a:off x="9420652" y="2696817"/>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82" name="Flowchart: Magnetic Disk 181"/>
            <p:cNvSpPr/>
            <p:nvPr>
              <p:custDataLst>
                <p:tags r:id="rId4"/>
              </p:custDataLst>
            </p:nvPr>
          </p:nvSpPr>
          <p:spPr>
            <a:xfrm>
              <a:off x="9295171" y="2841752"/>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83" name="Flowchart: Magnetic Disk 182"/>
            <p:cNvSpPr/>
            <p:nvPr>
              <p:custDataLst>
                <p:tags r:id="rId5"/>
              </p:custDataLst>
            </p:nvPr>
          </p:nvSpPr>
          <p:spPr>
            <a:xfrm>
              <a:off x="8865239" y="2758225"/>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84" name="Flowchart: Magnetic Disk 183"/>
            <p:cNvSpPr/>
            <p:nvPr>
              <p:custDataLst>
                <p:tags r:id="rId6"/>
              </p:custDataLst>
            </p:nvPr>
          </p:nvSpPr>
          <p:spPr>
            <a:xfrm>
              <a:off x="8754028" y="2906373"/>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85" name="Flowchart: Magnetic Disk 184"/>
            <p:cNvSpPr/>
            <p:nvPr>
              <p:custDataLst>
                <p:tags r:id="rId7"/>
              </p:custDataLst>
            </p:nvPr>
          </p:nvSpPr>
          <p:spPr>
            <a:xfrm>
              <a:off x="9011072" y="2906373"/>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86" name="Flowchart: Magnetic Disk 185"/>
            <p:cNvSpPr/>
            <p:nvPr>
              <p:custDataLst>
                <p:tags r:id="rId8"/>
              </p:custDataLst>
            </p:nvPr>
          </p:nvSpPr>
          <p:spPr>
            <a:xfrm>
              <a:off x="8885591" y="3051308"/>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87" name="Flowchart: Magnetic Disk 186"/>
            <p:cNvSpPr/>
            <p:nvPr>
              <p:custDataLst>
                <p:tags r:id="rId9"/>
              </p:custDataLst>
            </p:nvPr>
          </p:nvSpPr>
          <p:spPr>
            <a:xfrm>
              <a:off x="10360669" y="3193758"/>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88" name="Flowchart: Magnetic Disk 187"/>
            <p:cNvSpPr/>
            <p:nvPr>
              <p:custDataLst>
                <p:tags r:id="rId10"/>
              </p:custDataLst>
            </p:nvPr>
          </p:nvSpPr>
          <p:spPr>
            <a:xfrm>
              <a:off x="10249458" y="3341906"/>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89" name="Flowchart: Magnetic Disk 188"/>
            <p:cNvSpPr/>
            <p:nvPr>
              <p:custDataLst>
                <p:tags r:id="rId11"/>
              </p:custDataLst>
            </p:nvPr>
          </p:nvSpPr>
          <p:spPr>
            <a:xfrm>
              <a:off x="10506502" y="3341906"/>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90" name="Flowchart: Magnetic Disk 189"/>
            <p:cNvSpPr/>
            <p:nvPr>
              <p:custDataLst>
                <p:tags r:id="rId12"/>
              </p:custDataLst>
            </p:nvPr>
          </p:nvSpPr>
          <p:spPr>
            <a:xfrm>
              <a:off x="10381021" y="3486841"/>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91" name="Flowchart: Magnetic Disk 190"/>
            <p:cNvSpPr/>
            <p:nvPr>
              <p:custDataLst>
                <p:tags r:id="rId13"/>
              </p:custDataLst>
            </p:nvPr>
          </p:nvSpPr>
          <p:spPr>
            <a:xfrm>
              <a:off x="9951089" y="3403314"/>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92" name="Flowchart: Magnetic Disk 191"/>
            <p:cNvSpPr/>
            <p:nvPr>
              <p:custDataLst>
                <p:tags r:id="rId14"/>
              </p:custDataLst>
            </p:nvPr>
          </p:nvSpPr>
          <p:spPr>
            <a:xfrm>
              <a:off x="9839878" y="3551462"/>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93" name="Flowchart: Magnetic Disk 192"/>
            <p:cNvSpPr/>
            <p:nvPr>
              <p:custDataLst>
                <p:tags r:id="rId15"/>
              </p:custDataLst>
            </p:nvPr>
          </p:nvSpPr>
          <p:spPr>
            <a:xfrm>
              <a:off x="10096922" y="3551462"/>
              <a:ext cx="222421" cy="241526"/>
            </a:xfrm>
            <a:prstGeom prst="flowChartMagneticDisk">
              <a:avLst/>
            </a:prstGeom>
            <a:solidFill>
              <a:schemeClr val="accent2"/>
            </a:solidFill>
            <a:ln w="3175" cap="flat" cmpd="sng" algn="ctr">
              <a:solidFill>
                <a:schemeClr val="tx1"/>
              </a:solidFill>
              <a:prstDash val="solid"/>
            </a:ln>
            <a:effectLst/>
          </p:spPr>
          <p:txBody>
            <a:bodyPr wrap="none" rtlCol="0" anchor="ctr"/>
            <a:lstStyle/>
            <a:p>
              <a:pPr algn="ctr" defTabSz="1218134">
                <a:defRPr/>
              </a:pPr>
              <a:endParaRPr lang="en-US" sz="980" kern="0" dirty="0">
                <a:ln>
                  <a:solidFill>
                    <a:srgbClr val="FFFFFF">
                      <a:alpha val="0"/>
                    </a:srgbClr>
                  </a:solidFill>
                </a:ln>
                <a:solidFill>
                  <a:srgbClr val="FFFFFF"/>
                </a:solidFill>
                <a:latin typeface="Segoe UI"/>
              </a:endParaRPr>
            </a:p>
          </p:txBody>
        </p:sp>
        <p:sp>
          <p:nvSpPr>
            <p:cNvPr id="194" name="TextBox 193"/>
            <p:cNvSpPr txBox="1"/>
            <p:nvPr/>
          </p:nvSpPr>
          <p:spPr>
            <a:xfrm>
              <a:off x="10775881" y="2863229"/>
              <a:ext cx="1173719" cy="594650"/>
            </a:xfrm>
            <a:prstGeom prst="rect">
              <a:avLst/>
            </a:prstGeom>
            <a:noFill/>
          </p:spPr>
          <p:txBody>
            <a:bodyPr wrap="none" rtlCol="0">
              <a:spAutoFit/>
            </a:bodyPr>
            <a:lstStyle/>
            <a:p>
              <a:pPr algn="r" defTabSz="914225">
                <a:defRPr/>
              </a:pPr>
              <a:r>
                <a:rPr lang="en-US" sz="1600" b="1" kern="0" dirty="0">
                  <a:ln>
                    <a:solidFill>
                      <a:srgbClr val="FFFFFF">
                        <a:alpha val="0"/>
                      </a:srgbClr>
                    </a:solidFill>
                  </a:ln>
                  <a:solidFill>
                    <a:prstClr val="white"/>
                  </a:solidFill>
                  <a:latin typeface="Segoe UI Light"/>
                </a:rPr>
                <a:t>Azure SQL </a:t>
              </a:r>
            </a:p>
            <a:p>
              <a:pPr algn="r" defTabSz="914225">
                <a:defRPr/>
              </a:pPr>
              <a:r>
                <a:rPr lang="en-US" sz="1600" b="1" kern="0" dirty="0">
                  <a:ln>
                    <a:solidFill>
                      <a:srgbClr val="FFFFFF">
                        <a:alpha val="0"/>
                      </a:srgbClr>
                    </a:solidFill>
                  </a:ln>
                  <a:solidFill>
                    <a:prstClr val="white"/>
                  </a:solidFill>
                  <a:latin typeface="Segoe UI Light"/>
                </a:rPr>
                <a:t>Database</a:t>
              </a:r>
            </a:p>
          </p:txBody>
        </p:sp>
        <p:sp>
          <p:nvSpPr>
            <p:cNvPr id="195" name="TextBox 194"/>
            <p:cNvSpPr txBox="1"/>
            <p:nvPr/>
          </p:nvSpPr>
          <p:spPr>
            <a:xfrm>
              <a:off x="8025033" y="2306486"/>
              <a:ext cx="1205779" cy="594650"/>
            </a:xfrm>
            <a:prstGeom prst="rect">
              <a:avLst/>
            </a:prstGeom>
            <a:noFill/>
          </p:spPr>
          <p:txBody>
            <a:bodyPr wrap="none" rtlCol="0">
              <a:spAutoFit/>
            </a:bodyPr>
            <a:lstStyle/>
            <a:p>
              <a:pPr defTabSz="914225">
                <a:defRPr/>
              </a:pPr>
              <a:r>
                <a:rPr lang="en-US" sz="1600" b="1" kern="0" dirty="0">
                  <a:ln>
                    <a:solidFill>
                      <a:srgbClr val="FFFFFF">
                        <a:alpha val="0"/>
                      </a:srgbClr>
                    </a:solidFill>
                  </a:ln>
                  <a:solidFill>
                    <a:prstClr val="white"/>
                  </a:solidFill>
                  <a:latin typeface="Segoe UI Light"/>
                </a:rPr>
                <a:t>SQL Server </a:t>
              </a:r>
            </a:p>
            <a:p>
              <a:pPr defTabSz="914225">
                <a:defRPr/>
              </a:pPr>
              <a:r>
                <a:rPr lang="en-US" sz="1600" b="1" kern="0" dirty="0">
                  <a:ln>
                    <a:solidFill>
                      <a:srgbClr val="FFFFFF">
                        <a:alpha val="0"/>
                      </a:srgbClr>
                    </a:solidFill>
                  </a:ln>
                  <a:solidFill>
                    <a:prstClr val="white"/>
                  </a:solidFill>
                  <a:latin typeface="Segoe UI Light"/>
                </a:rPr>
                <a:t>in a VM</a:t>
              </a:r>
            </a:p>
          </p:txBody>
        </p:sp>
      </p:grpSp>
      <p:grpSp>
        <p:nvGrpSpPr>
          <p:cNvPr id="214" name="Group 213"/>
          <p:cNvGrpSpPr/>
          <p:nvPr/>
        </p:nvGrpSpPr>
        <p:grpSpPr>
          <a:xfrm>
            <a:off x="4748047" y="4304038"/>
            <a:ext cx="2753065" cy="1052799"/>
            <a:chOff x="4747856" y="4304165"/>
            <a:chExt cx="2753456" cy="1052949"/>
          </a:xfrm>
        </p:grpSpPr>
        <p:grpSp>
          <p:nvGrpSpPr>
            <p:cNvPr id="197" name="Group 196"/>
            <p:cNvGrpSpPr/>
            <p:nvPr/>
          </p:nvGrpSpPr>
          <p:grpSpPr>
            <a:xfrm>
              <a:off x="4761417" y="4479191"/>
              <a:ext cx="244523" cy="181973"/>
              <a:chOff x="6952649" y="2221784"/>
              <a:chExt cx="408353" cy="303894"/>
            </a:xfrm>
          </p:grpSpPr>
          <p:cxnSp>
            <p:nvCxnSpPr>
              <p:cNvPr id="198" name="Straight Connector 197"/>
              <p:cNvCxnSpPr>
                <a:cxnSpLocks/>
              </p:cNvCxnSpPr>
              <p:nvPr/>
            </p:nvCxnSpPr>
            <p:spPr>
              <a:xfrm flipH="1">
                <a:off x="7057108" y="2221784"/>
                <a:ext cx="303894" cy="303894"/>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a:off x="6952649" y="2407497"/>
                <a:ext cx="118181" cy="118181"/>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00" name="TextBox 199"/>
            <p:cNvSpPr txBox="1"/>
            <p:nvPr/>
          </p:nvSpPr>
          <p:spPr>
            <a:xfrm>
              <a:off x="5054929" y="4304165"/>
              <a:ext cx="1919436" cy="577979"/>
            </a:xfrm>
            <a:prstGeom prst="rect">
              <a:avLst/>
            </a:prstGeom>
            <a:noFill/>
          </p:spPr>
          <p:txBody>
            <a:bodyPr wrap="none" lIns="182854" tIns="146284" rIns="182854" bIns="146284" rtlCol="0">
              <a:spAutoFit/>
            </a:bodyPr>
            <a:lstStyle/>
            <a:p>
              <a:pPr defTabSz="914225">
                <a:lnSpc>
                  <a:spcPct val="90000"/>
                </a:lnSpc>
                <a:spcAft>
                  <a:spcPts val="600"/>
                </a:spcAft>
                <a:defRPr/>
              </a:pPr>
              <a:r>
                <a:rPr lang="en-US" sz="2000" kern="0" dirty="0">
                  <a:gradFill>
                    <a:gsLst>
                      <a:gs pos="2917">
                        <a:srgbClr val="FFFFFF"/>
                      </a:gs>
                      <a:gs pos="30000">
                        <a:srgbClr val="FFFFFF"/>
                      </a:gs>
                    </a:gsLst>
                    <a:lin ang="5400000" scaled="0"/>
                  </a:gradFill>
                  <a:latin typeface="Segoe UI Light"/>
                </a:rPr>
                <a:t>Schema check</a:t>
              </a:r>
            </a:p>
          </p:txBody>
        </p:sp>
        <p:grpSp>
          <p:nvGrpSpPr>
            <p:cNvPr id="201" name="Group 200"/>
            <p:cNvGrpSpPr/>
            <p:nvPr/>
          </p:nvGrpSpPr>
          <p:grpSpPr>
            <a:xfrm>
              <a:off x="4747856" y="4959635"/>
              <a:ext cx="244523" cy="181973"/>
              <a:chOff x="6952649" y="2221784"/>
              <a:chExt cx="408353" cy="303894"/>
            </a:xfrm>
          </p:grpSpPr>
          <p:cxnSp>
            <p:nvCxnSpPr>
              <p:cNvPr id="202" name="Straight Connector 201"/>
              <p:cNvCxnSpPr>
                <a:cxnSpLocks/>
              </p:cNvCxnSpPr>
              <p:nvPr/>
            </p:nvCxnSpPr>
            <p:spPr>
              <a:xfrm flipH="1">
                <a:off x="7057108" y="2221784"/>
                <a:ext cx="303894" cy="303894"/>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a:xfrm>
                <a:off x="6952649" y="2407497"/>
                <a:ext cx="118181" cy="118181"/>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04" name="TextBox 203"/>
            <p:cNvSpPr txBox="1"/>
            <p:nvPr/>
          </p:nvSpPr>
          <p:spPr>
            <a:xfrm>
              <a:off x="5041368" y="4784609"/>
              <a:ext cx="2459944" cy="572505"/>
            </a:xfrm>
            <a:prstGeom prst="rect">
              <a:avLst/>
            </a:prstGeom>
            <a:noFill/>
          </p:spPr>
          <p:txBody>
            <a:bodyPr wrap="none" lIns="182854" tIns="146284" rIns="182854" bIns="146284" rtlCol="0">
              <a:spAutoFit/>
            </a:bodyPr>
            <a:lstStyle/>
            <a:p>
              <a:pPr defTabSz="914225">
                <a:lnSpc>
                  <a:spcPct val="90000"/>
                </a:lnSpc>
                <a:spcAft>
                  <a:spcPts val="600"/>
                </a:spcAft>
                <a:defRPr/>
              </a:pPr>
              <a:r>
                <a:rPr lang="en-US" sz="2000" kern="0" dirty="0">
                  <a:gradFill>
                    <a:gsLst>
                      <a:gs pos="2917">
                        <a:srgbClr val="FFFFFF"/>
                      </a:gs>
                      <a:gs pos="30000">
                        <a:srgbClr val="FFFFFF"/>
                      </a:gs>
                    </a:gsLst>
                    <a:lin ang="5400000" scaled="0"/>
                  </a:gradFill>
                  <a:latin typeface="Segoe UI Light"/>
                </a:rPr>
                <a:t>Compatibility check</a:t>
              </a:r>
            </a:p>
          </p:txBody>
        </p:sp>
      </p:grpSp>
      <p:grpSp>
        <p:nvGrpSpPr>
          <p:cNvPr id="216" name="Group 215"/>
          <p:cNvGrpSpPr/>
          <p:nvPr/>
        </p:nvGrpSpPr>
        <p:grpSpPr>
          <a:xfrm>
            <a:off x="8400335" y="4304041"/>
            <a:ext cx="3548435" cy="1340746"/>
            <a:chOff x="8400661" y="4304165"/>
            <a:chExt cx="3548939" cy="1340936"/>
          </a:xfrm>
        </p:grpSpPr>
        <p:grpSp>
          <p:nvGrpSpPr>
            <p:cNvPr id="205" name="Group 204"/>
            <p:cNvGrpSpPr/>
            <p:nvPr/>
          </p:nvGrpSpPr>
          <p:grpSpPr>
            <a:xfrm>
              <a:off x="8414222" y="4479191"/>
              <a:ext cx="244523" cy="181973"/>
              <a:chOff x="6952649" y="2221784"/>
              <a:chExt cx="408353" cy="303894"/>
            </a:xfrm>
          </p:grpSpPr>
          <p:cxnSp>
            <p:nvCxnSpPr>
              <p:cNvPr id="206" name="Straight Connector 205"/>
              <p:cNvCxnSpPr>
                <a:cxnSpLocks/>
              </p:cNvCxnSpPr>
              <p:nvPr/>
            </p:nvCxnSpPr>
            <p:spPr>
              <a:xfrm flipH="1">
                <a:off x="7057108" y="2221784"/>
                <a:ext cx="303894" cy="303894"/>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7" name="Straight Connector 206"/>
              <p:cNvCxnSpPr/>
              <p:nvPr/>
            </p:nvCxnSpPr>
            <p:spPr>
              <a:xfrm>
                <a:off x="6952649" y="2407497"/>
                <a:ext cx="118181" cy="118181"/>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08" name="TextBox 207"/>
            <p:cNvSpPr txBox="1"/>
            <p:nvPr/>
          </p:nvSpPr>
          <p:spPr>
            <a:xfrm>
              <a:off x="8707734" y="4304165"/>
              <a:ext cx="2934137" cy="577979"/>
            </a:xfrm>
            <a:prstGeom prst="rect">
              <a:avLst/>
            </a:prstGeom>
            <a:noFill/>
          </p:spPr>
          <p:txBody>
            <a:bodyPr wrap="none" lIns="182854" tIns="146284" rIns="182854" bIns="146284" rtlCol="0">
              <a:spAutoFit/>
            </a:bodyPr>
            <a:lstStyle/>
            <a:p>
              <a:pPr defTabSz="914225">
                <a:lnSpc>
                  <a:spcPct val="90000"/>
                </a:lnSpc>
                <a:spcAft>
                  <a:spcPts val="600"/>
                </a:spcAft>
                <a:defRPr/>
              </a:pPr>
              <a:r>
                <a:rPr lang="en-US" sz="2000" kern="0" dirty="0">
                  <a:gradFill>
                    <a:gsLst>
                      <a:gs pos="2917">
                        <a:srgbClr val="FFFFFF"/>
                      </a:gs>
                      <a:gs pos="30000">
                        <a:srgbClr val="FFFFFF"/>
                      </a:gs>
                    </a:gsLst>
                    <a:lin ang="5400000" scaled="0"/>
                  </a:gradFill>
                  <a:latin typeface="Segoe UI Light"/>
                </a:rPr>
                <a:t>Reduce CAPEX + OPEX</a:t>
              </a:r>
            </a:p>
          </p:txBody>
        </p:sp>
        <p:grpSp>
          <p:nvGrpSpPr>
            <p:cNvPr id="209" name="Group 208"/>
            <p:cNvGrpSpPr/>
            <p:nvPr/>
          </p:nvGrpSpPr>
          <p:grpSpPr>
            <a:xfrm>
              <a:off x="8400661" y="4959635"/>
              <a:ext cx="244523" cy="181973"/>
              <a:chOff x="6952649" y="2221784"/>
              <a:chExt cx="408353" cy="303894"/>
            </a:xfrm>
          </p:grpSpPr>
          <p:cxnSp>
            <p:nvCxnSpPr>
              <p:cNvPr id="210" name="Straight Connector 209"/>
              <p:cNvCxnSpPr>
                <a:cxnSpLocks/>
              </p:cNvCxnSpPr>
              <p:nvPr/>
            </p:nvCxnSpPr>
            <p:spPr>
              <a:xfrm flipH="1">
                <a:off x="7057108" y="2221784"/>
                <a:ext cx="303894" cy="303894"/>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a:xfrm>
                <a:off x="6952649" y="2407497"/>
                <a:ext cx="118181" cy="118181"/>
              </a:xfrm>
              <a:prstGeom prst="line">
                <a:avLst/>
              </a:prstGeom>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12" name="TextBox 211"/>
            <p:cNvSpPr txBox="1"/>
            <p:nvPr/>
          </p:nvSpPr>
          <p:spPr>
            <a:xfrm>
              <a:off x="8694173" y="4784609"/>
              <a:ext cx="3255427" cy="860492"/>
            </a:xfrm>
            <a:prstGeom prst="rect">
              <a:avLst/>
            </a:prstGeom>
            <a:noFill/>
          </p:spPr>
          <p:txBody>
            <a:bodyPr wrap="square" lIns="182854" tIns="146284" rIns="182854" bIns="146284" rtlCol="0">
              <a:spAutoFit/>
            </a:bodyPr>
            <a:lstStyle/>
            <a:p>
              <a:pPr defTabSz="914225">
                <a:lnSpc>
                  <a:spcPct val="90000"/>
                </a:lnSpc>
                <a:spcAft>
                  <a:spcPts val="600"/>
                </a:spcAft>
                <a:defRPr/>
              </a:pPr>
              <a:r>
                <a:rPr lang="en-US" sz="2000" kern="0" dirty="0">
                  <a:gradFill>
                    <a:gsLst>
                      <a:gs pos="2917">
                        <a:srgbClr val="FFFFFF"/>
                      </a:gs>
                      <a:gs pos="30000">
                        <a:srgbClr val="FFFFFF"/>
                      </a:gs>
                    </a:gsLst>
                    <a:lin ang="5400000" scaled="0"/>
                  </a:gradFill>
                  <a:latin typeface="Segoe UI Light"/>
                </a:rPr>
                <a:t>More migrations to SQL Database over time</a:t>
              </a:r>
            </a:p>
          </p:txBody>
        </p:sp>
      </p:grpSp>
    </p:spTree>
    <p:extLst>
      <p:ext uri="{BB962C8B-B14F-4D97-AF65-F5344CB8AC3E}">
        <p14:creationId xmlns:p14="http://schemas.microsoft.com/office/powerpoint/2010/main" val="96858137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13"/>
                                        </p:tgtEl>
                                        <p:attrNameLst>
                                          <p:attrName>style.visibility</p:attrName>
                                        </p:attrNameLst>
                                      </p:cBhvr>
                                      <p:to>
                                        <p:strVal val="visible"/>
                                      </p:to>
                                    </p:set>
                                    <p:animEffect transition="in" filter="fade">
                                      <p:cBhvr>
                                        <p:cTn id="7" dur="500"/>
                                        <p:tgtEl>
                                          <p:spTgt spid="21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14"/>
                                        </p:tgtEl>
                                        <p:attrNameLst>
                                          <p:attrName>style.visibility</p:attrName>
                                        </p:attrNameLst>
                                      </p:cBhvr>
                                      <p:to>
                                        <p:strVal val="visible"/>
                                      </p:to>
                                    </p:set>
                                    <p:animEffect transition="in" filter="fade">
                                      <p:cBhvr>
                                        <p:cTn id="11" dur="500"/>
                                        <p:tgtEl>
                                          <p:spTgt spid="21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75"/>
                                        </p:tgtEl>
                                        <p:attrNameLst>
                                          <p:attrName>style.visibility</p:attrName>
                                        </p:attrNameLst>
                                      </p:cBhvr>
                                      <p:to>
                                        <p:strVal val="visible"/>
                                      </p:to>
                                    </p:set>
                                    <p:animEffect transition="in" filter="fade">
                                      <p:cBhvr>
                                        <p:cTn id="15" dur="500"/>
                                        <p:tgtEl>
                                          <p:spTgt spid="17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15"/>
                                        </p:tgtEl>
                                        <p:attrNameLst>
                                          <p:attrName>style.visibility</p:attrName>
                                        </p:attrNameLst>
                                      </p:cBhvr>
                                      <p:to>
                                        <p:strVal val="visible"/>
                                      </p:to>
                                    </p:set>
                                    <p:animEffect transition="in" filter="fade">
                                      <p:cBhvr>
                                        <p:cTn id="19" dur="500"/>
                                        <p:tgtEl>
                                          <p:spTgt spid="215"/>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16"/>
                                        </p:tgtEl>
                                        <p:attrNameLst>
                                          <p:attrName>style.visibility</p:attrName>
                                        </p:attrNameLst>
                                      </p:cBhvr>
                                      <p:to>
                                        <p:strVal val="visible"/>
                                      </p:to>
                                    </p:set>
                                    <p:animEffect transition="in" filter="fade">
                                      <p:cBhvr>
                                        <p:cTn id="23" dur="500"/>
                                        <p:tgtEl>
                                          <p:spTgt spid="2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a:extLst>
              <a:ext uri="{FF2B5EF4-FFF2-40B4-BE49-F238E27FC236}">
                <a16:creationId xmlns:a16="http://schemas.microsoft.com/office/drawing/2014/main" id="{F2FE0E67-30B5-4BD2-930E-C1FAC260C376}"/>
              </a:ext>
            </a:extLst>
          </p:cNvPr>
          <p:cNvSpPr/>
          <p:nvPr/>
        </p:nvSpPr>
        <p:spPr bwMode="auto">
          <a:xfrm>
            <a:off x="-10351" y="-3737"/>
            <a:ext cx="12216773" cy="885305"/>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solidFill>
                <a:srgbClr val="000000"/>
              </a:solidFill>
              <a:latin typeface="Segoe UI"/>
            </a:endParaRPr>
          </a:p>
        </p:txBody>
      </p:sp>
      <p:pic>
        <p:nvPicPr>
          <p:cNvPr id="18" name="Picture 17"/>
          <p:cNvPicPr>
            <a:picLocks noChangeAspect="1"/>
          </p:cNvPicPr>
          <p:nvPr/>
        </p:nvPicPr>
        <p:blipFill>
          <a:blip r:embed="rId3"/>
          <a:stretch>
            <a:fillRect/>
          </a:stretch>
        </p:blipFill>
        <p:spPr>
          <a:xfrm>
            <a:off x="-1853402" y="2896225"/>
            <a:ext cx="3488998" cy="2313528"/>
          </a:xfrm>
          <a:prstGeom prst="rect">
            <a:avLst/>
          </a:prstGeom>
        </p:spPr>
      </p:pic>
      <p:grpSp>
        <p:nvGrpSpPr>
          <p:cNvPr id="56" name="Group 55"/>
          <p:cNvGrpSpPr/>
          <p:nvPr/>
        </p:nvGrpSpPr>
        <p:grpSpPr>
          <a:xfrm>
            <a:off x="909179" y="3081493"/>
            <a:ext cx="3440981" cy="1942989"/>
            <a:chOff x="2903001" y="2210542"/>
            <a:chExt cx="3441469" cy="1943265"/>
          </a:xfrm>
          <a:noFill/>
        </p:grpSpPr>
        <p:sp>
          <p:nvSpPr>
            <p:cNvPr id="12" name="Rectangle 11"/>
            <p:cNvSpPr/>
            <p:nvPr/>
          </p:nvSpPr>
          <p:spPr bwMode="auto">
            <a:xfrm>
              <a:off x="2903001" y="2210542"/>
              <a:ext cx="3441469" cy="1908699"/>
            </a:xfrm>
            <a:prstGeom prst="rect">
              <a:avLst/>
            </a:prstGeom>
            <a:grpFill/>
            <a:ln w="12700">
              <a:solidFill>
                <a:schemeClr val="tx1"/>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kern="0" dirty="0" err="1">
                <a:solidFill>
                  <a:srgbClr val="FFFFFF"/>
                </a:solidFill>
                <a:latin typeface="Segoe UI"/>
                <a:ea typeface="Segoe UI" pitchFamily="34" charset="0"/>
                <a:cs typeface="Segoe UI" pitchFamily="34" charset="0"/>
              </a:endParaRPr>
            </a:p>
          </p:txBody>
        </p:sp>
        <p:sp>
          <p:nvSpPr>
            <p:cNvPr id="20" name="Rectangle 19"/>
            <p:cNvSpPr/>
            <p:nvPr/>
          </p:nvSpPr>
          <p:spPr>
            <a:xfrm>
              <a:off x="2903002" y="2278349"/>
              <a:ext cx="2204674" cy="375205"/>
            </a:xfrm>
            <a:prstGeom prst="rect">
              <a:avLst/>
            </a:prstGeom>
            <a:grpFill/>
          </p:spPr>
          <p:txBody>
            <a:bodyPr wrap="square">
              <a:spAutoFit/>
            </a:bodyPr>
            <a:lstStyle/>
            <a:p>
              <a:pPr defTabSz="932563">
                <a:defRPr/>
              </a:pPr>
              <a:r>
                <a:rPr lang="en-US" b="1" kern="0" dirty="0">
                  <a:solidFill>
                    <a:srgbClr val="FFFFFF"/>
                  </a:solidFill>
                  <a:latin typeface="Segoe UI Light"/>
                </a:rPr>
                <a:t>Azure SQL Database</a:t>
              </a:r>
            </a:p>
          </p:txBody>
        </p:sp>
        <p:grpSp>
          <p:nvGrpSpPr>
            <p:cNvPr id="26" name="Group 25"/>
            <p:cNvGrpSpPr/>
            <p:nvPr/>
          </p:nvGrpSpPr>
          <p:grpSpPr>
            <a:xfrm>
              <a:off x="3089571" y="2800908"/>
              <a:ext cx="244523" cy="181973"/>
              <a:chOff x="6952649" y="2221784"/>
              <a:chExt cx="408353" cy="303894"/>
            </a:xfrm>
            <a:grpFill/>
          </p:grpSpPr>
          <p:cxnSp>
            <p:nvCxnSpPr>
              <p:cNvPr id="24" name="Straight Connector 23"/>
              <p:cNvCxnSpPr>
                <a:cxnSpLocks/>
              </p:cNvCxnSpPr>
              <p:nvPr/>
            </p:nvCxnSpPr>
            <p:spPr>
              <a:xfrm flipH="1">
                <a:off x="7057108" y="2221784"/>
                <a:ext cx="303894" cy="303894"/>
              </a:xfrm>
              <a:prstGeom prst="line">
                <a:avLst/>
              </a:prstGeom>
              <a:grpFill/>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6952649" y="2407497"/>
                <a:ext cx="118181" cy="118181"/>
              </a:xfrm>
              <a:prstGeom prst="line">
                <a:avLst/>
              </a:prstGeom>
              <a:grpFill/>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27" name="TextBox 26"/>
            <p:cNvSpPr txBox="1"/>
            <p:nvPr/>
          </p:nvSpPr>
          <p:spPr>
            <a:xfrm>
              <a:off x="3383083" y="2625882"/>
              <a:ext cx="2384307" cy="577979"/>
            </a:xfrm>
            <a:prstGeom prst="rect">
              <a:avLst/>
            </a:prstGeom>
            <a:grpFill/>
          </p:spPr>
          <p:txBody>
            <a:bodyPr wrap="none" lIns="182854" tIns="146284" rIns="182854" bIns="146284" rtlCol="0">
              <a:spAutoFit/>
            </a:bodyPr>
            <a:lstStyle/>
            <a:p>
              <a:pPr defTabSz="914225">
                <a:lnSpc>
                  <a:spcPct val="90000"/>
                </a:lnSpc>
                <a:spcAft>
                  <a:spcPts val="600"/>
                </a:spcAft>
                <a:defRPr/>
              </a:pPr>
              <a:r>
                <a:rPr lang="en-US" sz="2000" kern="0" dirty="0">
                  <a:solidFill>
                    <a:srgbClr val="FFFFFF"/>
                  </a:solidFill>
                  <a:latin typeface="Segoe UI Light"/>
                </a:rPr>
                <a:t>Remove IT burden</a:t>
              </a:r>
            </a:p>
          </p:txBody>
        </p:sp>
        <p:grpSp>
          <p:nvGrpSpPr>
            <p:cNvPr id="28" name="Group 27"/>
            <p:cNvGrpSpPr/>
            <p:nvPr/>
          </p:nvGrpSpPr>
          <p:grpSpPr>
            <a:xfrm>
              <a:off x="3076010" y="3281352"/>
              <a:ext cx="244523" cy="181973"/>
              <a:chOff x="6952649" y="2221784"/>
              <a:chExt cx="408353" cy="303894"/>
            </a:xfrm>
            <a:grpFill/>
          </p:grpSpPr>
          <p:cxnSp>
            <p:nvCxnSpPr>
              <p:cNvPr id="29" name="Straight Connector 28"/>
              <p:cNvCxnSpPr>
                <a:cxnSpLocks/>
              </p:cNvCxnSpPr>
              <p:nvPr/>
            </p:nvCxnSpPr>
            <p:spPr>
              <a:xfrm flipH="1">
                <a:off x="7057108" y="2221784"/>
                <a:ext cx="303894" cy="303894"/>
              </a:xfrm>
              <a:prstGeom prst="line">
                <a:avLst/>
              </a:prstGeom>
              <a:grpFill/>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6952649" y="2407497"/>
                <a:ext cx="118181" cy="118181"/>
              </a:xfrm>
              <a:prstGeom prst="line">
                <a:avLst/>
              </a:prstGeom>
              <a:grpFill/>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1" name="TextBox 30"/>
            <p:cNvSpPr txBox="1"/>
            <p:nvPr/>
          </p:nvSpPr>
          <p:spPr>
            <a:xfrm>
              <a:off x="3369522" y="3106326"/>
              <a:ext cx="2717732" cy="577979"/>
            </a:xfrm>
            <a:prstGeom prst="rect">
              <a:avLst/>
            </a:prstGeom>
            <a:grpFill/>
          </p:spPr>
          <p:txBody>
            <a:bodyPr wrap="none" lIns="182854" tIns="146284" rIns="182854" bIns="146284" rtlCol="0">
              <a:spAutoFit/>
            </a:bodyPr>
            <a:lstStyle/>
            <a:p>
              <a:pPr defTabSz="914225">
                <a:lnSpc>
                  <a:spcPct val="90000"/>
                </a:lnSpc>
                <a:spcAft>
                  <a:spcPts val="600"/>
                </a:spcAft>
                <a:defRPr/>
              </a:pPr>
              <a:r>
                <a:rPr lang="en-US" sz="2000" kern="0" dirty="0">
                  <a:solidFill>
                    <a:srgbClr val="FFFFFF"/>
                  </a:solidFill>
                  <a:latin typeface="Segoe UI Light"/>
                </a:rPr>
                <a:t>Managed, HA built-in</a:t>
              </a:r>
            </a:p>
          </p:txBody>
        </p:sp>
        <p:grpSp>
          <p:nvGrpSpPr>
            <p:cNvPr id="32" name="Group 31"/>
            <p:cNvGrpSpPr/>
            <p:nvPr/>
          </p:nvGrpSpPr>
          <p:grpSpPr>
            <a:xfrm>
              <a:off x="3072549" y="3750854"/>
              <a:ext cx="244523" cy="181973"/>
              <a:chOff x="6952649" y="2221784"/>
              <a:chExt cx="408353" cy="303894"/>
            </a:xfrm>
            <a:grpFill/>
          </p:grpSpPr>
          <p:cxnSp>
            <p:nvCxnSpPr>
              <p:cNvPr id="33" name="Straight Connector 32"/>
              <p:cNvCxnSpPr>
                <a:cxnSpLocks/>
              </p:cNvCxnSpPr>
              <p:nvPr/>
            </p:nvCxnSpPr>
            <p:spPr>
              <a:xfrm flipH="1">
                <a:off x="7057108" y="2221784"/>
                <a:ext cx="303894" cy="303894"/>
              </a:xfrm>
              <a:prstGeom prst="line">
                <a:avLst/>
              </a:prstGeom>
              <a:grpFill/>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6952649" y="2407497"/>
                <a:ext cx="118181" cy="118181"/>
              </a:xfrm>
              <a:prstGeom prst="line">
                <a:avLst/>
              </a:prstGeom>
              <a:grpFill/>
              <a:ln w="285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5" name="TextBox 34"/>
            <p:cNvSpPr txBox="1"/>
            <p:nvPr/>
          </p:nvSpPr>
          <p:spPr>
            <a:xfrm>
              <a:off x="3366061" y="3575828"/>
              <a:ext cx="2727350" cy="577979"/>
            </a:xfrm>
            <a:prstGeom prst="rect">
              <a:avLst/>
            </a:prstGeom>
            <a:grpFill/>
          </p:spPr>
          <p:txBody>
            <a:bodyPr wrap="none" lIns="182854" tIns="146284" rIns="182854" bIns="146284" rtlCol="0">
              <a:spAutoFit/>
            </a:bodyPr>
            <a:lstStyle/>
            <a:p>
              <a:pPr defTabSz="914225">
                <a:lnSpc>
                  <a:spcPct val="90000"/>
                </a:lnSpc>
                <a:spcAft>
                  <a:spcPts val="600"/>
                </a:spcAft>
                <a:defRPr/>
              </a:pPr>
              <a:r>
                <a:rPr lang="en-US" sz="2000" kern="0" dirty="0">
                  <a:solidFill>
                    <a:srgbClr val="FFFFFF"/>
                  </a:solidFill>
                  <a:latin typeface="Segoe UI Light"/>
                </a:rPr>
                <a:t>Manage 1000s as one</a:t>
              </a:r>
            </a:p>
          </p:txBody>
        </p:sp>
      </p:grpSp>
      <p:sp>
        <p:nvSpPr>
          <p:cNvPr id="54" name="Rectangle 53">
            <a:extLst>
              <a:ext uri="{FF2B5EF4-FFF2-40B4-BE49-F238E27FC236}">
                <a16:creationId xmlns:a16="http://schemas.microsoft.com/office/drawing/2014/main" id="{7ACB9BD0-F958-4AEA-AC15-1336D71A0409}"/>
              </a:ext>
            </a:extLst>
          </p:cNvPr>
          <p:cNvSpPr/>
          <p:nvPr/>
        </p:nvSpPr>
        <p:spPr>
          <a:xfrm>
            <a:off x="5647788" y="1410369"/>
            <a:ext cx="5968205" cy="4517410"/>
          </a:xfrm>
          <a:prstGeom prst="rect">
            <a:avLst/>
          </a:prstGeom>
        </p:spPr>
        <p:txBody>
          <a:bodyPr wrap="square">
            <a:spAutoFit/>
          </a:bodyPr>
          <a:lstStyle/>
          <a:p>
            <a:pPr marL="336145" indent="-336145" defTabSz="914367">
              <a:spcAft>
                <a:spcPts val="588"/>
              </a:spcAft>
              <a:buFont typeface="Arial" panose="020B0604020202020204" pitchFamily="34" charset="0"/>
              <a:buChar char="•"/>
            </a:pPr>
            <a:r>
              <a:rPr lang="en-US" sz="2400" dirty="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rPr>
              <a:t>4592 Azure SQL Databases</a:t>
            </a:r>
          </a:p>
          <a:p>
            <a:pPr marL="336145" indent="-336145" defTabSz="914367">
              <a:spcAft>
                <a:spcPts val="588"/>
              </a:spcAft>
              <a:buFont typeface="Arial" panose="020B0604020202020204" pitchFamily="34" charset="0"/>
              <a:buChar char="•"/>
            </a:pPr>
            <a:r>
              <a:rPr lang="en-US" sz="2400" dirty="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rPr>
              <a:t>Automatic Index Management</a:t>
            </a:r>
          </a:p>
          <a:p>
            <a:pPr marL="569876" lvl="5" defTabSz="914367">
              <a:spcAft>
                <a:spcPts val="588"/>
              </a:spcAft>
            </a:pPr>
            <a:r>
              <a:rPr lang="en-US" sz="1765" kern="0" dirty="0">
                <a:solidFill>
                  <a:srgbClr val="FFFFFF"/>
                </a:solidFill>
                <a:latin typeface="Segoe UI Semilight" panose="020B0402040204020203" pitchFamily="34" charset="0"/>
                <a:cs typeface="Segoe UI Semilight" panose="020B0402040204020203" pitchFamily="34" charset="0"/>
              </a:rPr>
              <a:t>Improved over 1K queries </a:t>
            </a:r>
          </a:p>
          <a:p>
            <a:pPr marL="569876" lvl="5" defTabSz="914367">
              <a:spcAft>
                <a:spcPts val="588"/>
              </a:spcAft>
            </a:pPr>
            <a:r>
              <a:rPr lang="en-US" sz="1765" kern="0" dirty="0">
                <a:solidFill>
                  <a:srgbClr val="FFFFFF"/>
                </a:solidFill>
                <a:latin typeface="Segoe UI Semilight" panose="020B0402040204020203" pitchFamily="34" charset="0"/>
                <a:cs typeface="Segoe UI Semilight" panose="020B0402040204020203" pitchFamily="34" charset="0"/>
              </a:rPr>
              <a:t>20.4 hours of CPU less every day</a:t>
            </a:r>
          </a:p>
          <a:p>
            <a:pPr marL="569876" lvl="5" defTabSz="914367">
              <a:spcAft>
                <a:spcPts val="588"/>
              </a:spcAft>
            </a:pPr>
            <a:r>
              <a:rPr lang="en-US" sz="1765" kern="0" dirty="0">
                <a:solidFill>
                  <a:srgbClr val="FFFFFF"/>
                </a:solidFill>
                <a:latin typeface="Segoe UI Semilight" panose="020B0402040204020203" pitchFamily="34" charset="0"/>
                <a:cs typeface="Segoe UI Semilight" panose="020B0402040204020203" pitchFamily="34" charset="0"/>
              </a:rPr>
              <a:t>Reduced daily amount of logical reads by about 31 billion</a:t>
            </a:r>
            <a:endParaRPr lang="en-US" dirty="0">
              <a:solidFill>
                <a:srgbClr val="FFFFFF"/>
              </a:solidFill>
              <a:latin typeface="Segoe UI"/>
            </a:endParaRPr>
          </a:p>
          <a:p>
            <a:pPr marL="336145" indent="-336145" defTabSz="914367">
              <a:spcAft>
                <a:spcPts val="588"/>
              </a:spcAft>
              <a:buFont typeface="Arial" panose="020B0604020202020204" pitchFamily="34" charset="0"/>
              <a:buChar char="•"/>
            </a:pPr>
            <a:r>
              <a:rPr lang="en-US" sz="2400" dirty="0">
                <a:gradFill>
                  <a:gsLst>
                    <a:gs pos="1250">
                      <a:srgbClr val="FFFFFF"/>
                    </a:gs>
                    <a:gs pos="100000">
                      <a:srgbClr val="FFFFFF"/>
                    </a:gs>
                  </a:gsLst>
                  <a:lin ang="5400000" scaled="0"/>
                </a:gradFill>
                <a:latin typeface="Segoe UI Semibold" panose="020B0702040204020203" pitchFamily="34" charset="0"/>
                <a:cs typeface="Segoe UI Semibold" panose="020B0702040204020203" pitchFamily="34" charset="0"/>
              </a:rPr>
              <a:t>Automated Plan Correction</a:t>
            </a:r>
          </a:p>
          <a:p>
            <a:pPr marL="569946" lvl="6" defTabSz="914367">
              <a:spcAft>
                <a:spcPts val="588"/>
              </a:spcAft>
            </a:pPr>
            <a:r>
              <a:rPr lang="en-US" sz="1765" kern="0" dirty="0">
                <a:solidFill>
                  <a:srgbClr val="FFFFFF"/>
                </a:solidFill>
                <a:latin typeface="Segoe UI Semilight" panose="020B0402040204020203" pitchFamily="34" charset="0"/>
                <a:cs typeface="Segoe UI Semilight" panose="020B0402040204020203" pitchFamily="34" charset="0"/>
              </a:rPr>
              <a:t>Best plan forcing saved 35 hours per day in total 0.5 seconds per query execution</a:t>
            </a:r>
          </a:p>
          <a:p>
            <a:pPr marL="569946" lvl="6" defTabSz="914367">
              <a:spcAft>
                <a:spcPts val="588"/>
              </a:spcAft>
            </a:pPr>
            <a:r>
              <a:rPr lang="en-US" sz="1765" kern="0" dirty="0">
                <a:solidFill>
                  <a:srgbClr val="FFFFFF"/>
                </a:solidFill>
                <a:latin typeface="Segoe UI Semilight" panose="020B0402040204020203" pitchFamily="34" charset="0"/>
                <a:cs typeface="Segoe UI Semilight" panose="020B0402040204020203" pitchFamily="34" charset="0"/>
              </a:rPr>
              <a:t>Best per query execution savings achieved by automatic plan forcing was 536 seconds</a:t>
            </a:r>
          </a:p>
          <a:p>
            <a:pPr marL="569946" lvl="6" defTabSz="914367">
              <a:spcAft>
                <a:spcPts val="588"/>
              </a:spcAft>
            </a:pPr>
            <a:r>
              <a:rPr lang="en-US" sz="1765" kern="0" dirty="0">
                <a:solidFill>
                  <a:srgbClr val="FFFFFF"/>
                </a:solidFill>
                <a:latin typeface="Segoe UI Semilight" panose="020B0402040204020203" pitchFamily="34" charset="0"/>
                <a:cs typeface="Segoe UI Semilight" panose="020B0402040204020203" pitchFamily="34" charset="0"/>
              </a:rPr>
              <a:t>Total estimated daily savings are estimated at about 160 CPU hours per day  </a:t>
            </a:r>
          </a:p>
        </p:txBody>
      </p:sp>
      <p:sp>
        <p:nvSpPr>
          <p:cNvPr id="58" name="Title 1">
            <a:extLst>
              <a:ext uri="{FF2B5EF4-FFF2-40B4-BE49-F238E27FC236}">
                <a16:creationId xmlns:a16="http://schemas.microsoft.com/office/drawing/2014/main" id="{BA5704BF-228B-4E79-B6E1-98BB27166CDA}"/>
              </a:ext>
            </a:extLst>
          </p:cNvPr>
          <p:cNvSpPr>
            <a:spLocks noGrp="1"/>
          </p:cNvSpPr>
          <p:nvPr>
            <p:ph type="title" idx="4294967295"/>
          </p:nvPr>
        </p:nvSpPr>
        <p:spPr>
          <a:xfrm>
            <a:off x="0" y="112541"/>
            <a:ext cx="11381172" cy="893312"/>
          </a:xfrm>
        </p:spPr>
        <p:txBody>
          <a:bodyPr/>
          <a:lstStyle/>
          <a:p>
            <a:pPr algn="ctr"/>
            <a:r>
              <a:rPr lang="en-US" sz="3137" cap="all" spc="500" dirty="0">
                <a:solidFill>
                  <a:schemeClr val="bg2"/>
                </a:solidFill>
                <a:latin typeface="Segoe UI Semilight" charset="0"/>
                <a:cs typeface="Segoe UI Semilight" charset="0"/>
              </a:rPr>
              <a:t>Automatic Tuning Benefits</a:t>
            </a:r>
            <a:br>
              <a:rPr lang="en-US" sz="5399" dirty="0">
                <a:solidFill>
                  <a:schemeClr val="bg2"/>
                </a:solidFill>
              </a:rPr>
            </a:br>
            <a:endParaRPr lang="en-US" dirty="0">
              <a:solidFill>
                <a:schemeClr val="bg2"/>
              </a:solidFill>
            </a:endParaRPr>
          </a:p>
        </p:txBody>
      </p:sp>
    </p:spTree>
    <p:extLst>
      <p:ext uri="{BB962C8B-B14F-4D97-AF65-F5344CB8AC3E}">
        <p14:creationId xmlns:p14="http://schemas.microsoft.com/office/powerpoint/2010/main" val="1294720657"/>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left)">
                                      <p:cBhvr>
                                        <p:cTn id="7" dur="500"/>
                                        <p:tgtEl>
                                          <p:spTgt spid="18"/>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6"/>
                                        </p:tgtEl>
                                        <p:attrNameLst>
                                          <p:attrName>style.visibility</p:attrName>
                                        </p:attrNameLst>
                                      </p:cBhvr>
                                      <p:to>
                                        <p:strVal val="visible"/>
                                      </p:to>
                                    </p:set>
                                    <p:animEffect transition="in" filter="fade">
                                      <p:cBhvr>
                                        <p:cTn id="11"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4CE2B1E-CE93-4767-8D1E-631B6CECC297}"/>
              </a:ext>
            </a:extLst>
          </p:cNvPr>
          <p:cNvSpPr/>
          <p:nvPr/>
        </p:nvSpPr>
        <p:spPr bwMode="auto">
          <a:xfrm>
            <a:off x="-10351" y="-3737"/>
            <a:ext cx="12216773" cy="885305"/>
          </a:xfrm>
          <a:prstGeom prst="rect">
            <a:avLst/>
          </a:prstGeom>
          <a:solidFill>
            <a:schemeClr val="tx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defRPr/>
            </a:pPr>
            <a:endParaRPr lang="en-US" sz="1961" dirty="0">
              <a:solidFill>
                <a:srgbClr val="000000"/>
              </a:solidFill>
              <a:latin typeface="Segoe UI"/>
            </a:endParaRPr>
          </a:p>
        </p:txBody>
      </p:sp>
      <p:sp>
        <p:nvSpPr>
          <p:cNvPr id="10" name="Title 9">
            <a:extLst>
              <a:ext uri="{FF2B5EF4-FFF2-40B4-BE49-F238E27FC236}">
                <a16:creationId xmlns:a16="http://schemas.microsoft.com/office/drawing/2014/main" id="{500B74A1-6690-4932-8894-3AE37AB836C7}"/>
              </a:ext>
            </a:extLst>
          </p:cNvPr>
          <p:cNvSpPr>
            <a:spLocks noGrp="1"/>
          </p:cNvSpPr>
          <p:nvPr>
            <p:ph type="title" idx="4294967295"/>
          </p:nvPr>
        </p:nvSpPr>
        <p:spPr>
          <a:xfrm>
            <a:off x="0" y="142110"/>
            <a:ext cx="11698655" cy="1045829"/>
          </a:xfrm>
        </p:spPr>
        <p:txBody>
          <a:bodyPr/>
          <a:lstStyle/>
          <a:p>
            <a:pPr algn="ctr"/>
            <a:r>
              <a:rPr lang="en-US" sz="3137" cap="all" spc="500" dirty="0">
                <a:solidFill>
                  <a:schemeClr val="bg2"/>
                </a:solidFill>
                <a:latin typeface="Segoe UI Semilight" charset="0"/>
                <a:cs typeface="Segoe UI Semilight" charset="0"/>
              </a:rPr>
              <a:t>Optimizing Cost Automatically</a:t>
            </a:r>
          </a:p>
        </p:txBody>
      </p:sp>
      <p:sp>
        <p:nvSpPr>
          <p:cNvPr id="3" name="Text Placeholder 2">
            <a:extLst>
              <a:ext uri="{FF2B5EF4-FFF2-40B4-BE49-F238E27FC236}">
                <a16:creationId xmlns:a16="http://schemas.microsoft.com/office/drawing/2014/main" id="{442299B0-63EC-4B33-AA90-484252D0B8AE}"/>
              </a:ext>
            </a:extLst>
          </p:cNvPr>
          <p:cNvSpPr>
            <a:spLocks noGrp="1"/>
          </p:cNvSpPr>
          <p:nvPr>
            <p:ph type="body" sz="quarter" idx="4294967295"/>
          </p:nvPr>
        </p:nvSpPr>
        <p:spPr>
          <a:xfrm>
            <a:off x="3460185" y="4997745"/>
            <a:ext cx="8537278" cy="1419339"/>
          </a:xfrm>
        </p:spPr>
        <p:txBody>
          <a:bodyPr>
            <a:normAutofit/>
          </a:bodyPr>
          <a:lstStyle/>
          <a:p>
            <a:pPr marL="336016" lvl="1" indent="0">
              <a:buNone/>
            </a:pPr>
            <a:r>
              <a:rPr lang="en-US" dirty="0">
                <a:latin typeface="+mj-lt"/>
                <a:cs typeface="Segoe UI Semibold" panose="020B0702040204020203" pitchFamily="34" charset="0"/>
              </a:rPr>
              <a:t>Service Tier Advisor </a:t>
            </a:r>
            <a:r>
              <a:rPr lang="en-US" dirty="0">
                <a:latin typeface="Segoe UI Semibold" panose="020B0702040204020203" pitchFamily="34" charset="0"/>
                <a:cs typeface="Segoe UI Semibold" panose="020B0702040204020203" pitchFamily="34" charset="0"/>
              </a:rPr>
              <a:t>provided insights to both receive recommendations and a dashboard into application workload behaviors</a:t>
            </a:r>
          </a:p>
        </p:txBody>
      </p:sp>
      <p:graphicFrame>
        <p:nvGraphicFramePr>
          <p:cNvPr id="2" name="Table 1">
            <a:extLst>
              <a:ext uri="{FF2B5EF4-FFF2-40B4-BE49-F238E27FC236}">
                <a16:creationId xmlns:a16="http://schemas.microsoft.com/office/drawing/2014/main" id="{50700CF4-28E9-4488-BCF7-E5CE804194A6}"/>
              </a:ext>
            </a:extLst>
          </p:cNvPr>
          <p:cNvGraphicFramePr>
            <a:graphicFrameLocks noGrp="1"/>
          </p:cNvGraphicFramePr>
          <p:nvPr>
            <p:extLst/>
          </p:nvPr>
        </p:nvGraphicFramePr>
        <p:xfrm>
          <a:off x="4587175" y="2488830"/>
          <a:ext cx="5303846" cy="2059686"/>
        </p:xfrm>
        <a:graphic>
          <a:graphicData uri="http://schemas.openxmlformats.org/drawingml/2006/table">
            <a:tbl>
              <a:tblPr firstRow="1">
                <a:tableStyleId>{616DA210-FB5B-4158-B5E0-FEB733F419BA}</a:tableStyleId>
              </a:tblPr>
              <a:tblGrid>
                <a:gridCol w="2539869">
                  <a:extLst>
                    <a:ext uri="{9D8B030D-6E8A-4147-A177-3AD203B41FA5}">
                      <a16:colId xmlns:a16="http://schemas.microsoft.com/office/drawing/2014/main" val="3591527852"/>
                    </a:ext>
                  </a:extLst>
                </a:gridCol>
                <a:gridCol w="2763977">
                  <a:extLst>
                    <a:ext uri="{9D8B030D-6E8A-4147-A177-3AD203B41FA5}">
                      <a16:colId xmlns:a16="http://schemas.microsoft.com/office/drawing/2014/main" val="3543323159"/>
                    </a:ext>
                  </a:extLst>
                </a:gridCol>
              </a:tblGrid>
              <a:tr h="450786">
                <a:tc>
                  <a:txBody>
                    <a:bodyPr/>
                    <a:lstStyle/>
                    <a:p>
                      <a:pPr algn="ctr"/>
                      <a:r>
                        <a:rPr lang="en-US" sz="1800" dirty="0"/>
                        <a:t>Activity</a:t>
                      </a:r>
                    </a:p>
                  </a:txBody>
                  <a:tcPr marL="91427" marR="91427" marT="45713" marB="45713"/>
                </a:tc>
                <a:tc>
                  <a:txBody>
                    <a:bodyPr/>
                    <a:lstStyle/>
                    <a:p>
                      <a:pPr algn="ctr"/>
                      <a:r>
                        <a:rPr lang="en-US" sz="1800" dirty="0"/>
                        <a:t>Actual 16 months</a:t>
                      </a:r>
                    </a:p>
                  </a:txBody>
                  <a:tcPr marL="91427" marR="91427" marT="45713" marB="45713"/>
                </a:tc>
                <a:extLst>
                  <a:ext uri="{0D108BD9-81ED-4DB2-BD59-A6C34878D82A}">
                    <a16:rowId xmlns:a16="http://schemas.microsoft.com/office/drawing/2014/main" val="2002612103"/>
                  </a:ext>
                </a:extLst>
              </a:tr>
              <a:tr h="402225">
                <a:tc>
                  <a:txBody>
                    <a:bodyPr/>
                    <a:lstStyle/>
                    <a:p>
                      <a:r>
                        <a:rPr lang="en-US" sz="1800" dirty="0"/>
                        <a:t>Downsize</a:t>
                      </a:r>
                    </a:p>
                  </a:txBody>
                  <a:tcPr marL="91427" marR="91427" marT="45713" marB="45713"/>
                </a:tc>
                <a:tc>
                  <a:txBody>
                    <a:bodyPr/>
                    <a:lstStyle/>
                    <a:p>
                      <a:pPr algn="ctr"/>
                      <a:r>
                        <a:rPr lang="en-US" sz="1800" dirty="0"/>
                        <a:t>4,047</a:t>
                      </a:r>
                    </a:p>
                  </a:txBody>
                  <a:tcPr marL="91427" marR="91427" marT="45713" marB="45713"/>
                </a:tc>
                <a:extLst>
                  <a:ext uri="{0D108BD9-81ED-4DB2-BD59-A6C34878D82A}">
                    <a16:rowId xmlns:a16="http://schemas.microsoft.com/office/drawing/2014/main" val="1422266039"/>
                  </a:ext>
                </a:extLst>
              </a:tr>
              <a:tr h="402225">
                <a:tc>
                  <a:txBody>
                    <a:bodyPr/>
                    <a:lstStyle/>
                    <a:p>
                      <a:r>
                        <a:rPr lang="en-US" sz="1800" dirty="0"/>
                        <a:t>Deletes</a:t>
                      </a:r>
                    </a:p>
                  </a:txBody>
                  <a:tcPr marL="91427" marR="91427" marT="45713" marB="45713"/>
                </a:tc>
                <a:tc>
                  <a:txBody>
                    <a:bodyPr/>
                    <a:lstStyle/>
                    <a:p>
                      <a:pPr algn="ctr"/>
                      <a:r>
                        <a:rPr lang="en-US" sz="1800" dirty="0"/>
                        <a:t>13,816</a:t>
                      </a:r>
                    </a:p>
                  </a:txBody>
                  <a:tcPr marL="91427" marR="91427" marT="45713" marB="45713"/>
                </a:tc>
                <a:extLst>
                  <a:ext uri="{0D108BD9-81ED-4DB2-BD59-A6C34878D82A}">
                    <a16:rowId xmlns:a16="http://schemas.microsoft.com/office/drawing/2014/main" val="2109203136"/>
                  </a:ext>
                </a:extLst>
              </a:tr>
              <a:tr h="402225">
                <a:tc>
                  <a:txBody>
                    <a:bodyPr/>
                    <a:lstStyle/>
                    <a:p>
                      <a:r>
                        <a:rPr lang="en-US" sz="1800" dirty="0"/>
                        <a:t>Savings</a:t>
                      </a:r>
                    </a:p>
                  </a:txBody>
                  <a:tcPr marL="91427" marR="91427" marT="45713" marB="45713"/>
                </a:tc>
                <a:tc>
                  <a:txBody>
                    <a:bodyPr/>
                    <a:lstStyle/>
                    <a:p>
                      <a:pPr algn="ctr"/>
                      <a:r>
                        <a:rPr lang="en-US" sz="1800" b="1" dirty="0"/>
                        <a:t>$3,721,700</a:t>
                      </a:r>
                    </a:p>
                  </a:txBody>
                  <a:tcPr marL="91427" marR="91427" marT="45713" marB="45713"/>
                </a:tc>
                <a:extLst>
                  <a:ext uri="{0D108BD9-81ED-4DB2-BD59-A6C34878D82A}">
                    <a16:rowId xmlns:a16="http://schemas.microsoft.com/office/drawing/2014/main" val="2485086154"/>
                  </a:ext>
                </a:extLst>
              </a:tr>
              <a:tr h="402225">
                <a:tc>
                  <a:txBody>
                    <a:bodyPr/>
                    <a:lstStyle/>
                    <a:p>
                      <a:r>
                        <a:rPr lang="en-US" sz="1800" dirty="0"/>
                        <a:t>Reported incidents</a:t>
                      </a:r>
                    </a:p>
                  </a:txBody>
                  <a:tcPr marL="91427" marR="91427" marT="45713" marB="45713"/>
                </a:tc>
                <a:tc>
                  <a:txBody>
                    <a:bodyPr/>
                    <a:lstStyle/>
                    <a:p>
                      <a:pPr algn="ctr"/>
                      <a:r>
                        <a:rPr lang="en-US" sz="1800" dirty="0"/>
                        <a:t>2</a:t>
                      </a:r>
                    </a:p>
                  </a:txBody>
                  <a:tcPr marL="91427" marR="91427" marT="45713" marB="45713"/>
                </a:tc>
                <a:extLst>
                  <a:ext uri="{0D108BD9-81ED-4DB2-BD59-A6C34878D82A}">
                    <a16:rowId xmlns:a16="http://schemas.microsoft.com/office/drawing/2014/main" val="607119961"/>
                  </a:ext>
                </a:extLst>
              </a:tr>
            </a:tbl>
          </a:graphicData>
        </a:graphic>
      </p:graphicFrame>
      <p:pic>
        <p:nvPicPr>
          <p:cNvPr id="7" name="Picture 6">
            <a:extLst>
              <a:ext uri="{FF2B5EF4-FFF2-40B4-BE49-F238E27FC236}">
                <a16:creationId xmlns:a16="http://schemas.microsoft.com/office/drawing/2014/main" id="{7F7A5E59-9007-44EB-BC26-A1421AF65872}"/>
              </a:ext>
            </a:extLst>
          </p:cNvPr>
          <p:cNvPicPr>
            <a:picLocks noChangeAspect="1"/>
          </p:cNvPicPr>
          <p:nvPr/>
        </p:nvPicPr>
        <p:blipFill>
          <a:blip r:embed="rId3"/>
          <a:stretch>
            <a:fillRect/>
          </a:stretch>
        </p:blipFill>
        <p:spPr>
          <a:xfrm>
            <a:off x="343941" y="1038534"/>
            <a:ext cx="2772305" cy="5585500"/>
          </a:xfrm>
          <a:prstGeom prst="rect">
            <a:avLst/>
          </a:prstGeom>
        </p:spPr>
      </p:pic>
      <p:pic>
        <p:nvPicPr>
          <p:cNvPr id="9" name="Picture 8">
            <a:extLst>
              <a:ext uri="{FF2B5EF4-FFF2-40B4-BE49-F238E27FC236}">
                <a16:creationId xmlns:a16="http://schemas.microsoft.com/office/drawing/2014/main" id="{B4C3A3F7-9CCE-45E0-9DBA-43AF9334DC39}"/>
              </a:ext>
            </a:extLst>
          </p:cNvPr>
          <p:cNvPicPr>
            <a:picLocks noChangeAspect="1"/>
          </p:cNvPicPr>
          <p:nvPr/>
        </p:nvPicPr>
        <p:blipFill>
          <a:blip r:embed="rId4"/>
          <a:stretch>
            <a:fillRect/>
          </a:stretch>
        </p:blipFill>
        <p:spPr>
          <a:xfrm>
            <a:off x="3257322" y="1081746"/>
            <a:ext cx="7963552" cy="1120531"/>
          </a:xfrm>
          <a:prstGeom prst="rect">
            <a:avLst/>
          </a:prstGeom>
        </p:spPr>
      </p:pic>
    </p:spTree>
    <p:extLst>
      <p:ext uri="{BB962C8B-B14F-4D97-AF65-F5344CB8AC3E}">
        <p14:creationId xmlns:p14="http://schemas.microsoft.com/office/powerpoint/2010/main" val="136644719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829C588-99F2-4826-9B20-9EE4E2BB880F}"/>
              </a:ext>
            </a:extLst>
          </p:cNvPr>
          <p:cNvSpPr/>
          <p:nvPr/>
        </p:nvSpPr>
        <p:spPr bwMode="auto">
          <a:xfrm>
            <a:off x="0" y="1087"/>
            <a:ext cx="12216773" cy="885305"/>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961" dirty="0">
              <a:solidFill>
                <a:srgbClr val="000000"/>
              </a:solidFill>
              <a:latin typeface="Segoe UI"/>
            </a:endParaRPr>
          </a:p>
        </p:txBody>
      </p:sp>
      <p:sp>
        <p:nvSpPr>
          <p:cNvPr id="4" name="Rectangle 3">
            <a:extLst>
              <a:ext uri="{FF2B5EF4-FFF2-40B4-BE49-F238E27FC236}">
                <a16:creationId xmlns:a16="http://schemas.microsoft.com/office/drawing/2014/main" id="{0EAF52E6-511B-4119-9E59-CE544F79C18E}"/>
              </a:ext>
            </a:extLst>
          </p:cNvPr>
          <p:cNvSpPr/>
          <p:nvPr/>
        </p:nvSpPr>
        <p:spPr>
          <a:xfrm>
            <a:off x="6167691" y="1039859"/>
            <a:ext cx="3263095" cy="362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sz="1765" kern="0" spc="100" dirty="0">
                <a:solidFill>
                  <a:srgbClr val="FFFFFF"/>
                </a:solidFill>
                <a:latin typeface="Segoe UI Semibold" charset="0"/>
                <a:cs typeface="Segoe UI Semibold" charset="0"/>
              </a:rPr>
              <a:t>Seamless and compatible</a:t>
            </a:r>
          </a:p>
        </p:txBody>
      </p:sp>
      <p:sp>
        <p:nvSpPr>
          <p:cNvPr id="5" name="Rectangle 4">
            <a:extLst>
              <a:ext uri="{FF2B5EF4-FFF2-40B4-BE49-F238E27FC236}">
                <a16:creationId xmlns:a16="http://schemas.microsoft.com/office/drawing/2014/main" id="{7C0408DC-D536-4BE3-9D6D-1E9FDC215FD8}"/>
              </a:ext>
            </a:extLst>
          </p:cNvPr>
          <p:cNvSpPr/>
          <p:nvPr/>
        </p:nvSpPr>
        <p:spPr>
          <a:xfrm>
            <a:off x="363666" y="1026348"/>
            <a:ext cx="2688145" cy="362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sz="1765" kern="0" spc="100" dirty="0">
                <a:solidFill>
                  <a:srgbClr val="FFFFFF"/>
                </a:solidFill>
                <a:latin typeface="Segoe UI Semibold" charset="0"/>
                <a:cs typeface="Segoe UI Semibold" charset="0"/>
              </a:rPr>
              <a:t>Intelligent DBaaS</a:t>
            </a:r>
          </a:p>
        </p:txBody>
      </p:sp>
      <p:sp>
        <p:nvSpPr>
          <p:cNvPr id="6" name="Rectangle 5">
            <a:extLst>
              <a:ext uri="{FF2B5EF4-FFF2-40B4-BE49-F238E27FC236}">
                <a16:creationId xmlns:a16="http://schemas.microsoft.com/office/drawing/2014/main" id="{055C2F0F-2349-4C29-B4BD-5DFB150873A9}"/>
              </a:ext>
            </a:extLst>
          </p:cNvPr>
          <p:cNvSpPr/>
          <p:nvPr/>
        </p:nvSpPr>
        <p:spPr>
          <a:xfrm>
            <a:off x="9570709" y="1054129"/>
            <a:ext cx="2308745" cy="362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sz="1765" kern="0" spc="100" dirty="0">
                <a:ln w="3175">
                  <a:noFill/>
                </a:ln>
                <a:solidFill>
                  <a:srgbClr val="FFFFFF"/>
                </a:solidFill>
                <a:latin typeface="Segoe UI Semibold" charset="0"/>
                <a:cs typeface="Segoe UI Semibold" charset="0"/>
              </a:rPr>
              <a:t>Competitive TCO</a:t>
            </a:r>
          </a:p>
        </p:txBody>
      </p:sp>
      <p:grpSp>
        <p:nvGrpSpPr>
          <p:cNvPr id="42" name="Group 41">
            <a:extLst>
              <a:ext uri="{FF2B5EF4-FFF2-40B4-BE49-F238E27FC236}">
                <a16:creationId xmlns:a16="http://schemas.microsoft.com/office/drawing/2014/main" id="{089551D5-916D-421F-A97F-AEC5C7E8351A}"/>
              </a:ext>
            </a:extLst>
          </p:cNvPr>
          <p:cNvGrpSpPr/>
          <p:nvPr/>
        </p:nvGrpSpPr>
        <p:grpSpPr>
          <a:xfrm>
            <a:off x="3217104" y="1092136"/>
            <a:ext cx="227502" cy="240546"/>
            <a:chOff x="4157799" y="3257006"/>
            <a:chExt cx="1065166" cy="1065166"/>
          </a:xfrm>
        </p:grpSpPr>
        <p:sp>
          <p:nvSpPr>
            <p:cNvPr id="33" name="Freeform: Shape 32">
              <a:extLst>
                <a:ext uri="{FF2B5EF4-FFF2-40B4-BE49-F238E27FC236}">
                  <a16:creationId xmlns:a16="http://schemas.microsoft.com/office/drawing/2014/main" id="{84CAA8C5-59E5-476C-B8E8-5B4255597191}"/>
                </a:ext>
              </a:extLst>
            </p:cNvPr>
            <p:cNvSpPr/>
            <p:nvPr/>
          </p:nvSpPr>
          <p:spPr bwMode="auto">
            <a:xfrm>
              <a:off x="4157799" y="3257006"/>
              <a:ext cx="1065166" cy="1065166"/>
            </a:xfrm>
            <a:custGeom>
              <a:avLst/>
              <a:gdLst>
                <a:gd name="connsiteX0" fmla="*/ 0 w 1532164"/>
                <a:gd name="connsiteY0" fmla="*/ 0 h 1532164"/>
                <a:gd name="connsiteX1" fmla="*/ 1532164 w 1532164"/>
                <a:gd name="connsiteY1" fmla="*/ 0 h 1532164"/>
                <a:gd name="connsiteX2" fmla="*/ 1532164 w 1532164"/>
                <a:gd name="connsiteY2" fmla="*/ 1532164 h 1532164"/>
                <a:gd name="connsiteX3" fmla="*/ 578647 w 1532164"/>
                <a:gd name="connsiteY3" fmla="*/ 1532164 h 1532164"/>
                <a:gd name="connsiteX4" fmla="*/ 578647 w 1532164"/>
                <a:gd name="connsiteY4" fmla="*/ 963624 h 1532164"/>
                <a:gd name="connsiteX5" fmla="*/ 0 w 1532164"/>
                <a:gd name="connsiteY5" fmla="*/ 963624 h 1532164"/>
                <a:gd name="connsiteX6" fmla="*/ 0 w 1532164"/>
                <a:gd name="connsiteY6" fmla="*/ 0 h 1532164"/>
                <a:gd name="connsiteX0" fmla="*/ 578647 w 1532164"/>
                <a:gd name="connsiteY0" fmla="*/ 963624 h 1532164"/>
                <a:gd name="connsiteX1" fmla="*/ 0 w 1532164"/>
                <a:gd name="connsiteY1" fmla="*/ 963624 h 1532164"/>
                <a:gd name="connsiteX2" fmla="*/ 0 w 1532164"/>
                <a:gd name="connsiteY2" fmla="*/ 0 h 1532164"/>
                <a:gd name="connsiteX3" fmla="*/ 1532164 w 1532164"/>
                <a:gd name="connsiteY3" fmla="*/ 0 h 1532164"/>
                <a:gd name="connsiteX4" fmla="*/ 1532164 w 1532164"/>
                <a:gd name="connsiteY4" fmla="*/ 1532164 h 1532164"/>
                <a:gd name="connsiteX5" fmla="*/ 578647 w 1532164"/>
                <a:gd name="connsiteY5" fmla="*/ 1532164 h 1532164"/>
                <a:gd name="connsiteX6" fmla="*/ 670087 w 1532164"/>
                <a:gd name="connsiteY6" fmla="*/ 1055064 h 1532164"/>
                <a:gd name="connsiteX0" fmla="*/ 578647 w 1532164"/>
                <a:gd name="connsiteY0" fmla="*/ 963624 h 1532164"/>
                <a:gd name="connsiteX1" fmla="*/ 0 w 1532164"/>
                <a:gd name="connsiteY1" fmla="*/ 963624 h 1532164"/>
                <a:gd name="connsiteX2" fmla="*/ 0 w 1532164"/>
                <a:gd name="connsiteY2" fmla="*/ 0 h 1532164"/>
                <a:gd name="connsiteX3" fmla="*/ 1532164 w 1532164"/>
                <a:gd name="connsiteY3" fmla="*/ 0 h 1532164"/>
                <a:gd name="connsiteX4" fmla="*/ 1532164 w 1532164"/>
                <a:gd name="connsiteY4" fmla="*/ 1532164 h 1532164"/>
                <a:gd name="connsiteX5" fmla="*/ 578647 w 1532164"/>
                <a:gd name="connsiteY5" fmla="*/ 1532164 h 1532164"/>
                <a:gd name="connsiteX0" fmla="*/ 0 w 1532164"/>
                <a:gd name="connsiteY0" fmla="*/ 963624 h 1532164"/>
                <a:gd name="connsiteX1" fmla="*/ 0 w 1532164"/>
                <a:gd name="connsiteY1" fmla="*/ 0 h 1532164"/>
                <a:gd name="connsiteX2" fmla="*/ 1532164 w 1532164"/>
                <a:gd name="connsiteY2" fmla="*/ 0 h 1532164"/>
                <a:gd name="connsiteX3" fmla="*/ 1532164 w 1532164"/>
                <a:gd name="connsiteY3" fmla="*/ 1532164 h 1532164"/>
                <a:gd name="connsiteX4" fmla="*/ 578647 w 1532164"/>
                <a:gd name="connsiteY4" fmla="*/ 1532164 h 15321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2164" h="1532164">
                  <a:moveTo>
                    <a:pt x="0" y="963624"/>
                  </a:moveTo>
                  <a:lnTo>
                    <a:pt x="0" y="0"/>
                  </a:lnTo>
                  <a:lnTo>
                    <a:pt x="1532164" y="0"/>
                  </a:lnTo>
                  <a:lnTo>
                    <a:pt x="1532164" y="1532164"/>
                  </a:lnTo>
                  <a:lnTo>
                    <a:pt x="578647" y="1532164"/>
                  </a:lnTo>
                </a:path>
              </a:pathLst>
            </a:custGeom>
            <a:noFill/>
            <a:ln w="15875">
              <a:solidFill>
                <a:schemeClr val="bg1"/>
              </a:solid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latin typeface="Segoe UI"/>
              </a:endParaRPr>
            </a:p>
          </p:txBody>
        </p:sp>
        <p:grpSp>
          <p:nvGrpSpPr>
            <p:cNvPr id="40" name="Group 39">
              <a:extLst>
                <a:ext uri="{FF2B5EF4-FFF2-40B4-BE49-F238E27FC236}">
                  <a16:creationId xmlns:a16="http://schemas.microsoft.com/office/drawing/2014/main" id="{49436C3A-AB93-4A51-B155-A455E4D669FC}"/>
                </a:ext>
              </a:extLst>
            </p:cNvPr>
            <p:cNvGrpSpPr/>
            <p:nvPr/>
          </p:nvGrpSpPr>
          <p:grpSpPr>
            <a:xfrm>
              <a:off x="4190341" y="3461656"/>
              <a:ext cx="836696" cy="828301"/>
              <a:chOff x="3924301" y="3326121"/>
              <a:chExt cx="1242014" cy="1229549"/>
            </a:xfrm>
          </p:grpSpPr>
          <p:sp>
            <p:nvSpPr>
              <p:cNvPr id="35" name="Freeform: Shape 34">
                <a:extLst>
                  <a:ext uri="{FF2B5EF4-FFF2-40B4-BE49-F238E27FC236}">
                    <a16:creationId xmlns:a16="http://schemas.microsoft.com/office/drawing/2014/main" id="{BA9851F2-273C-416D-811A-153E2E18BDFA}"/>
                  </a:ext>
                </a:extLst>
              </p:cNvPr>
              <p:cNvSpPr/>
              <p:nvPr/>
            </p:nvSpPr>
            <p:spPr bwMode="auto">
              <a:xfrm rot="10800000">
                <a:off x="4756384" y="3326121"/>
                <a:ext cx="409931" cy="402771"/>
              </a:xfrm>
              <a:custGeom>
                <a:avLst/>
                <a:gdLst>
                  <a:gd name="connsiteX0" fmla="*/ 0 w 578647"/>
                  <a:gd name="connsiteY0" fmla="*/ 0 h 568540"/>
                  <a:gd name="connsiteX1" fmla="*/ 578647 w 578647"/>
                  <a:gd name="connsiteY1" fmla="*/ 0 h 568540"/>
                  <a:gd name="connsiteX2" fmla="*/ 578647 w 578647"/>
                  <a:gd name="connsiteY2" fmla="*/ 568540 h 568540"/>
                  <a:gd name="connsiteX3" fmla="*/ 0 w 578647"/>
                  <a:gd name="connsiteY3" fmla="*/ 568540 h 568540"/>
                  <a:gd name="connsiteX4" fmla="*/ 0 w 578647"/>
                  <a:gd name="connsiteY4" fmla="*/ 0 h 568540"/>
                  <a:gd name="connsiteX0" fmla="*/ 578647 w 670087"/>
                  <a:gd name="connsiteY0" fmla="*/ 0 h 568540"/>
                  <a:gd name="connsiteX1" fmla="*/ 578647 w 670087"/>
                  <a:gd name="connsiteY1" fmla="*/ 568540 h 568540"/>
                  <a:gd name="connsiteX2" fmla="*/ 0 w 670087"/>
                  <a:gd name="connsiteY2" fmla="*/ 568540 h 568540"/>
                  <a:gd name="connsiteX3" fmla="*/ 0 w 670087"/>
                  <a:gd name="connsiteY3" fmla="*/ 0 h 568540"/>
                  <a:gd name="connsiteX4" fmla="*/ 670087 w 670087"/>
                  <a:gd name="connsiteY4" fmla="*/ 91440 h 568540"/>
                  <a:gd name="connsiteX0" fmla="*/ 578647 w 578647"/>
                  <a:gd name="connsiteY0" fmla="*/ 0 h 568540"/>
                  <a:gd name="connsiteX1" fmla="*/ 578647 w 578647"/>
                  <a:gd name="connsiteY1" fmla="*/ 568540 h 568540"/>
                  <a:gd name="connsiteX2" fmla="*/ 0 w 578647"/>
                  <a:gd name="connsiteY2" fmla="*/ 568540 h 568540"/>
                  <a:gd name="connsiteX3" fmla="*/ 0 w 578647"/>
                  <a:gd name="connsiteY3" fmla="*/ 0 h 568540"/>
                  <a:gd name="connsiteX0" fmla="*/ 578647 w 578647"/>
                  <a:gd name="connsiteY0" fmla="*/ 568540 h 568540"/>
                  <a:gd name="connsiteX1" fmla="*/ 0 w 578647"/>
                  <a:gd name="connsiteY1" fmla="*/ 568540 h 568540"/>
                  <a:gd name="connsiteX2" fmla="*/ 0 w 578647"/>
                  <a:gd name="connsiteY2" fmla="*/ 0 h 568540"/>
                </a:gdLst>
                <a:ahLst/>
                <a:cxnLst>
                  <a:cxn ang="0">
                    <a:pos x="connsiteX0" y="connsiteY0"/>
                  </a:cxn>
                  <a:cxn ang="0">
                    <a:pos x="connsiteX1" y="connsiteY1"/>
                  </a:cxn>
                  <a:cxn ang="0">
                    <a:pos x="connsiteX2" y="connsiteY2"/>
                  </a:cxn>
                </a:cxnLst>
                <a:rect l="l" t="t" r="r" b="b"/>
                <a:pathLst>
                  <a:path w="578647" h="568540">
                    <a:moveTo>
                      <a:pt x="578647" y="568540"/>
                    </a:moveTo>
                    <a:lnTo>
                      <a:pt x="0" y="568540"/>
                    </a:lnTo>
                    <a:lnTo>
                      <a:pt x="0" y="0"/>
                    </a:lnTo>
                  </a:path>
                </a:pathLst>
              </a:custGeom>
              <a:noFill/>
              <a:ln w="15875">
                <a:solidFill>
                  <a:schemeClr val="bg1"/>
                </a:solid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ctr" anchorCtr="0" compatLnSpc="1">
                <a:prstTxWarp prst="textNoShape">
                  <a:avLst/>
                </a:prstTxWarp>
              </a:bodyPr>
              <a:lstStyle/>
              <a:p>
                <a:pPr algn="ctr" defTabSz="932293" fontAlgn="base">
                  <a:spcBef>
                    <a:spcPct val="0"/>
                  </a:spcBef>
                  <a:spcAft>
                    <a:spcPct val="0"/>
                  </a:spcAft>
                </a:pPr>
                <a:endParaRPr lang="en-US" sz="2000" dirty="0">
                  <a:gradFill>
                    <a:gsLst>
                      <a:gs pos="0">
                        <a:srgbClr val="FFFFFF"/>
                      </a:gs>
                      <a:gs pos="100000">
                        <a:srgbClr val="FFFFFF"/>
                      </a:gs>
                    </a:gsLst>
                    <a:lin ang="5400000" scaled="0"/>
                  </a:gradFill>
                  <a:latin typeface="Segoe UI"/>
                </a:endParaRPr>
              </a:p>
            </p:txBody>
          </p:sp>
          <p:cxnSp>
            <p:nvCxnSpPr>
              <p:cNvPr id="37" name="Straight Connector 36">
                <a:extLst>
                  <a:ext uri="{FF2B5EF4-FFF2-40B4-BE49-F238E27FC236}">
                    <a16:creationId xmlns:a16="http://schemas.microsoft.com/office/drawing/2014/main" id="{AF2B4123-B743-4587-A5B2-9D4426F68FD9}"/>
                  </a:ext>
                </a:extLst>
              </p:cNvPr>
              <p:cNvCxnSpPr>
                <a:cxnSpLocks/>
                <a:endCxn id="35" idx="1"/>
              </p:cNvCxnSpPr>
              <p:nvPr/>
            </p:nvCxnSpPr>
            <p:spPr>
              <a:xfrm flipV="1">
                <a:off x="3924301" y="3326121"/>
                <a:ext cx="1242014" cy="1229549"/>
              </a:xfrm>
              <a:prstGeom prst="line">
                <a:avLst/>
              </a:prstGeom>
              <a:ln w="15875">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grpSp>
      </p:grpSp>
      <p:grpSp>
        <p:nvGrpSpPr>
          <p:cNvPr id="51" name="Group 50">
            <a:extLst>
              <a:ext uri="{FF2B5EF4-FFF2-40B4-BE49-F238E27FC236}">
                <a16:creationId xmlns:a16="http://schemas.microsoft.com/office/drawing/2014/main" id="{6F5BD5E6-3A70-4FE9-B4D1-BD73CBF83C38}"/>
              </a:ext>
            </a:extLst>
          </p:cNvPr>
          <p:cNvGrpSpPr/>
          <p:nvPr/>
        </p:nvGrpSpPr>
        <p:grpSpPr>
          <a:xfrm>
            <a:off x="5970264" y="1048981"/>
            <a:ext cx="248827" cy="316806"/>
            <a:chOff x="-89366" y="1982903"/>
            <a:chExt cx="986802" cy="1223863"/>
          </a:xfrm>
        </p:grpSpPr>
        <p:sp>
          <p:nvSpPr>
            <p:cNvPr id="52" name="Freeform 5">
              <a:extLst>
                <a:ext uri="{FF2B5EF4-FFF2-40B4-BE49-F238E27FC236}">
                  <a16:creationId xmlns:a16="http://schemas.microsoft.com/office/drawing/2014/main" id="{D4DEBF64-732A-4D24-98F1-04F4234701C4}"/>
                </a:ext>
              </a:extLst>
            </p:cNvPr>
            <p:cNvSpPr>
              <a:spLocks/>
            </p:cNvSpPr>
            <p:nvPr/>
          </p:nvSpPr>
          <p:spPr bwMode="auto">
            <a:xfrm>
              <a:off x="-89366" y="2107542"/>
              <a:ext cx="555856" cy="565226"/>
            </a:xfrm>
            <a:custGeom>
              <a:avLst/>
              <a:gdLst>
                <a:gd name="T0" fmla="*/ 1 w 130"/>
                <a:gd name="T1" fmla="*/ 132 h 132"/>
                <a:gd name="T2" fmla="*/ 0 w 130"/>
                <a:gd name="T3" fmla="*/ 115 h 132"/>
                <a:gd name="T4" fmla="*/ 115 w 130"/>
                <a:gd name="T5" fmla="*/ 0 h 132"/>
                <a:gd name="T6" fmla="*/ 130 w 130"/>
                <a:gd name="T7" fmla="*/ 0 h 132"/>
              </a:gdLst>
              <a:ahLst/>
              <a:cxnLst>
                <a:cxn ang="0">
                  <a:pos x="T0" y="T1"/>
                </a:cxn>
                <a:cxn ang="0">
                  <a:pos x="T2" y="T3"/>
                </a:cxn>
                <a:cxn ang="0">
                  <a:pos x="T4" y="T5"/>
                </a:cxn>
                <a:cxn ang="0">
                  <a:pos x="T6" y="T7"/>
                </a:cxn>
              </a:cxnLst>
              <a:rect l="0" t="0" r="r" b="b"/>
              <a:pathLst>
                <a:path w="130" h="132">
                  <a:moveTo>
                    <a:pt x="1" y="132"/>
                  </a:moveTo>
                  <a:cubicBezTo>
                    <a:pt x="1" y="126"/>
                    <a:pt x="0" y="120"/>
                    <a:pt x="0" y="115"/>
                  </a:cubicBezTo>
                  <a:cubicBezTo>
                    <a:pt x="0" y="51"/>
                    <a:pt x="51" y="0"/>
                    <a:pt x="115" y="0"/>
                  </a:cubicBezTo>
                  <a:cubicBezTo>
                    <a:pt x="121" y="0"/>
                    <a:pt x="126" y="0"/>
                    <a:pt x="130"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3" name="Freeform 6">
              <a:extLst>
                <a:ext uri="{FF2B5EF4-FFF2-40B4-BE49-F238E27FC236}">
                  <a16:creationId xmlns:a16="http://schemas.microsoft.com/office/drawing/2014/main" id="{943A573A-93B8-4871-881A-8A911EB0C20A}"/>
                </a:ext>
              </a:extLst>
            </p:cNvPr>
            <p:cNvSpPr>
              <a:spLocks/>
            </p:cNvSpPr>
            <p:nvPr/>
          </p:nvSpPr>
          <p:spPr bwMode="auto">
            <a:xfrm>
              <a:off x="266632" y="2538488"/>
              <a:ext cx="630804" cy="552734"/>
            </a:xfrm>
            <a:custGeom>
              <a:avLst/>
              <a:gdLst>
                <a:gd name="T0" fmla="*/ 0 w 147"/>
                <a:gd name="T1" fmla="*/ 125 h 129"/>
                <a:gd name="T2" fmla="*/ 32 w 147"/>
                <a:gd name="T3" fmla="*/ 129 h 129"/>
                <a:gd name="T4" fmla="*/ 147 w 147"/>
                <a:gd name="T5" fmla="*/ 14 h 129"/>
                <a:gd name="T6" fmla="*/ 146 w 147"/>
                <a:gd name="T7" fmla="*/ 0 h 129"/>
              </a:gdLst>
              <a:ahLst/>
              <a:cxnLst>
                <a:cxn ang="0">
                  <a:pos x="T0" y="T1"/>
                </a:cxn>
                <a:cxn ang="0">
                  <a:pos x="T2" y="T3"/>
                </a:cxn>
                <a:cxn ang="0">
                  <a:pos x="T4" y="T5"/>
                </a:cxn>
                <a:cxn ang="0">
                  <a:pos x="T6" y="T7"/>
                </a:cxn>
              </a:cxnLst>
              <a:rect l="0" t="0" r="r" b="b"/>
              <a:pathLst>
                <a:path w="147" h="129">
                  <a:moveTo>
                    <a:pt x="0" y="125"/>
                  </a:moveTo>
                  <a:cubicBezTo>
                    <a:pt x="10" y="127"/>
                    <a:pt x="21" y="129"/>
                    <a:pt x="32" y="129"/>
                  </a:cubicBezTo>
                  <a:cubicBezTo>
                    <a:pt x="96" y="129"/>
                    <a:pt x="147" y="77"/>
                    <a:pt x="147" y="14"/>
                  </a:cubicBezTo>
                  <a:cubicBezTo>
                    <a:pt x="147" y="9"/>
                    <a:pt x="147" y="4"/>
                    <a:pt x="146"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4" name="Freeform 7">
              <a:extLst>
                <a:ext uri="{FF2B5EF4-FFF2-40B4-BE49-F238E27FC236}">
                  <a16:creationId xmlns:a16="http://schemas.microsoft.com/office/drawing/2014/main" id="{54394F99-B558-4241-93A8-A874956D2B6D}"/>
                </a:ext>
              </a:extLst>
            </p:cNvPr>
            <p:cNvSpPr>
              <a:spLocks/>
            </p:cNvSpPr>
            <p:nvPr/>
          </p:nvSpPr>
          <p:spPr bwMode="auto">
            <a:xfrm>
              <a:off x="263510" y="2988171"/>
              <a:ext cx="140525" cy="218595"/>
            </a:xfrm>
            <a:custGeom>
              <a:avLst/>
              <a:gdLst>
                <a:gd name="T0" fmla="*/ 33 w 33"/>
                <a:gd name="T1" fmla="*/ 0 h 51"/>
                <a:gd name="T2" fmla="*/ 0 w 33"/>
                <a:gd name="T3" fmla="*/ 19 h 51"/>
                <a:gd name="T4" fmla="*/ 20 w 33"/>
                <a:gd name="T5" fmla="*/ 51 h 51"/>
              </a:gdLst>
              <a:ahLst/>
              <a:cxnLst>
                <a:cxn ang="0">
                  <a:pos x="T0" y="T1"/>
                </a:cxn>
                <a:cxn ang="0">
                  <a:pos x="T2" y="T3"/>
                </a:cxn>
                <a:cxn ang="0">
                  <a:pos x="T4" y="T5"/>
                </a:cxn>
              </a:cxnLst>
              <a:rect l="0" t="0" r="r" b="b"/>
              <a:pathLst>
                <a:path w="33" h="51">
                  <a:moveTo>
                    <a:pt x="33" y="0"/>
                  </a:moveTo>
                  <a:cubicBezTo>
                    <a:pt x="0" y="19"/>
                    <a:pt x="0" y="19"/>
                    <a:pt x="0" y="19"/>
                  </a:cubicBezTo>
                  <a:cubicBezTo>
                    <a:pt x="20" y="51"/>
                    <a:pt x="20" y="51"/>
                    <a:pt x="20" y="5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5" name="Freeform 8">
              <a:extLst>
                <a:ext uri="{FF2B5EF4-FFF2-40B4-BE49-F238E27FC236}">
                  <a16:creationId xmlns:a16="http://schemas.microsoft.com/office/drawing/2014/main" id="{35DDDE5F-6124-4C1E-9DB6-34C61B6722C4}"/>
                </a:ext>
              </a:extLst>
            </p:cNvPr>
            <p:cNvSpPr>
              <a:spLocks/>
            </p:cNvSpPr>
            <p:nvPr/>
          </p:nvSpPr>
          <p:spPr bwMode="auto">
            <a:xfrm rot="20858347">
              <a:off x="333774" y="1982903"/>
              <a:ext cx="140525" cy="221719"/>
            </a:xfrm>
            <a:custGeom>
              <a:avLst/>
              <a:gdLst>
                <a:gd name="T0" fmla="*/ 0 w 33"/>
                <a:gd name="T1" fmla="*/ 52 h 52"/>
                <a:gd name="T2" fmla="*/ 33 w 33"/>
                <a:gd name="T3" fmla="*/ 32 h 52"/>
                <a:gd name="T4" fmla="*/ 13 w 33"/>
                <a:gd name="T5" fmla="*/ 0 h 52"/>
              </a:gdLst>
              <a:ahLst/>
              <a:cxnLst>
                <a:cxn ang="0">
                  <a:pos x="T0" y="T1"/>
                </a:cxn>
                <a:cxn ang="0">
                  <a:pos x="T2" y="T3"/>
                </a:cxn>
                <a:cxn ang="0">
                  <a:pos x="T4" y="T5"/>
                </a:cxn>
              </a:cxnLst>
              <a:rect l="0" t="0" r="r" b="b"/>
              <a:pathLst>
                <a:path w="33" h="52">
                  <a:moveTo>
                    <a:pt x="0" y="52"/>
                  </a:moveTo>
                  <a:cubicBezTo>
                    <a:pt x="33" y="32"/>
                    <a:pt x="33" y="32"/>
                    <a:pt x="33" y="32"/>
                  </a:cubicBezTo>
                  <a:cubicBezTo>
                    <a:pt x="13" y="0"/>
                    <a:pt x="13" y="0"/>
                    <a:pt x="13"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dirty="0">
                <a:solidFill>
                  <a:srgbClr val="000000"/>
                </a:solidFill>
                <a:latin typeface="Segoe UI"/>
              </a:endParaRPr>
            </a:p>
          </p:txBody>
        </p:sp>
        <p:sp>
          <p:nvSpPr>
            <p:cNvPr id="56" name="Oval 10">
              <a:extLst>
                <a:ext uri="{FF2B5EF4-FFF2-40B4-BE49-F238E27FC236}">
                  <a16:creationId xmlns:a16="http://schemas.microsoft.com/office/drawing/2014/main" id="{19EA1391-8C47-49A4-A579-2A096BFFC780}"/>
                </a:ext>
              </a:extLst>
            </p:cNvPr>
            <p:cNvSpPr>
              <a:spLocks noChangeArrowheads="1"/>
            </p:cNvSpPr>
            <p:nvPr/>
          </p:nvSpPr>
          <p:spPr bwMode="auto">
            <a:xfrm>
              <a:off x="-72112" y="2783587"/>
              <a:ext cx="235676" cy="233113"/>
            </a:xfrm>
            <a:prstGeom prst="ellipse">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a:solidFill>
                  <a:srgbClr val="000000"/>
                </a:solidFill>
                <a:latin typeface="Segoe UI"/>
              </a:endParaRPr>
            </a:p>
          </p:txBody>
        </p:sp>
        <p:sp>
          <p:nvSpPr>
            <p:cNvPr id="57" name="Rectangle 56">
              <a:extLst>
                <a:ext uri="{FF2B5EF4-FFF2-40B4-BE49-F238E27FC236}">
                  <a16:creationId xmlns:a16="http://schemas.microsoft.com/office/drawing/2014/main" id="{567DCCC5-AB4E-496C-AF42-29316C2B62A4}"/>
                </a:ext>
              </a:extLst>
            </p:cNvPr>
            <p:cNvSpPr/>
            <p:nvPr/>
          </p:nvSpPr>
          <p:spPr bwMode="auto">
            <a:xfrm>
              <a:off x="609219" y="2200614"/>
              <a:ext cx="202980" cy="202980"/>
            </a:xfrm>
            <a:prstGeom prst="rect">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14225"/>
              <a:endParaRPr lang="en-US" dirty="0" err="1">
                <a:solidFill>
                  <a:srgbClr val="000000"/>
                </a:solidFill>
                <a:latin typeface="Segoe UI"/>
              </a:endParaRPr>
            </a:p>
          </p:txBody>
        </p:sp>
      </p:grpSp>
      <p:sp>
        <p:nvSpPr>
          <p:cNvPr id="66" name="Title 1">
            <a:extLst>
              <a:ext uri="{FF2B5EF4-FFF2-40B4-BE49-F238E27FC236}">
                <a16:creationId xmlns:a16="http://schemas.microsoft.com/office/drawing/2014/main" id="{5F2E4DD6-49FE-442F-B3C3-1CE67E59DFEA}"/>
              </a:ext>
            </a:extLst>
          </p:cNvPr>
          <p:cNvSpPr>
            <a:spLocks noGrp="1"/>
          </p:cNvSpPr>
          <p:nvPr>
            <p:ph type="title"/>
          </p:nvPr>
        </p:nvSpPr>
        <p:spPr>
          <a:xfrm>
            <a:off x="197932" y="156763"/>
            <a:ext cx="11985053" cy="899537"/>
          </a:xfrm>
        </p:spPr>
        <p:txBody>
          <a:bodyPr/>
          <a:lstStyle/>
          <a:p>
            <a:pPr algn="ctr"/>
            <a:r>
              <a:rPr lang="en-US" sz="3137" cap="all" spc="500" dirty="0">
                <a:solidFill>
                  <a:schemeClr val="tx2"/>
                </a:solidFill>
                <a:latin typeface="Segoe UI Semilight" charset="0"/>
                <a:cs typeface="Segoe UI Semilight" charset="0"/>
              </a:rPr>
              <a:t>(2017) Azure SQL Database </a:t>
            </a:r>
            <a:br>
              <a:rPr lang="en-US" sz="3137" cap="all" spc="500" dirty="0">
                <a:solidFill>
                  <a:schemeClr val="tx2"/>
                </a:solidFill>
                <a:latin typeface="Segoe UI Semilight" charset="0"/>
                <a:cs typeface="Segoe UI Semilight" charset="0"/>
              </a:rPr>
            </a:br>
            <a:br>
              <a:rPr lang="en-US" sz="1765" kern="0" spc="100" dirty="0">
                <a:solidFill>
                  <a:schemeClr val="tx2"/>
                </a:solidFill>
                <a:latin typeface="Segoe UI Semibold" charset="0"/>
                <a:cs typeface="Segoe UI Semibold" charset="0"/>
              </a:rPr>
            </a:br>
            <a:endParaRPr lang="en-US" sz="1765" kern="0" spc="100" dirty="0">
              <a:solidFill>
                <a:schemeClr val="tx2"/>
              </a:solidFill>
              <a:latin typeface="Segoe UI Semibold" charset="0"/>
              <a:cs typeface="Segoe UI Semibold" charset="0"/>
            </a:endParaRPr>
          </a:p>
        </p:txBody>
      </p:sp>
      <p:grpSp>
        <p:nvGrpSpPr>
          <p:cNvPr id="36" name="Group 35">
            <a:extLst>
              <a:ext uri="{FF2B5EF4-FFF2-40B4-BE49-F238E27FC236}">
                <a16:creationId xmlns:a16="http://schemas.microsoft.com/office/drawing/2014/main" id="{FE176CE3-0A9D-45D1-B842-C0D872BF70B6}"/>
              </a:ext>
            </a:extLst>
          </p:cNvPr>
          <p:cNvGrpSpPr/>
          <p:nvPr/>
        </p:nvGrpSpPr>
        <p:grpSpPr>
          <a:xfrm>
            <a:off x="228578" y="1047766"/>
            <a:ext cx="334373" cy="326601"/>
            <a:chOff x="3097731" y="3411002"/>
            <a:chExt cx="3912131" cy="3332680"/>
          </a:xfrm>
        </p:grpSpPr>
        <p:sp>
          <p:nvSpPr>
            <p:cNvPr id="38" name="Freeform: Shape 399">
              <a:extLst>
                <a:ext uri="{FF2B5EF4-FFF2-40B4-BE49-F238E27FC236}">
                  <a16:creationId xmlns:a16="http://schemas.microsoft.com/office/drawing/2014/main" id="{479EC115-F4EF-4688-83FD-AA048A4ACBD6}"/>
                </a:ext>
              </a:extLst>
            </p:cNvPr>
            <p:cNvSpPr/>
            <p:nvPr/>
          </p:nvSpPr>
          <p:spPr bwMode="auto">
            <a:xfrm>
              <a:off x="3097731" y="3411002"/>
              <a:ext cx="3912131" cy="3326728"/>
            </a:xfrm>
            <a:custGeom>
              <a:avLst/>
              <a:gdLst>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456164 w 4510936"/>
                <a:gd name="connsiteY13" fmla="*/ 2623998 h 3835942"/>
                <a:gd name="connsiteX14" fmla="*/ 2009850 w 4510936"/>
                <a:gd name="connsiteY14" fmla="*/ 3835942 h 3835942"/>
                <a:gd name="connsiteX15" fmla="*/ 1789458 w 4510936"/>
                <a:gd name="connsiteY15" fmla="*/ 3835942 h 3835942"/>
                <a:gd name="connsiteX16" fmla="*/ 1792429 w 4510936"/>
                <a:gd name="connsiteY16" fmla="*/ 3610035 h 3835942"/>
                <a:gd name="connsiteX17" fmla="*/ 1770743 w 4510936"/>
                <a:gd name="connsiteY17" fmla="*/ 2832642 h 3835942"/>
                <a:gd name="connsiteX18" fmla="*/ 1081314 w 4510936"/>
                <a:gd name="connsiteY18" fmla="*/ 2061571 h 3835942"/>
                <a:gd name="connsiteX19" fmla="*/ 1562100 w 4510936"/>
                <a:gd name="connsiteY19" fmla="*/ 1896471 h 3835942"/>
                <a:gd name="connsiteX20" fmla="*/ 1034142 w 4510936"/>
                <a:gd name="connsiteY20" fmla="*/ 1807570 h 3835942"/>
                <a:gd name="connsiteX21" fmla="*/ 1676400 w 4510936"/>
                <a:gd name="connsiteY21" fmla="*/ 1096370 h 3835942"/>
                <a:gd name="connsiteX22" fmla="*/ 1919514 w 4510936"/>
                <a:gd name="connsiteY22" fmla="*/ 1168942 h 3835942"/>
                <a:gd name="connsiteX23" fmla="*/ 1850570 w 4510936"/>
                <a:gd name="connsiteY23" fmla="*/ 2130513 h 3835942"/>
                <a:gd name="connsiteX24" fmla="*/ 2148114 w 4510936"/>
                <a:gd name="connsiteY24" fmla="*/ 1901913 h 3835942"/>
                <a:gd name="connsiteX25" fmla="*/ 2674257 w 4510936"/>
                <a:gd name="connsiteY25" fmla="*/ 1626142 h 3835942"/>
                <a:gd name="connsiteX26" fmla="*/ 2238828 w 4510936"/>
                <a:gd name="connsiteY26" fmla="*/ 1651542 h 3835942"/>
                <a:gd name="connsiteX27" fmla="*/ 2188028 w 4510936"/>
                <a:gd name="connsiteY27" fmla="*/ 1194342 h 3835942"/>
                <a:gd name="connsiteX28" fmla="*/ 2623457 w 4510936"/>
                <a:gd name="connsiteY28" fmla="*/ 1212485 h 3835942"/>
                <a:gd name="connsiteX29" fmla="*/ 3131457 w 4510936"/>
                <a:gd name="connsiteY29" fmla="*/ 1528170 h 3835942"/>
                <a:gd name="connsiteX30" fmla="*/ 3458028 w 4510936"/>
                <a:gd name="connsiteY30" fmla="*/ 1742256 h 3835942"/>
                <a:gd name="connsiteX31" fmla="*/ 3721099 w 4510936"/>
                <a:gd name="connsiteY31" fmla="*/ 2203084 h 3835942"/>
                <a:gd name="connsiteX32" fmla="*/ 3599542 w 4510936"/>
                <a:gd name="connsiteY32" fmla="*/ 1528170 h 3835942"/>
                <a:gd name="connsiteX33" fmla="*/ 3900714 w 4510936"/>
                <a:gd name="connsiteY33" fmla="*/ 1212485 h 3835942"/>
                <a:gd name="connsiteX34" fmla="*/ 3358243 w 4510936"/>
                <a:gd name="connsiteY34" fmla="*/ 1319527 h 3835942"/>
                <a:gd name="connsiteX35" fmla="*/ 2895600 w 4510936"/>
                <a:gd name="connsiteY35" fmla="*/ 1132656 h 3835942"/>
                <a:gd name="connsiteX36" fmla="*/ 3218542 w 4510936"/>
                <a:gd name="connsiteY36" fmla="*/ 617399 h 3835942"/>
                <a:gd name="connsiteX37" fmla="*/ 2715985 w 4510936"/>
                <a:gd name="connsiteY37" fmla="*/ 947598 h 3835942"/>
                <a:gd name="connsiteX38" fmla="*/ 1948542 w 4510936"/>
                <a:gd name="connsiteY38" fmla="*/ 925827 h 3835942"/>
                <a:gd name="connsiteX39" fmla="*/ 2062843 w 4510936"/>
                <a:gd name="connsiteY39" fmla="*/ 403313 h 3835942"/>
                <a:gd name="connsiteX40" fmla="*/ 1816101 w 4510936"/>
                <a:gd name="connsiteY40" fmla="*/ 780685 h 3835942"/>
                <a:gd name="connsiteX41" fmla="*/ 1455057 w 4510936"/>
                <a:gd name="connsiteY41" fmla="*/ 898614 h 3835942"/>
                <a:gd name="connsiteX42" fmla="*/ 1010556 w 4510936"/>
                <a:gd name="connsiteY42" fmla="*/ 677270 h 3835942"/>
                <a:gd name="connsiteX43" fmla="*/ 1248228 w 4510936"/>
                <a:gd name="connsiteY43" fmla="*/ 994770 h 3835942"/>
                <a:gd name="connsiteX44" fmla="*/ 801914 w 4510936"/>
                <a:gd name="connsiteY44" fmla="*/ 1571713 h 3835942"/>
                <a:gd name="connsiteX45" fmla="*/ 542471 w 4510936"/>
                <a:gd name="connsiteY45" fmla="*/ 1132656 h 3835942"/>
                <a:gd name="connsiteX46" fmla="*/ 812800 w 4510936"/>
                <a:gd name="connsiteY46" fmla="*/ 1843856 h 3835942"/>
                <a:gd name="connsiteX47" fmla="*/ 925285 w 4510936"/>
                <a:gd name="connsiteY47" fmla="*/ 2235742 h 3835942"/>
                <a:gd name="connsiteX48" fmla="*/ 651328 w 4510936"/>
                <a:gd name="connsiteY48" fmla="*/ 2607670 h 3835942"/>
                <a:gd name="connsiteX49" fmla="*/ 1063171 w 4510936"/>
                <a:gd name="connsiteY49" fmla="*/ 2408098 h 3835942"/>
                <a:gd name="connsiteX50" fmla="*/ 1556657 w 4510936"/>
                <a:gd name="connsiteY50" fmla="*/ 2852599 h 3835942"/>
                <a:gd name="connsiteX51" fmla="*/ 1580115 w 4510936"/>
                <a:gd name="connsiteY51" fmla="*/ 3729193 h 3835942"/>
                <a:gd name="connsiteX52" fmla="*/ 1581642 w 4510936"/>
                <a:gd name="connsiteY52" fmla="*/ 3835942 h 3835942"/>
                <a:gd name="connsiteX53" fmla="*/ 1113971 w 4510936"/>
                <a:gd name="connsiteY53" fmla="*/ 3835942 h 3835942"/>
                <a:gd name="connsiteX54" fmla="*/ 836413 w 4510936"/>
                <a:gd name="connsiteY54" fmla="*/ 3086585 h 3835942"/>
                <a:gd name="connsiteX55" fmla="*/ 116170 w 4510936"/>
                <a:gd name="connsiteY55" fmla="*/ 2308285 h 3835942"/>
                <a:gd name="connsiteX56" fmla="*/ 118297 w 4510936"/>
                <a:gd name="connsiteY56" fmla="*/ 2287181 h 3835942"/>
                <a:gd name="connsiteX57" fmla="*/ 98842 w 4510936"/>
                <a:gd name="connsiteY57" fmla="*/ 2263602 h 3835942"/>
                <a:gd name="connsiteX58" fmla="*/ 0 w 4510936"/>
                <a:gd name="connsiteY58" fmla="*/ 1940013 h 3835942"/>
                <a:gd name="connsiteX59" fmla="*/ 98842 w 4510936"/>
                <a:gd name="connsiteY59" fmla="*/ 1616424 h 3835942"/>
                <a:gd name="connsiteX60" fmla="*/ 158494 w 4510936"/>
                <a:gd name="connsiteY60" fmla="*/ 1544125 h 3835942"/>
                <a:gd name="connsiteX61" fmla="*/ 138294 w 4510936"/>
                <a:gd name="connsiteY61" fmla="*/ 1479051 h 3835942"/>
                <a:gd name="connsiteX62" fmla="*/ 124645 w 4510936"/>
                <a:gd name="connsiteY62" fmla="*/ 1343654 h 3835942"/>
                <a:gd name="connsiteX63" fmla="*/ 534966 w 4510936"/>
                <a:gd name="connsiteY63" fmla="*/ 724623 h 3835942"/>
                <a:gd name="connsiteX64" fmla="*/ 655270 w 4510936"/>
                <a:gd name="connsiteY64" fmla="*/ 687278 h 3835942"/>
                <a:gd name="connsiteX65" fmla="*/ 663127 w 4510936"/>
                <a:gd name="connsiteY65" fmla="*/ 661967 h 3835942"/>
                <a:gd name="connsiteX66" fmla="*/ 1282159 w 4510936"/>
                <a:gd name="connsiteY66" fmla="*/ 251645 h 3835942"/>
                <a:gd name="connsiteX67" fmla="*/ 1417556 w 4510936"/>
                <a:gd name="connsiteY67" fmla="*/ 265294 h 3835942"/>
                <a:gd name="connsiteX68" fmla="*/ 1421411 w 4510936"/>
                <a:gd name="connsiteY68" fmla="*/ 266491 h 3835942"/>
                <a:gd name="connsiteX69" fmla="*/ 1478933 w 4510936"/>
                <a:gd name="connsiteY69" fmla="*/ 196773 h 3835942"/>
                <a:gd name="connsiteX70" fmla="*/ 1953986 w 4510936"/>
                <a:gd name="connsiteY7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456164 w 4510936"/>
                <a:gd name="connsiteY13" fmla="*/ 2623998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456164 w 4510936"/>
                <a:gd name="connsiteY13" fmla="*/ 2623998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651328 w 4510936"/>
                <a:gd name="connsiteY49" fmla="*/ 2607670 h 3835942"/>
                <a:gd name="connsiteX50" fmla="*/ 1063171 w 4510936"/>
                <a:gd name="connsiteY50" fmla="*/ 2408098 h 3835942"/>
                <a:gd name="connsiteX51" fmla="*/ 1556657 w 4510936"/>
                <a:gd name="connsiteY51" fmla="*/ 2852599 h 3835942"/>
                <a:gd name="connsiteX52" fmla="*/ 1580115 w 4510936"/>
                <a:gd name="connsiteY52" fmla="*/ 3729193 h 3835942"/>
                <a:gd name="connsiteX53" fmla="*/ 1581642 w 4510936"/>
                <a:gd name="connsiteY53" fmla="*/ 3835942 h 3835942"/>
                <a:gd name="connsiteX54" fmla="*/ 1113971 w 4510936"/>
                <a:gd name="connsiteY54" fmla="*/ 3835942 h 3835942"/>
                <a:gd name="connsiteX55" fmla="*/ 836413 w 4510936"/>
                <a:gd name="connsiteY55" fmla="*/ 3086585 h 3835942"/>
                <a:gd name="connsiteX56" fmla="*/ 116170 w 4510936"/>
                <a:gd name="connsiteY56" fmla="*/ 2308285 h 3835942"/>
                <a:gd name="connsiteX57" fmla="*/ 118297 w 4510936"/>
                <a:gd name="connsiteY57" fmla="*/ 2287181 h 3835942"/>
                <a:gd name="connsiteX58" fmla="*/ 98842 w 4510936"/>
                <a:gd name="connsiteY58" fmla="*/ 2263602 h 3835942"/>
                <a:gd name="connsiteX59" fmla="*/ 0 w 4510936"/>
                <a:gd name="connsiteY59" fmla="*/ 1940013 h 3835942"/>
                <a:gd name="connsiteX60" fmla="*/ 98842 w 4510936"/>
                <a:gd name="connsiteY60" fmla="*/ 1616424 h 3835942"/>
                <a:gd name="connsiteX61" fmla="*/ 158494 w 4510936"/>
                <a:gd name="connsiteY61" fmla="*/ 1544125 h 3835942"/>
                <a:gd name="connsiteX62" fmla="*/ 138294 w 4510936"/>
                <a:gd name="connsiteY62" fmla="*/ 1479051 h 3835942"/>
                <a:gd name="connsiteX63" fmla="*/ 124645 w 4510936"/>
                <a:gd name="connsiteY63" fmla="*/ 1343654 h 3835942"/>
                <a:gd name="connsiteX64" fmla="*/ 534966 w 4510936"/>
                <a:gd name="connsiteY64" fmla="*/ 724623 h 3835942"/>
                <a:gd name="connsiteX65" fmla="*/ 655270 w 4510936"/>
                <a:gd name="connsiteY65" fmla="*/ 687278 h 3835942"/>
                <a:gd name="connsiteX66" fmla="*/ 663127 w 4510936"/>
                <a:gd name="connsiteY66" fmla="*/ 661967 h 3835942"/>
                <a:gd name="connsiteX67" fmla="*/ 1282159 w 4510936"/>
                <a:gd name="connsiteY67" fmla="*/ 251645 h 3835942"/>
                <a:gd name="connsiteX68" fmla="*/ 1417556 w 4510936"/>
                <a:gd name="connsiteY68" fmla="*/ 265294 h 3835942"/>
                <a:gd name="connsiteX69" fmla="*/ 1421411 w 4510936"/>
                <a:gd name="connsiteY69" fmla="*/ 266491 h 3835942"/>
                <a:gd name="connsiteX70" fmla="*/ 1478933 w 4510936"/>
                <a:gd name="connsiteY70" fmla="*/ 196773 h 3835942"/>
                <a:gd name="connsiteX71" fmla="*/ 1953986 w 4510936"/>
                <a:gd name="connsiteY7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1063171 w 4510936"/>
                <a:gd name="connsiteY49" fmla="*/ 2408098 h 3835942"/>
                <a:gd name="connsiteX50" fmla="*/ 1556657 w 4510936"/>
                <a:gd name="connsiteY50" fmla="*/ 2852599 h 3835942"/>
                <a:gd name="connsiteX51" fmla="*/ 1580115 w 4510936"/>
                <a:gd name="connsiteY51" fmla="*/ 3729193 h 3835942"/>
                <a:gd name="connsiteX52" fmla="*/ 1581642 w 4510936"/>
                <a:gd name="connsiteY52" fmla="*/ 3835942 h 3835942"/>
                <a:gd name="connsiteX53" fmla="*/ 1113971 w 4510936"/>
                <a:gd name="connsiteY53" fmla="*/ 3835942 h 3835942"/>
                <a:gd name="connsiteX54" fmla="*/ 836413 w 4510936"/>
                <a:gd name="connsiteY54" fmla="*/ 3086585 h 3835942"/>
                <a:gd name="connsiteX55" fmla="*/ 116170 w 4510936"/>
                <a:gd name="connsiteY55" fmla="*/ 2308285 h 3835942"/>
                <a:gd name="connsiteX56" fmla="*/ 118297 w 4510936"/>
                <a:gd name="connsiteY56" fmla="*/ 2287181 h 3835942"/>
                <a:gd name="connsiteX57" fmla="*/ 98842 w 4510936"/>
                <a:gd name="connsiteY57" fmla="*/ 2263602 h 3835942"/>
                <a:gd name="connsiteX58" fmla="*/ 0 w 4510936"/>
                <a:gd name="connsiteY58" fmla="*/ 1940013 h 3835942"/>
                <a:gd name="connsiteX59" fmla="*/ 98842 w 4510936"/>
                <a:gd name="connsiteY59" fmla="*/ 1616424 h 3835942"/>
                <a:gd name="connsiteX60" fmla="*/ 158494 w 4510936"/>
                <a:gd name="connsiteY60" fmla="*/ 1544125 h 3835942"/>
                <a:gd name="connsiteX61" fmla="*/ 138294 w 4510936"/>
                <a:gd name="connsiteY61" fmla="*/ 1479051 h 3835942"/>
                <a:gd name="connsiteX62" fmla="*/ 124645 w 4510936"/>
                <a:gd name="connsiteY62" fmla="*/ 1343654 h 3835942"/>
                <a:gd name="connsiteX63" fmla="*/ 534966 w 4510936"/>
                <a:gd name="connsiteY63" fmla="*/ 724623 h 3835942"/>
                <a:gd name="connsiteX64" fmla="*/ 655270 w 4510936"/>
                <a:gd name="connsiteY64" fmla="*/ 687278 h 3835942"/>
                <a:gd name="connsiteX65" fmla="*/ 663127 w 4510936"/>
                <a:gd name="connsiteY65" fmla="*/ 661967 h 3835942"/>
                <a:gd name="connsiteX66" fmla="*/ 1282159 w 4510936"/>
                <a:gd name="connsiteY66" fmla="*/ 251645 h 3835942"/>
                <a:gd name="connsiteX67" fmla="*/ 1417556 w 4510936"/>
                <a:gd name="connsiteY67" fmla="*/ 265294 h 3835942"/>
                <a:gd name="connsiteX68" fmla="*/ 1421411 w 4510936"/>
                <a:gd name="connsiteY68" fmla="*/ 266491 h 3835942"/>
                <a:gd name="connsiteX69" fmla="*/ 1478933 w 4510936"/>
                <a:gd name="connsiteY69" fmla="*/ 196773 h 3835942"/>
                <a:gd name="connsiteX70" fmla="*/ 1953986 w 4510936"/>
                <a:gd name="connsiteY7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925285 w 4510936"/>
                <a:gd name="connsiteY48" fmla="*/ 2235742 h 3835942"/>
                <a:gd name="connsiteX49" fmla="*/ 1556657 w 4510936"/>
                <a:gd name="connsiteY49" fmla="*/ 2852599 h 3835942"/>
                <a:gd name="connsiteX50" fmla="*/ 1580115 w 4510936"/>
                <a:gd name="connsiteY50" fmla="*/ 3729193 h 3835942"/>
                <a:gd name="connsiteX51" fmla="*/ 1581642 w 4510936"/>
                <a:gd name="connsiteY51" fmla="*/ 3835942 h 3835942"/>
                <a:gd name="connsiteX52" fmla="*/ 1113971 w 4510936"/>
                <a:gd name="connsiteY52" fmla="*/ 3835942 h 3835942"/>
                <a:gd name="connsiteX53" fmla="*/ 836413 w 4510936"/>
                <a:gd name="connsiteY53" fmla="*/ 3086585 h 3835942"/>
                <a:gd name="connsiteX54" fmla="*/ 116170 w 4510936"/>
                <a:gd name="connsiteY54" fmla="*/ 2308285 h 3835942"/>
                <a:gd name="connsiteX55" fmla="*/ 118297 w 4510936"/>
                <a:gd name="connsiteY55" fmla="*/ 2287181 h 3835942"/>
                <a:gd name="connsiteX56" fmla="*/ 98842 w 4510936"/>
                <a:gd name="connsiteY56" fmla="*/ 2263602 h 3835942"/>
                <a:gd name="connsiteX57" fmla="*/ 0 w 4510936"/>
                <a:gd name="connsiteY57" fmla="*/ 1940013 h 3835942"/>
                <a:gd name="connsiteX58" fmla="*/ 98842 w 4510936"/>
                <a:gd name="connsiteY58" fmla="*/ 1616424 h 3835942"/>
                <a:gd name="connsiteX59" fmla="*/ 158494 w 4510936"/>
                <a:gd name="connsiteY59" fmla="*/ 1544125 h 3835942"/>
                <a:gd name="connsiteX60" fmla="*/ 138294 w 4510936"/>
                <a:gd name="connsiteY60" fmla="*/ 1479051 h 3835942"/>
                <a:gd name="connsiteX61" fmla="*/ 124645 w 4510936"/>
                <a:gd name="connsiteY61" fmla="*/ 1343654 h 3835942"/>
                <a:gd name="connsiteX62" fmla="*/ 534966 w 4510936"/>
                <a:gd name="connsiteY62" fmla="*/ 724623 h 3835942"/>
                <a:gd name="connsiteX63" fmla="*/ 655270 w 4510936"/>
                <a:gd name="connsiteY63" fmla="*/ 687278 h 3835942"/>
                <a:gd name="connsiteX64" fmla="*/ 663127 w 4510936"/>
                <a:gd name="connsiteY64" fmla="*/ 661967 h 3835942"/>
                <a:gd name="connsiteX65" fmla="*/ 1282159 w 4510936"/>
                <a:gd name="connsiteY65" fmla="*/ 251645 h 3835942"/>
                <a:gd name="connsiteX66" fmla="*/ 1417556 w 4510936"/>
                <a:gd name="connsiteY66" fmla="*/ 265294 h 3835942"/>
                <a:gd name="connsiteX67" fmla="*/ 1421411 w 4510936"/>
                <a:gd name="connsiteY67" fmla="*/ 266491 h 3835942"/>
                <a:gd name="connsiteX68" fmla="*/ 1478933 w 4510936"/>
                <a:gd name="connsiteY68" fmla="*/ 196773 h 3835942"/>
                <a:gd name="connsiteX69" fmla="*/ 1953986 w 4510936"/>
                <a:gd name="connsiteY6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812800 w 4510936"/>
                <a:gd name="connsiteY47" fmla="*/ 1843856 h 3835942"/>
                <a:gd name="connsiteX48" fmla="*/ 1556657 w 4510936"/>
                <a:gd name="connsiteY48" fmla="*/ 2852599 h 3835942"/>
                <a:gd name="connsiteX49" fmla="*/ 1580115 w 4510936"/>
                <a:gd name="connsiteY49" fmla="*/ 3729193 h 3835942"/>
                <a:gd name="connsiteX50" fmla="*/ 1581642 w 4510936"/>
                <a:gd name="connsiteY50" fmla="*/ 3835942 h 3835942"/>
                <a:gd name="connsiteX51" fmla="*/ 1113971 w 4510936"/>
                <a:gd name="connsiteY51" fmla="*/ 3835942 h 3835942"/>
                <a:gd name="connsiteX52" fmla="*/ 836413 w 4510936"/>
                <a:gd name="connsiteY52" fmla="*/ 3086585 h 3835942"/>
                <a:gd name="connsiteX53" fmla="*/ 116170 w 4510936"/>
                <a:gd name="connsiteY53" fmla="*/ 2308285 h 3835942"/>
                <a:gd name="connsiteX54" fmla="*/ 118297 w 4510936"/>
                <a:gd name="connsiteY54" fmla="*/ 2287181 h 3835942"/>
                <a:gd name="connsiteX55" fmla="*/ 98842 w 4510936"/>
                <a:gd name="connsiteY55" fmla="*/ 2263602 h 3835942"/>
                <a:gd name="connsiteX56" fmla="*/ 0 w 4510936"/>
                <a:gd name="connsiteY56" fmla="*/ 1940013 h 3835942"/>
                <a:gd name="connsiteX57" fmla="*/ 98842 w 4510936"/>
                <a:gd name="connsiteY57" fmla="*/ 1616424 h 3835942"/>
                <a:gd name="connsiteX58" fmla="*/ 158494 w 4510936"/>
                <a:gd name="connsiteY58" fmla="*/ 1544125 h 3835942"/>
                <a:gd name="connsiteX59" fmla="*/ 138294 w 4510936"/>
                <a:gd name="connsiteY59" fmla="*/ 1479051 h 3835942"/>
                <a:gd name="connsiteX60" fmla="*/ 124645 w 4510936"/>
                <a:gd name="connsiteY60" fmla="*/ 1343654 h 3835942"/>
                <a:gd name="connsiteX61" fmla="*/ 534966 w 4510936"/>
                <a:gd name="connsiteY61" fmla="*/ 724623 h 3835942"/>
                <a:gd name="connsiteX62" fmla="*/ 655270 w 4510936"/>
                <a:gd name="connsiteY62" fmla="*/ 687278 h 3835942"/>
                <a:gd name="connsiteX63" fmla="*/ 663127 w 4510936"/>
                <a:gd name="connsiteY63" fmla="*/ 661967 h 3835942"/>
                <a:gd name="connsiteX64" fmla="*/ 1282159 w 4510936"/>
                <a:gd name="connsiteY64" fmla="*/ 251645 h 3835942"/>
                <a:gd name="connsiteX65" fmla="*/ 1417556 w 4510936"/>
                <a:gd name="connsiteY65" fmla="*/ 265294 h 3835942"/>
                <a:gd name="connsiteX66" fmla="*/ 1421411 w 4510936"/>
                <a:gd name="connsiteY66" fmla="*/ 266491 h 3835942"/>
                <a:gd name="connsiteX67" fmla="*/ 1478933 w 4510936"/>
                <a:gd name="connsiteY67" fmla="*/ 196773 h 3835942"/>
                <a:gd name="connsiteX68" fmla="*/ 1953986 w 4510936"/>
                <a:gd name="connsiteY6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542471 w 4510936"/>
                <a:gd name="connsiteY46" fmla="*/ 1132656 h 3835942"/>
                <a:gd name="connsiteX47" fmla="*/ 1556657 w 4510936"/>
                <a:gd name="connsiteY47" fmla="*/ 2852599 h 3835942"/>
                <a:gd name="connsiteX48" fmla="*/ 1580115 w 4510936"/>
                <a:gd name="connsiteY48" fmla="*/ 3729193 h 3835942"/>
                <a:gd name="connsiteX49" fmla="*/ 1581642 w 4510936"/>
                <a:gd name="connsiteY49" fmla="*/ 3835942 h 3835942"/>
                <a:gd name="connsiteX50" fmla="*/ 1113971 w 4510936"/>
                <a:gd name="connsiteY50" fmla="*/ 3835942 h 3835942"/>
                <a:gd name="connsiteX51" fmla="*/ 836413 w 4510936"/>
                <a:gd name="connsiteY51" fmla="*/ 3086585 h 3835942"/>
                <a:gd name="connsiteX52" fmla="*/ 116170 w 4510936"/>
                <a:gd name="connsiteY52" fmla="*/ 2308285 h 3835942"/>
                <a:gd name="connsiteX53" fmla="*/ 118297 w 4510936"/>
                <a:gd name="connsiteY53" fmla="*/ 2287181 h 3835942"/>
                <a:gd name="connsiteX54" fmla="*/ 98842 w 4510936"/>
                <a:gd name="connsiteY54" fmla="*/ 2263602 h 3835942"/>
                <a:gd name="connsiteX55" fmla="*/ 0 w 4510936"/>
                <a:gd name="connsiteY55" fmla="*/ 1940013 h 3835942"/>
                <a:gd name="connsiteX56" fmla="*/ 98842 w 4510936"/>
                <a:gd name="connsiteY56" fmla="*/ 1616424 h 3835942"/>
                <a:gd name="connsiteX57" fmla="*/ 158494 w 4510936"/>
                <a:gd name="connsiteY57" fmla="*/ 1544125 h 3835942"/>
                <a:gd name="connsiteX58" fmla="*/ 138294 w 4510936"/>
                <a:gd name="connsiteY58" fmla="*/ 1479051 h 3835942"/>
                <a:gd name="connsiteX59" fmla="*/ 124645 w 4510936"/>
                <a:gd name="connsiteY59" fmla="*/ 1343654 h 3835942"/>
                <a:gd name="connsiteX60" fmla="*/ 534966 w 4510936"/>
                <a:gd name="connsiteY60" fmla="*/ 724623 h 3835942"/>
                <a:gd name="connsiteX61" fmla="*/ 655270 w 4510936"/>
                <a:gd name="connsiteY61" fmla="*/ 687278 h 3835942"/>
                <a:gd name="connsiteX62" fmla="*/ 663127 w 4510936"/>
                <a:gd name="connsiteY62" fmla="*/ 661967 h 3835942"/>
                <a:gd name="connsiteX63" fmla="*/ 1282159 w 4510936"/>
                <a:gd name="connsiteY63" fmla="*/ 251645 h 3835942"/>
                <a:gd name="connsiteX64" fmla="*/ 1417556 w 4510936"/>
                <a:gd name="connsiteY64" fmla="*/ 265294 h 3835942"/>
                <a:gd name="connsiteX65" fmla="*/ 1421411 w 4510936"/>
                <a:gd name="connsiteY65" fmla="*/ 266491 h 3835942"/>
                <a:gd name="connsiteX66" fmla="*/ 1478933 w 4510936"/>
                <a:gd name="connsiteY66" fmla="*/ 196773 h 3835942"/>
                <a:gd name="connsiteX67" fmla="*/ 1953986 w 4510936"/>
                <a:gd name="connsiteY6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801914 w 4510936"/>
                <a:gd name="connsiteY45" fmla="*/ 1571713 h 3835942"/>
                <a:gd name="connsiteX46" fmla="*/ 1556657 w 4510936"/>
                <a:gd name="connsiteY46" fmla="*/ 2852599 h 3835942"/>
                <a:gd name="connsiteX47" fmla="*/ 1580115 w 4510936"/>
                <a:gd name="connsiteY47" fmla="*/ 3729193 h 3835942"/>
                <a:gd name="connsiteX48" fmla="*/ 1581642 w 4510936"/>
                <a:gd name="connsiteY48" fmla="*/ 3835942 h 3835942"/>
                <a:gd name="connsiteX49" fmla="*/ 1113971 w 4510936"/>
                <a:gd name="connsiteY49" fmla="*/ 3835942 h 3835942"/>
                <a:gd name="connsiteX50" fmla="*/ 836413 w 4510936"/>
                <a:gd name="connsiteY50" fmla="*/ 3086585 h 3835942"/>
                <a:gd name="connsiteX51" fmla="*/ 116170 w 4510936"/>
                <a:gd name="connsiteY51" fmla="*/ 2308285 h 3835942"/>
                <a:gd name="connsiteX52" fmla="*/ 118297 w 4510936"/>
                <a:gd name="connsiteY52" fmla="*/ 2287181 h 3835942"/>
                <a:gd name="connsiteX53" fmla="*/ 98842 w 4510936"/>
                <a:gd name="connsiteY53" fmla="*/ 2263602 h 3835942"/>
                <a:gd name="connsiteX54" fmla="*/ 0 w 4510936"/>
                <a:gd name="connsiteY54" fmla="*/ 1940013 h 3835942"/>
                <a:gd name="connsiteX55" fmla="*/ 98842 w 4510936"/>
                <a:gd name="connsiteY55" fmla="*/ 1616424 h 3835942"/>
                <a:gd name="connsiteX56" fmla="*/ 158494 w 4510936"/>
                <a:gd name="connsiteY56" fmla="*/ 1544125 h 3835942"/>
                <a:gd name="connsiteX57" fmla="*/ 138294 w 4510936"/>
                <a:gd name="connsiteY57" fmla="*/ 1479051 h 3835942"/>
                <a:gd name="connsiteX58" fmla="*/ 124645 w 4510936"/>
                <a:gd name="connsiteY58" fmla="*/ 1343654 h 3835942"/>
                <a:gd name="connsiteX59" fmla="*/ 534966 w 4510936"/>
                <a:gd name="connsiteY59" fmla="*/ 724623 h 3835942"/>
                <a:gd name="connsiteX60" fmla="*/ 655270 w 4510936"/>
                <a:gd name="connsiteY60" fmla="*/ 687278 h 3835942"/>
                <a:gd name="connsiteX61" fmla="*/ 663127 w 4510936"/>
                <a:gd name="connsiteY61" fmla="*/ 661967 h 3835942"/>
                <a:gd name="connsiteX62" fmla="*/ 1282159 w 4510936"/>
                <a:gd name="connsiteY62" fmla="*/ 251645 h 3835942"/>
                <a:gd name="connsiteX63" fmla="*/ 1417556 w 4510936"/>
                <a:gd name="connsiteY63" fmla="*/ 265294 h 3835942"/>
                <a:gd name="connsiteX64" fmla="*/ 1421411 w 4510936"/>
                <a:gd name="connsiteY64" fmla="*/ 266491 h 3835942"/>
                <a:gd name="connsiteX65" fmla="*/ 1478933 w 4510936"/>
                <a:gd name="connsiteY65" fmla="*/ 196773 h 3835942"/>
                <a:gd name="connsiteX66" fmla="*/ 1953986 w 4510936"/>
                <a:gd name="connsiteY6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248228 w 4510936"/>
                <a:gd name="connsiteY44" fmla="*/ 994770 h 3835942"/>
                <a:gd name="connsiteX45" fmla="*/ 1556657 w 4510936"/>
                <a:gd name="connsiteY45" fmla="*/ 2852599 h 3835942"/>
                <a:gd name="connsiteX46" fmla="*/ 1580115 w 4510936"/>
                <a:gd name="connsiteY46" fmla="*/ 3729193 h 3835942"/>
                <a:gd name="connsiteX47" fmla="*/ 1581642 w 4510936"/>
                <a:gd name="connsiteY47" fmla="*/ 3835942 h 3835942"/>
                <a:gd name="connsiteX48" fmla="*/ 1113971 w 4510936"/>
                <a:gd name="connsiteY48" fmla="*/ 3835942 h 3835942"/>
                <a:gd name="connsiteX49" fmla="*/ 836413 w 4510936"/>
                <a:gd name="connsiteY49" fmla="*/ 3086585 h 3835942"/>
                <a:gd name="connsiteX50" fmla="*/ 116170 w 4510936"/>
                <a:gd name="connsiteY50" fmla="*/ 2308285 h 3835942"/>
                <a:gd name="connsiteX51" fmla="*/ 118297 w 4510936"/>
                <a:gd name="connsiteY51" fmla="*/ 2287181 h 3835942"/>
                <a:gd name="connsiteX52" fmla="*/ 98842 w 4510936"/>
                <a:gd name="connsiteY52" fmla="*/ 2263602 h 3835942"/>
                <a:gd name="connsiteX53" fmla="*/ 0 w 4510936"/>
                <a:gd name="connsiteY53" fmla="*/ 1940013 h 3835942"/>
                <a:gd name="connsiteX54" fmla="*/ 98842 w 4510936"/>
                <a:gd name="connsiteY54" fmla="*/ 1616424 h 3835942"/>
                <a:gd name="connsiteX55" fmla="*/ 158494 w 4510936"/>
                <a:gd name="connsiteY55" fmla="*/ 1544125 h 3835942"/>
                <a:gd name="connsiteX56" fmla="*/ 138294 w 4510936"/>
                <a:gd name="connsiteY56" fmla="*/ 1479051 h 3835942"/>
                <a:gd name="connsiteX57" fmla="*/ 124645 w 4510936"/>
                <a:gd name="connsiteY57" fmla="*/ 1343654 h 3835942"/>
                <a:gd name="connsiteX58" fmla="*/ 534966 w 4510936"/>
                <a:gd name="connsiteY58" fmla="*/ 724623 h 3835942"/>
                <a:gd name="connsiteX59" fmla="*/ 655270 w 4510936"/>
                <a:gd name="connsiteY59" fmla="*/ 687278 h 3835942"/>
                <a:gd name="connsiteX60" fmla="*/ 663127 w 4510936"/>
                <a:gd name="connsiteY60" fmla="*/ 661967 h 3835942"/>
                <a:gd name="connsiteX61" fmla="*/ 1282159 w 4510936"/>
                <a:gd name="connsiteY61" fmla="*/ 251645 h 3835942"/>
                <a:gd name="connsiteX62" fmla="*/ 1417556 w 4510936"/>
                <a:gd name="connsiteY62" fmla="*/ 265294 h 3835942"/>
                <a:gd name="connsiteX63" fmla="*/ 1421411 w 4510936"/>
                <a:gd name="connsiteY63" fmla="*/ 266491 h 3835942"/>
                <a:gd name="connsiteX64" fmla="*/ 1478933 w 4510936"/>
                <a:gd name="connsiteY64" fmla="*/ 196773 h 3835942"/>
                <a:gd name="connsiteX65" fmla="*/ 1953986 w 4510936"/>
                <a:gd name="connsiteY65"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010556 w 4510936"/>
                <a:gd name="connsiteY43" fmla="*/ 677270 h 3835942"/>
                <a:gd name="connsiteX44" fmla="*/ 1556657 w 4510936"/>
                <a:gd name="connsiteY44" fmla="*/ 2852599 h 3835942"/>
                <a:gd name="connsiteX45" fmla="*/ 1580115 w 4510936"/>
                <a:gd name="connsiteY45" fmla="*/ 3729193 h 3835942"/>
                <a:gd name="connsiteX46" fmla="*/ 1581642 w 4510936"/>
                <a:gd name="connsiteY46" fmla="*/ 3835942 h 3835942"/>
                <a:gd name="connsiteX47" fmla="*/ 1113971 w 4510936"/>
                <a:gd name="connsiteY47" fmla="*/ 3835942 h 3835942"/>
                <a:gd name="connsiteX48" fmla="*/ 836413 w 4510936"/>
                <a:gd name="connsiteY48" fmla="*/ 3086585 h 3835942"/>
                <a:gd name="connsiteX49" fmla="*/ 116170 w 4510936"/>
                <a:gd name="connsiteY49" fmla="*/ 2308285 h 3835942"/>
                <a:gd name="connsiteX50" fmla="*/ 118297 w 4510936"/>
                <a:gd name="connsiteY50" fmla="*/ 2287181 h 3835942"/>
                <a:gd name="connsiteX51" fmla="*/ 98842 w 4510936"/>
                <a:gd name="connsiteY51" fmla="*/ 2263602 h 3835942"/>
                <a:gd name="connsiteX52" fmla="*/ 0 w 4510936"/>
                <a:gd name="connsiteY52" fmla="*/ 1940013 h 3835942"/>
                <a:gd name="connsiteX53" fmla="*/ 98842 w 4510936"/>
                <a:gd name="connsiteY53" fmla="*/ 1616424 h 3835942"/>
                <a:gd name="connsiteX54" fmla="*/ 158494 w 4510936"/>
                <a:gd name="connsiteY54" fmla="*/ 1544125 h 3835942"/>
                <a:gd name="connsiteX55" fmla="*/ 138294 w 4510936"/>
                <a:gd name="connsiteY55" fmla="*/ 1479051 h 3835942"/>
                <a:gd name="connsiteX56" fmla="*/ 124645 w 4510936"/>
                <a:gd name="connsiteY56" fmla="*/ 1343654 h 3835942"/>
                <a:gd name="connsiteX57" fmla="*/ 534966 w 4510936"/>
                <a:gd name="connsiteY57" fmla="*/ 724623 h 3835942"/>
                <a:gd name="connsiteX58" fmla="*/ 655270 w 4510936"/>
                <a:gd name="connsiteY58" fmla="*/ 687278 h 3835942"/>
                <a:gd name="connsiteX59" fmla="*/ 663127 w 4510936"/>
                <a:gd name="connsiteY59" fmla="*/ 661967 h 3835942"/>
                <a:gd name="connsiteX60" fmla="*/ 1282159 w 4510936"/>
                <a:gd name="connsiteY60" fmla="*/ 251645 h 3835942"/>
                <a:gd name="connsiteX61" fmla="*/ 1417556 w 4510936"/>
                <a:gd name="connsiteY61" fmla="*/ 265294 h 3835942"/>
                <a:gd name="connsiteX62" fmla="*/ 1421411 w 4510936"/>
                <a:gd name="connsiteY62" fmla="*/ 266491 h 3835942"/>
                <a:gd name="connsiteX63" fmla="*/ 1478933 w 4510936"/>
                <a:gd name="connsiteY63" fmla="*/ 196773 h 3835942"/>
                <a:gd name="connsiteX64" fmla="*/ 1953986 w 4510936"/>
                <a:gd name="connsiteY64"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721099 w 4510936"/>
                <a:gd name="connsiteY32" fmla="*/ 2203084 h 3835942"/>
                <a:gd name="connsiteX33" fmla="*/ 3599542 w 4510936"/>
                <a:gd name="connsiteY33" fmla="*/ 1528170 h 3835942"/>
                <a:gd name="connsiteX34" fmla="*/ 3900714 w 4510936"/>
                <a:gd name="connsiteY34" fmla="*/ 1212485 h 3835942"/>
                <a:gd name="connsiteX35" fmla="*/ 3358243 w 4510936"/>
                <a:gd name="connsiteY35" fmla="*/ 1319527 h 3835942"/>
                <a:gd name="connsiteX36" fmla="*/ 2895600 w 4510936"/>
                <a:gd name="connsiteY36" fmla="*/ 1132656 h 3835942"/>
                <a:gd name="connsiteX37" fmla="*/ 3218542 w 4510936"/>
                <a:gd name="connsiteY37" fmla="*/ 617399 h 3835942"/>
                <a:gd name="connsiteX38" fmla="*/ 2715985 w 4510936"/>
                <a:gd name="connsiteY38" fmla="*/ 947598 h 3835942"/>
                <a:gd name="connsiteX39" fmla="*/ 1948542 w 4510936"/>
                <a:gd name="connsiteY39" fmla="*/ 925827 h 3835942"/>
                <a:gd name="connsiteX40" fmla="*/ 2062843 w 4510936"/>
                <a:gd name="connsiteY40" fmla="*/ 403313 h 3835942"/>
                <a:gd name="connsiteX41" fmla="*/ 1816101 w 4510936"/>
                <a:gd name="connsiteY41" fmla="*/ 780685 h 3835942"/>
                <a:gd name="connsiteX42" fmla="*/ 1455057 w 4510936"/>
                <a:gd name="connsiteY42" fmla="*/ 898614 h 3835942"/>
                <a:gd name="connsiteX43" fmla="*/ 1556657 w 4510936"/>
                <a:gd name="connsiteY43" fmla="*/ 2852599 h 3835942"/>
                <a:gd name="connsiteX44" fmla="*/ 1580115 w 4510936"/>
                <a:gd name="connsiteY44" fmla="*/ 3729193 h 3835942"/>
                <a:gd name="connsiteX45" fmla="*/ 1581642 w 4510936"/>
                <a:gd name="connsiteY45" fmla="*/ 3835942 h 3835942"/>
                <a:gd name="connsiteX46" fmla="*/ 1113971 w 4510936"/>
                <a:gd name="connsiteY46" fmla="*/ 3835942 h 3835942"/>
                <a:gd name="connsiteX47" fmla="*/ 836413 w 4510936"/>
                <a:gd name="connsiteY47" fmla="*/ 3086585 h 3835942"/>
                <a:gd name="connsiteX48" fmla="*/ 116170 w 4510936"/>
                <a:gd name="connsiteY48" fmla="*/ 2308285 h 3835942"/>
                <a:gd name="connsiteX49" fmla="*/ 118297 w 4510936"/>
                <a:gd name="connsiteY49" fmla="*/ 2287181 h 3835942"/>
                <a:gd name="connsiteX50" fmla="*/ 98842 w 4510936"/>
                <a:gd name="connsiteY50" fmla="*/ 2263602 h 3835942"/>
                <a:gd name="connsiteX51" fmla="*/ 0 w 4510936"/>
                <a:gd name="connsiteY51" fmla="*/ 1940013 h 3835942"/>
                <a:gd name="connsiteX52" fmla="*/ 98842 w 4510936"/>
                <a:gd name="connsiteY52" fmla="*/ 1616424 h 3835942"/>
                <a:gd name="connsiteX53" fmla="*/ 158494 w 4510936"/>
                <a:gd name="connsiteY53" fmla="*/ 1544125 h 3835942"/>
                <a:gd name="connsiteX54" fmla="*/ 138294 w 4510936"/>
                <a:gd name="connsiteY54" fmla="*/ 1479051 h 3835942"/>
                <a:gd name="connsiteX55" fmla="*/ 124645 w 4510936"/>
                <a:gd name="connsiteY55" fmla="*/ 1343654 h 3835942"/>
                <a:gd name="connsiteX56" fmla="*/ 534966 w 4510936"/>
                <a:gd name="connsiteY56" fmla="*/ 724623 h 3835942"/>
                <a:gd name="connsiteX57" fmla="*/ 655270 w 4510936"/>
                <a:gd name="connsiteY57" fmla="*/ 687278 h 3835942"/>
                <a:gd name="connsiteX58" fmla="*/ 663127 w 4510936"/>
                <a:gd name="connsiteY58" fmla="*/ 661967 h 3835942"/>
                <a:gd name="connsiteX59" fmla="*/ 1282159 w 4510936"/>
                <a:gd name="connsiteY59" fmla="*/ 251645 h 3835942"/>
                <a:gd name="connsiteX60" fmla="*/ 1417556 w 4510936"/>
                <a:gd name="connsiteY60" fmla="*/ 265294 h 3835942"/>
                <a:gd name="connsiteX61" fmla="*/ 1421411 w 4510936"/>
                <a:gd name="connsiteY61" fmla="*/ 266491 h 3835942"/>
                <a:gd name="connsiteX62" fmla="*/ 1478933 w 4510936"/>
                <a:gd name="connsiteY62" fmla="*/ 196773 h 3835942"/>
                <a:gd name="connsiteX63" fmla="*/ 1953986 w 4510936"/>
                <a:gd name="connsiteY63"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458028 w 4510936"/>
                <a:gd name="connsiteY31" fmla="*/ 1742256 h 3835942"/>
                <a:gd name="connsiteX32" fmla="*/ 3599542 w 4510936"/>
                <a:gd name="connsiteY32" fmla="*/ 1528170 h 3835942"/>
                <a:gd name="connsiteX33" fmla="*/ 3900714 w 4510936"/>
                <a:gd name="connsiteY33" fmla="*/ 1212485 h 3835942"/>
                <a:gd name="connsiteX34" fmla="*/ 3358243 w 4510936"/>
                <a:gd name="connsiteY34" fmla="*/ 1319527 h 3835942"/>
                <a:gd name="connsiteX35" fmla="*/ 2895600 w 4510936"/>
                <a:gd name="connsiteY35" fmla="*/ 1132656 h 3835942"/>
                <a:gd name="connsiteX36" fmla="*/ 3218542 w 4510936"/>
                <a:gd name="connsiteY36" fmla="*/ 617399 h 3835942"/>
                <a:gd name="connsiteX37" fmla="*/ 2715985 w 4510936"/>
                <a:gd name="connsiteY37" fmla="*/ 947598 h 3835942"/>
                <a:gd name="connsiteX38" fmla="*/ 1948542 w 4510936"/>
                <a:gd name="connsiteY38" fmla="*/ 925827 h 3835942"/>
                <a:gd name="connsiteX39" fmla="*/ 2062843 w 4510936"/>
                <a:gd name="connsiteY39" fmla="*/ 403313 h 3835942"/>
                <a:gd name="connsiteX40" fmla="*/ 1816101 w 4510936"/>
                <a:gd name="connsiteY40" fmla="*/ 780685 h 3835942"/>
                <a:gd name="connsiteX41" fmla="*/ 1455057 w 4510936"/>
                <a:gd name="connsiteY41" fmla="*/ 898614 h 3835942"/>
                <a:gd name="connsiteX42" fmla="*/ 1556657 w 4510936"/>
                <a:gd name="connsiteY42" fmla="*/ 2852599 h 3835942"/>
                <a:gd name="connsiteX43" fmla="*/ 1580115 w 4510936"/>
                <a:gd name="connsiteY43" fmla="*/ 3729193 h 3835942"/>
                <a:gd name="connsiteX44" fmla="*/ 1581642 w 4510936"/>
                <a:gd name="connsiteY44" fmla="*/ 3835942 h 3835942"/>
                <a:gd name="connsiteX45" fmla="*/ 1113971 w 4510936"/>
                <a:gd name="connsiteY45" fmla="*/ 3835942 h 3835942"/>
                <a:gd name="connsiteX46" fmla="*/ 836413 w 4510936"/>
                <a:gd name="connsiteY46" fmla="*/ 3086585 h 3835942"/>
                <a:gd name="connsiteX47" fmla="*/ 116170 w 4510936"/>
                <a:gd name="connsiteY47" fmla="*/ 2308285 h 3835942"/>
                <a:gd name="connsiteX48" fmla="*/ 118297 w 4510936"/>
                <a:gd name="connsiteY48" fmla="*/ 2287181 h 3835942"/>
                <a:gd name="connsiteX49" fmla="*/ 98842 w 4510936"/>
                <a:gd name="connsiteY49" fmla="*/ 2263602 h 3835942"/>
                <a:gd name="connsiteX50" fmla="*/ 0 w 4510936"/>
                <a:gd name="connsiteY50" fmla="*/ 1940013 h 3835942"/>
                <a:gd name="connsiteX51" fmla="*/ 98842 w 4510936"/>
                <a:gd name="connsiteY51" fmla="*/ 1616424 h 3835942"/>
                <a:gd name="connsiteX52" fmla="*/ 158494 w 4510936"/>
                <a:gd name="connsiteY52" fmla="*/ 1544125 h 3835942"/>
                <a:gd name="connsiteX53" fmla="*/ 138294 w 4510936"/>
                <a:gd name="connsiteY53" fmla="*/ 1479051 h 3835942"/>
                <a:gd name="connsiteX54" fmla="*/ 124645 w 4510936"/>
                <a:gd name="connsiteY54" fmla="*/ 1343654 h 3835942"/>
                <a:gd name="connsiteX55" fmla="*/ 534966 w 4510936"/>
                <a:gd name="connsiteY55" fmla="*/ 724623 h 3835942"/>
                <a:gd name="connsiteX56" fmla="*/ 655270 w 4510936"/>
                <a:gd name="connsiteY56" fmla="*/ 687278 h 3835942"/>
                <a:gd name="connsiteX57" fmla="*/ 663127 w 4510936"/>
                <a:gd name="connsiteY57" fmla="*/ 661967 h 3835942"/>
                <a:gd name="connsiteX58" fmla="*/ 1282159 w 4510936"/>
                <a:gd name="connsiteY58" fmla="*/ 251645 h 3835942"/>
                <a:gd name="connsiteX59" fmla="*/ 1417556 w 4510936"/>
                <a:gd name="connsiteY59" fmla="*/ 265294 h 3835942"/>
                <a:gd name="connsiteX60" fmla="*/ 1421411 w 4510936"/>
                <a:gd name="connsiteY60" fmla="*/ 266491 h 3835942"/>
                <a:gd name="connsiteX61" fmla="*/ 1478933 w 4510936"/>
                <a:gd name="connsiteY61" fmla="*/ 196773 h 3835942"/>
                <a:gd name="connsiteX62" fmla="*/ 1953986 w 4510936"/>
                <a:gd name="connsiteY62"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599542 w 4510936"/>
                <a:gd name="connsiteY31" fmla="*/ 1528170 h 3835942"/>
                <a:gd name="connsiteX32" fmla="*/ 3900714 w 4510936"/>
                <a:gd name="connsiteY32" fmla="*/ 1212485 h 3835942"/>
                <a:gd name="connsiteX33" fmla="*/ 3358243 w 4510936"/>
                <a:gd name="connsiteY33" fmla="*/ 1319527 h 3835942"/>
                <a:gd name="connsiteX34" fmla="*/ 2895600 w 4510936"/>
                <a:gd name="connsiteY34" fmla="*/ 1132656 h 3835942"/>
                <a:gd name="connsiteX35" fmla="*/ 3218542 w 4510936"/>
                <a:gd name="connsiteY35" fmla="*/ 617399 h 3835942"/>
                <a:gd name="connsiteX36" fmla="*/ 2715985 w 4510936"/>
                <a:gd name="connsiteY36" fmla="*/ 947598 h 3835942"/>
                <a:gd name="connsiteX37" fmla="*/ 1948542 w 4510936"/>
                <a:gd name="connsiteY37" fmla="*/ 925827 h 3835942"/>
                <a:gd name="connsiteX38" fmla="*/ 2062843 w 4510936"/>
                <a:gd name="connsiteY38" fmla="*/ 403313 h 3835942"/>
                <a:gd name="connsiteX39" fmla="*/ 1816101 w 4510936"/>
                <a:gd name="connsiteY39" fmla="*/ 780685 h 3835942"/>
                <a:gd name="connsiteX40" fmla="*/ 1455057 w 4510936"/>
                <a:gd name="connsiteY40" fmla="*/ 898614 h 3835942"/>
                <a:gd name="connsiteX41" fmla="*/ 1556657 w 4510936"/>
                <a:gd name="connsiteY41" fmla="*/ 2852599 h 3835942"/>
                <a:gd name="connsiteX42" fmla="*/ 1580115 w 4510936"/>
                <a:gd name="connsiteY42" fmla="*/ 3729193 h 3835942"/>
                <a:gd name="connsiteX43" fmla="*/ 1581642 w 4510936"/>
                <a:gd name="connsiteY43" fmla="*/ 3835942 h 3835942"/>
                <a:gd name="connsiteX44" fmla="*/ 1113971 w 4510936"/>
                <a:gd name="connsiteY44" fmla="*/ 3835942 h 3835942"/>
                <a:gd name="connsiteX45" fmla="*/ 836413 w 4510936"/>
                <a:gd name="connsiteY45" fmla="*/ 3086585 h 3835942"/>
                <a:gd name="connsiteX46" fmla="*/ 116170 w 4510936"/>
                <a:gd name="connsiteY46" fmla="*/ 2308285 h 3835942"/>
                <a:gd name="connsiteX47" fmla="*/ 118297 w 4510936"/>
                <a:gd name="connsiteY47" fmla="*/ 2287181 h 3835942"/>
                <a:gd name="connsiteX48" fmla="*/ 98842 w 4510936"/>
                <a:gd name="connsiteY48" fmla="*/ 2263602 h 3835942"/>
                <a:gd name="connsiteX49" fmla="*/ 0 w 4510936"/>
                <a:gd name="connsiteY49" fmla="*/ 1940013 h 3835942"/>
                <a:gd name="connsiteX50" fmla="*/ 98842 w 4510936"/>
                <a:gd name="connsiteY50" fmla="*/ 1616424 h 3835942"/>
                <a:gd name="connsiteX51" fmla="*/ 158494 w 4510936"/>
                <a:gd name="connsiteY51" fmla="*/ 1544125 h 3835942"/>
                <a:gd name="connsiteX52" fmla="*/ 138294 w 4510936"/>
                <a:gd name="connsiteY52" fmla="*/ 1479051 h 3835942"/>
                <a:gd name="connsiteX53" fmla="*/ 124645 w 4510936"/>
                <a:gd name="connsiteY53" fmla="*/ 1343654 h 3835942"/>
                <a:gd name="connsiteX54" fmla="*/ 534966 w 4510936"/>
                <a:gd name="connsiteY54" fmla="*/ 724623 h 3835942"/>
                <a:gd name="connsiteX55" fmla="*/ 655270 w 4510936"/>
                <a:gd name="connsiteY55" fmla="*/ 687278 h 3835942"/>
                <a:gd name="connsiteX56" fmla="*/ 663127 w 4510936"/>
                <a:gd name="connsiteY56" fmla="*/ 661967 h 3835942"/>
                <a:gd name="connsiteX57" fmla="*/ 1282159 w 4510936"/>
                <a:gd name="connsiteY57" fmla="*/ 251645 h 3835942"/>
                <a:gd name="connsiteX58" fmla="*/ 1417556 w 4510936"/>
                <a:gd name="connsiteY58" fmla="*/ 265294 h 3835942"/>
                <a:gd name="connsiteX59" fmla="*/ 1421411 w 4510936"/>
                <a:gd name="connsiteY59" fmla="*/ 266491 h 3835942"/>
                <a:gd name="connsiteX60" fmla="*/ 1478933 w 4510936"/>
                <a:gd name="connsiteY60" fmla="*/ 196773 h 3835942"/>
                <a:gd name="connsiteX61" fmla="*/ 1953986 w 4510936"/>
                <a:gd name="connsiteY6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900714 w 4510936"/>
                <a:gd name="connsiteY31" fmla="*/ 1212485 h 3835942"/>
                <a:gd name="connsiteX32" fmla="*/ 3358243 w 4510936"/>
                <a:gd name="connsiteY32" fmla="*/ 1319527 h 3835942"/>
                <a:gd name="connsiteX33" fmla="*/ 2895600 w 4510936"/>
                <a:gd name="connsiteY33" fmla="*/ 1132656 h 3835942"/>
                <a:gd name="connsiteX34" fmla="*/ 3218542 w 4510936"/>
                <a:gd name="connsiteY34" fmla="*/ 617399 h 3835942"/>
                <a:gd name="connsiteX35" fmla="*/ 2715985 w 4510936"/>
                <a:gd name="connsiteY35" fmla="*/ 947598 h 3835942"/>
                <a:gd name="connsiteX36" fmla="*/ 1948542 w 4510936"/>
                <a:gd name="connsiteY36" fmla="*/ 925827 h 3835942"/>
                <a:gd name="connsiteX37" fmla="*/ 2062843 w 4510936"/>
                <a:gd name="connsiteY37" fmla="*/ 403313 h 3835942"/>
                <a:gd name="connsiteX38" fmla="*/ 1816101 w 4510936"/>
                <a:gd name="connsiteY38" fmla="*/ 780685 h 3835942"/>
                <a:gd name="connsiteX39" fmla="*/ 1455057 w 4510936"/>
                <a:gd name="connsiteY39" fmla="*/ 898614 h 3835942"/>
                <a:gd name="connsiteX40" fmla="*/ 1556657 w 4510936"/>
                <a:gd name="connsiteY40" fmla="*/ 2852599 h 3835942"/>
                <a:gd name="connsiteX41" fmla="*/ 1580115 w 4510936"/>
                <a:gd name="connsiteY41" fmla="*/ 3729193 h 3835942"/>
                <a:gd name="connsiteX42" fmla="*/ 1581642 w 4510936"/>
                <a:gd name="connsiteY42" fmla="*/ 3835942 h 3835942"/>
                <a:gd name="connsiteX43" fmla="*/ 1113971 w 4510936"/>
                <a:gd name="connsiteY43" fmla="*/ 3835942 h 3835942"/>
                <a:gd name="connsiteX44" fmla="*/ 836413 w 4510936"/>
                <a:gd name="connsiteY44" fmla="*/ 3086585 h 3835942"/>
                <a:gd name="connsiteX45" fmla="*/ 116170 w 4510936"/>
                <a:gd name="connsiteY45" fmla="*/ 2308285 h 3835942"/>
                <a:gd name="connsiteX46" fmla="*/ 118297 w 4510936"/>
                <a:gd name="connsiteY46" fmla="*/ 2287181 h 3835942"/>
                <a:gd name="connsiteX47" fmla="*/ 98842 w 4510936"/>
                <a:gd name="connsiteY47" fmla="*/ 2263602 h 3835942"/>
                <a:gd name="connsiteX48" fmla="*/ 0 w 4510936"/>
                <a:gd name="connsiteY48" fmla="*/ 1940013 h 3835942"/>
                <a:gd name="connsiteX49" fmla="*/ 98842 w 4510936"/>
                <a:gd name="connsiteY49" fmla="*/ 1616424 h 3835942"/>
                <a:gd name="connsiteX50" fmla="*/ 158494 w 4510936"/>
                <a:gd name="connsiteY50" fmla="*/ 1544125 h 3835942"/>
                <a:gd name="connsiteX51" fmla="*/ 138294 w 4510936"/>
                <a:gd name="connsiteY51" fmla="*/ 1479051 h 3835942"/>
                <a:gd name="connsiteX52" fmla="*/ 124645 w 4510936"/>
                <a:gd name="connsiteY52" fmla="*/ 1343654 h 3835942"/>
                <a:gd name="connsiteX53" fmla="*/ 534966 w 4510936"/>
                <a:gd name="connsiteY53" fmla="*/ 724623 h 3835942"/>
                <a:gd name="connsiteX54" fmla="*/ 655270 w 4510936"/>
                <a:gd name="connsiteY54" fmla="*/ 687278 h 3835942"/>
                <a:gd name="connsiteX55" fmla="*/ 663127 w 4510936"/>
                <a:gd name="connsiteY55" fmla="*/ 661967 h 3835942"/>
                <a:gd name="connsiteX56" fmla="*/ 1282159 w 4510936"/>
                <a:gd name="connsiteY56" fmla="*/ 251645 h 3835942"/>
                <a:gd name="connsiteX57" fmla="*/ 1417556 w 4510936"/>
                <a:gd name="connsiteY57" fmla="*/ 265294 h 3835942"/>
                <a:gd name="connsiteX58" fmla="*/ 1421411 w 4510936"/>
                <a:gd name="connsiteY58" fmla="*/ 266491 h 3835942"/>
                <a:gd name="connsiteX59" fmla="*/ 1478933 w 4510936"/>
                <a:gd name="connsiteY59" fmla="*/ 196773 h 3835942"/>
                <a:gd name="connsiteX60" fmla="*/ 1953986 w 4510936"/>
                <a:gd name="connsiteY6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358243 w 4510936"/>
                <a:gd name="connsiteY31" fmla="*/ 1319527 h 3835942"/>
                <a:gd name="connsiteX32" fmla="*/ 2895600 w 4510936"/>
                <a:gd name="connsiteY32" fmla="*/ 1132656 h 3835942"/>
                <a:gd name="connsiteX33" fmla="*/ 3218542 w 4510936"/>
                <a:gd name="connsiteY33" fmla="*/ 617399 h 3835942"/>
                <a:gd name="connsiteX34" fmla="*/ 2715985 w 4510936"/>
                <a:gd name="connsiteY34" fmla="*/ 947598 h 3835942"/>
                <a:gd name="connsiteX35" fmla="*/ 1948542 w 4510936"/>
                <a:gd name="connsiteY35" fmla="*/ 925827 h 3835942"/>
                <a:gd name="connsiteX36" fmla="*/ 2062843 w 4510936"/>
                <a:gd name="connsiteY36" fmla="*/ 403313 h 3835942"/>
                <a:gd name="connsiteX37" fmla="*/ 1816101 w 4510936"/>
                <a:gd name="connsiteY37" fmla="*/ 780685 h 3835942"/>
                <a:gd name="connsiteX38" fmla="*/ 1455057 w 4510936"/>
                <a:gd name="connsiteY38" fmla="*/ 898614 h 3835942"/>
                <a:gd name="connsiteX39" fmla="*/ 1556657 w 4510936"/>
                <a:gd name="connsiteY39" fmla="*/ 2852599 h 3835942"/>
                <a:gd name="connsiteX40" fmla="*/ 1580115 w 4510936"/>
                <a:gd name="connsiteY40" fmla="*/ 3729193 h 3835942"/>
                <a:gd name="connsiteX41" fmla="*/ 1581642 w 4510936"/>
                <a:gd name="connsiteY41" fmla="*/ 3835942 h 3835942"/>
                <a:gd name="connsiteX42" fmla="*/ 1113971 w 4510936"/>
                <a:gd name="connsiteY42" fmla="*/ 3835942 h 3835942"/>
                <a:gd name="connsiteX43" fmla="*/ 836413 w 4510936"/>
                <a:gd name="connsiteY43" fmla="*/ 3086585 h 3835942"/>
                <a:gd name="connsiteX44" fmla="*/ 116170 w 4510936"/>
                <a:gd name="connsiteY44" fmla="*/ 2308285 h 3835942"/>
                <a:gd name="connsiteX45" fmla="*/ 118297 w 4510936"/>
                <a:gd name="connsiteY45" fmla="*/ 2287181 h 3835942"/>
                <a:gd name="connsiteX46" fmla="*/ 98842 w 4510936"/>
                <a:gd name="connsiteY46" fmla="*/ 2263602 h 3835942"/>
                <a:gd name="connsiteX47" fmla="*/ 0 w 4510936"/>
                <a:gd name="connsiteY47" fmla="*/ 1940013 h 3835942"/>
                <a:gd name="connsiteX48" fmla="*/ 98842 w 4510936"/>
                <a:gd name="connsiteY48" fmla="*/ 1616424 h 3835942"/>
                <a:gd name="connsiteX49" fmla="*/ 158494 w 4510936"/>
                <a:gd name="connsiteY49" fmla="*/ 1544125 h 3835942"/>
                <a:gd name="connsiteX50" fmla="*/ 138294 w 4510936"/>
                <a:gd name="connsiteY50" fmla="*/ 1479051 h 3835942"/>
                <a:gd name="connsiteX51" fmla="*/ 124645 w 4510936"/>
                <a:gd name="connsiteY51" fmla="*/ 1343654 h 3835942"/>
                <a:gd name="connsiteX52" fmla="*/ 534966 w 4510936"/>
                <a:gd name="connsiteY52" fmla="*/ 724623 h 3835942"/>
                <a:gd name="connsiteX53" fmla="*/ 655270 w 4510936"/>
                <a:gd name="connsiteY53" fmla="*/ 687278 h 3835942"/>
                <a:gd name="connsiteX54" fmla="*/ 663127 w 4510936"/>
                <a:gd name="connsiteY54" fmla="*/ 661967 h 3835942"/>
                <a:gd name="connsiteX55" fmla="*/ 1282159 w 4510936"/>
                <a:gd name="connsiteY55" fmla="*/ 251645 h 3835942"/>
                <a:gd name="connsiteX56" fmla="*/ 1417556 w 4510936"/>
                <a:gd name="connsiteY56" fmla="*/ 265294 h 3835942"/>
                <a:gd name="connsiteX57" fmla="*/ 1421411 w 4510936"/>
                <a:gd name="connsiteY57" fmla="*/ 266491 h 3835942"/>
                <a:gd name="connsiteX58" fmla="*/ 1478933 w 4510936"/>
                <a:gd name="connsiteY58" fmla="*/ 196773 h 3835942"/>
                <a:gd name="connsiteX59" fmla="*/ 1953986 w 4510936"/>
                <a:gd name="connsiteY5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2895600 w 4510936"/>
                <a:gd name="connsiteY31" fmla="*/ 1132656 h 3835942"/>
                <a:gd name="connsiteX32" fmla="*/ 3218542 w 4510936"/>
                <a:gd name="connsiteY32" fmla="*/ 617399 h 3835942"/>
                <a:gd name="connsiteX33" fmla="*/ 2715985 w 4510936"/>
                <a:gd name="connsiteY33" fmla="*/ 947598 h 3835942"/>
                <a:gd name="connsiteX34" fmla="*/ 1948542 w 4510936"/>
                <a:gd name="connsiteY34" fmla="*/ 925827 h 3835942"/>
                <a:gd name="connsiteX35" fmla="*/ 2062843 w 4510936"/>
                <a:gd name="connsiteY35" fmla="*/ 403313 h 3835942"/>
                <a:gd name="connsiteX36" fmla="*/ 1816101 w 4510936"/>
                <a:gd name="connsiteY36" fmla="*/ 780685 h 3835942"/>
                <a:gd name="connsiteX37" fmla="*/ 1455057 w 4510936"/>
                <a:gd name="connsiteY37" fmla="*/ 898614 h 3835942"/>
                <a:gd name="connsiteX38" fmla="*/ 1556657 w 4510936"/>
                <a:gd name="connsiteY38" fmla="*/ 2852599 h 3835942"/>
                <a:gd name="connsiteX39" fmla="*/ 1580115 w 4510936"/>
                <a:gd name="connsiteY39" fmla="*/ 3729193 h 3835942"/>
                <a:gd name="connsiteX40" fmla="*/ 1581642 w 4510936"/>
                <a:gd name="connsiteY40" fmla="*/ 3835942 h 3835942"/>
                <a:gd name="connsiteX41" fmla="*/ 1113971 w 4510936"/>
                <a:gd name="connsiteY41" fmla="*/ 3835942 h 3835942"/>
                <a:gd name="connsiteX42" fmla="*/ 836413 w 4510936"/>
                <a:gd name="connsiteY42" fmla="*/ 3086585 h 3835942"/>
                <a:gd name="connsiteX43" fmla="*/ 116170 w 4510936"/>
                <a:gd name="connsiteY43" fmla="*/ 2308285 h 3835942"/>
                <a:gd name="connsiteX44" fmla="*/ 118297 w 4510936"/>
                <a:gd name="connsiteY44" fmla="*/ 2287181 h 3835942"/>
                <a:gd name="connsiteX45" fmla="*/ 98842 w 4510936"/>
                <a:gd name="connsiteY45" fmla="*/ 2263602 h 3835942"/>
                <a:gd name="connsiteX46" fmla="*/ 0 w 4510936"/>
                <a:gd name="connsiteY46" fmla="*/ 1940013 h 3835942"/>
                <a:gd name="connsiteX47" fmla="*/ 98842 w 4510936"/>
                <a:gd name="connsiteY47" fmla="*/ 1616424 h 3835942"/>
                <a:gd name="connsiteX48" fmla="*/ 158494 w 4510936"/>
                <a:gd name="connsiteY48" fmla="*/ 1544125 h 3835942"/>
                <a:gd name="connsiteX49" fmla="*/ 138294 w 4510936"/>
                <a:gd name="connsiteY49" fmla="*/ 1479051 h 3835942"/>
                <a:gd name="connsiteX50" fmla="*/ 124645 w 4510936"/>
                <a:gd name="connsiteY50" fmla="*/ 1343654 h 3835942"/>
                <a:gd name="connsiteX51" fmla="*/ 534966 w 4510936"/>
                <a:gd name="connsiteY51" fmla="*/ 724623 h 3835942"/>
                <a:gd name="connsiteX52" fmla="*/ 655270 w 4510936"/>
                <a:gd name="connsiteY52" fmla="*/ 687278 h 3835942"/>
                <a:gd name="connsiteX53" fmla="*/ 663127 w 4510936"/>
                <a:gd name="connsiteY53" fmla="*/ 661967 h 3835942"/>
                <a:gd name="connsiteX54" fmla="*/ 1282159 w 4510936"/>
                <a:gd name="connsiteY54" fmla="*/ 251645 h 3835942"/>
                <a:gd name="connsiteX55" fmla="*/ 1417556 w 4510936"/>
                <a:gd name="connsiteY55" fmla="*/ 265294 h 3835942"/>
                <a:gd name="connsiteX56" fmla="*/ 1421411 w 4510936"/>
                <a:gd name="connsiteY56" fmla="*/ 266491 h 3835942"/>
                <a:gd name="connsiteX57" fmla="*/ 1478933 w 4510936"/>
                <a:gd name="connsiteY57" fmla="*/ 196773 h 3835942"/>
                <a:gd name="connsiteX58" fmla="*/ 1953986 w 4510936"/>
                <a:gd name="connsiteY5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238828 w 4510936"/>
                <a:gd name="connsiteY27" fmla="*/ 1651542 h 3835942"/>
                <a:gd name="connsiteX28" fmla="*/ 2188028 w 4510936"/>
                <a:gd name="connsiteY28" fmla="*/ 1194342 h 3835942"/>
                <a:gd name="connsiteX29" fmla="*/ 2623457 w 4510936"/>
                <a:gd name="connsiteY29" fmla="*/ 1212485 h 3835942"/>
                <a:gd name="connsiteX30" fmla="*/ 3131457 w 4510936"/>
                <a:gd name="connsiteY30" fmla="*/ 1528170 h 3835942"/>
                <a:gd name="connsiteX31" fmla="*/ 3218542 w 4510936"/>
                <a:gd name="connsiteY31" fmla="*/ 617399 h 3835942"/>
                <a:gd name="connsiteX32" fmla="*/ 2715985 w 4510936"/>
                <a:gd name="connsiteY32" fmla="*/ 947598 h 3835942"/>
                <a:gd name="connsiteX33" fmla="*/ 1948542 w 4510936"/>
                <a:gd name="connsiteY33" fmla="*/ 925827 h 3835942"/>
                <a:gd name="connsiteX34" fmla="*/ 2062843 w 4510936"/>
                <a:gd name="connsiteY34" fmla="*/ 403313 h 3835942"/>
                <a:gd name="connsiteX35" fmla="*/ 1816101 w 4510936"/>
                <a:gd name="connsiteY35" fmla="*/ 780685 h 3835942"/>
                <a:gd name="connsiteX36" fmla="*/ 1455057 w 4510936"/>
                <a:gd name="connsiteY36" fmla="*/ 898614 h 3835942"/>
                <a:gd name="connsiteX37" fmla="*/ 1556657 w 4510936"/>
                <a:gd name="connsiteY37" fmla="*/ 2852599 h 3835942"/>
                <a:gd name="connsiteX38" fmla="*/ 1580115 w 4510936"/>
                <a:gd name="connsiteY38" fmla="*/ 3729193 h 3835942"/>
                <a:gd name="connsiteX39" fmla="*/ 1581642 w 4510936"/>
                <a:gd name="connsiteY39" fmla="*/ 3835942 h 3835942"/>
                <a:gd name="connsiteX40" fmla="*/ 1113971 w 4510936"/>
                <a:gd name="connsiteY40" fmla="*/ 3835942 h 3835942"/>
                <a:gd name="connsiteX41" fmla="*/ 836413 w 4510936"/>
                <a:gd name="connsiteY41" fmla="*/ 3086585 h 3835942"/>
                <a:gd name="connsiteX42" fmla="*/ 116170 w 4510936"/>
                <a:gd name="connsiteY42" fmla="*/ 2308285 h 3835942"/>
                <a:gd name="connsiteX43" fmla="*/ 118297 w 4510936"/>
                <a:gd name="connsiteY43" fmla="*/ 2287181 h 3835942"/>
                <a:gd name="connsiteX44" fmla="*/ 98842 w 4510936"/>
                <a:gd name="connsiteY44" fmla="*/ 2263602 h 3835942"/>
                <a:gd name="connsiteX45" fmla="*/ 0 w 4510936"/>
                <a:gd name="connsiteY45" fmla="*/ 1940013 h 3835942"/>
                <a:gd name="connsiteX46" fmla="*/ 98842 w 4510936"/>
                <a:gd name="connsiteY46" fmla="*/ 1616424 h 3835942"/>
                <a:gd name="connsiteX47" fmla="*/ 158494 w 4510936"/>
                <a:gd name="connsiteY47" fmla="*/ 1544125 h 3835942"/>
                <a:gd name="connsiteX48" fmla="*/ 138294 w 4510936"/>
                <a:gd name="connsiteY48" fmla="*/ 1479051 h 3835942"/>
                <a:gd name="connsiteX49" fmla="*/ 124645 w 4510936"/>
                <a:gd name="connsiteY49" fmla="*/ 1343654 h 3835942"/>
                <a:gd name="connsiteX50" fmla="*/ 534966 w 4510936"/>
                <a:gd name="connsiteY50" fmla="*/ 724623 h 3835942"/>
                <a:gd name="connsiteX51" fmla="*/ 655270 w 4510936"/>
                <a:gd name="connsiteY51" fmla="*/ 687278 h 3835942"/>
                <a:gd name="connsiteX52" fmla="*/ 663127 w 4510936"/>
                <a:gd name="connsiteY52" fmla="*/ 661967 h 3835942"/>
                <a:gd name="connsiteX53" fmla="*/ 1282159 w 4510936"/>
                <a:gd name="connsiteY53" fmla="*/ 251645 h 3835942"/>
                <a:gd name="connsiteX54" fmla="*/ 1417556 w 4510936"/>
                <a:gd name="connsiteY54" fmla="*/ 265294 h 3835942"/>
                <a:gd name="connsiteX55" fmla="*/ 1421411 w 4510936"/>
                <a:gd name="connsiteY55" fmla="*/ 266491 h 3835942"/>
                <a:gd name="connsiteX56" fmla="*/ 1478933 w 4510936"/>
                <a:gd name="connsiteY56" fmla="*/ 196773 h 3835942"/>
                <a:gd name="connsiteX57" fmla="*/ 1953986 w 4510936"/>
                <a:gd name="connsiteY5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188028 w 4510936"/>
                <a:gd name="connsiteY27" fmla="*/ 1194342 h 3835942"/>
                <a:gd name="connsiteX28" fmla="*/ 2623457 w 4510936"/>
                <a:gd name="connsiteY28" fmla="*/ 1212485 h 3835942"/>
                <a:gd name="connsiteX29" fmla="*/ 3131457 w 4510936"/>
                <a:gd name="connsiteY29" fmla="*/ 1528170 h 3835942"/>
                <a:gd name="connsiteX30" fmla="*/ 3218542 w 4510936"/>
                <a:gd name="connsiteY30" fmla="*/ 617399 h 3835942"/>
                <a:gd name="connsiteX31" fmla="*/ 2715985 w 4510936"/>
                <a:gd name="connsiteY31" fmla="*/ 947598 h 3835942"/>
                <a:gd name="connsiteX32" fmla="*/ 1948542 w 4510936"/>
                <a:gd name="connsiteY32" fmla="*/ 925827 h 3835942"/>
                <a:gd name="connsiteX33" fmla="*/ 2062843 w 4510936"/>
                <a:gd name="connsiteY33" fmla="*/ 403313 h 3835942"/>
                <a:gd name="connsiteX34" fmla="*/ 1816101 w 4510936"/>
                <a:gd name="connsiteY34" fmla="*/ 780685 h 3835942"/>
                <a:gd name="connsiteX35" fmla="*/ 1455057 w 4510936"/>
                <a:gd name="connsiteY35" fmla="*/ 898614 h 3835942"/>
                <a:gd name="connsiteX36" fmla="*/ 1556657 w 4510936"/>
                <a:gd name="connsiteY36" fmla="*/ 2852599 h 3835942"/>
                <a:gd name="connsiteX37" fmla="*/ 1580115 w 4510936"/>
                <a:gd name="connsiteY37" fmla="*/ 3729193 h 3835942"/>
                <a:gd name="connsiteX38" fmla="*/ 1581642 w 4510936"/>
                <a:gd name="connsiteY38" fmla="*/ 3835942 h 3835942"/>
                <a:gd name="connsiteX39" fmla="*/ 1113971 w 4510936"/>
                <a:gd name="connsiteY39" fmla="*/ 3835942 h 3835942"/>
                <a:gd name="connsiteX40" fmla="*/ 836413 w 4510936"/>
                <a:gd name="connsiteY40" fmla="*/ 3086585 h 3835942"/>
                <a:gd name="connsiteX41" fmla="*/ 116170 w 4510936"/>
                <a:gd name="connsiteY41" fmla="*/ 2308285 h 3835942"/>
                <a:gd name="connsiteX42" fmla="*/ 118297 w 4510936"/>
                <a:gd name="connsiteY42" fmla="*/ 2287181 h 3835942"/>
                <a:gd name="connsiteX43" fmla="*/ 98842 w 4510936"/>
                <a:gd name="connsiteY43" fmla="*/ 2263602 h 3835942"/>
                <a:gd name="connsiteX44" fmla="*/ 0 w 4510936"/>
                <a:gd name="connsiteY44" fmla="*/ 1940013 h 3835942"/>
                <a:gd name="connsiteX45" fmla="*/ 98842 w 4510936"/>
                <a:gd name="connsiteY45" fmla="*/ 1616424 h 3835942"/>
                <a:gd name="connsiteX46" fmla="*/ 158494 w 4510936"/>
                <a:gd name="connsiteY46" fmla="*/ 1544125 h 3835942"/>
                <a:gd name="connsiteX47" fmla="*/ 138294 w 4510936"/>
                <a:gd name="connsiteY47" fmla="*/ 1479051 h 3835942"/>
                <a:gd name="connsiteX48" fmla="*/ 124645 w 4510936"/>
                <a:gd name="connsiteY48" fmla="*/ 1343654 h 3835942"/>
                <a:gd name="connsiteX49" fmla="*/ 534966 w 4510936"/>
                <a:gd name="connsiteY49" fmla="*/ 724623 h 3835942"/>
                <a:gd name="connsiteX50" fmla="*/ 655270 w 4510936"/>
                <a:gd name="connsiteY50" fmla="*/ 687278 h 3835942"/>
                <a:gd name="connsiteX51" fmla="*/ 663127 w 4510936"/>
                <a:gd name="connsiteY51" fmla="*/ 661967 h 3835942"/>
                <a:gd name="connsiteX52" fmla="*/ 1282159 w 4510936"/>
                <a:gd name="connsiteY52" fmla="*/ 251645 h 3835942"/>
                <a:gd name="connsiteX53" fmla="*/ 1417556 w 4510936"/>
                <a:gd name="connsiteY53" fmla="*/ 265294 h 3835942"/>
                <a:gd name="connsiteX54" fmla="*/ 1421411 w 4510936"/>
                <a:gd name="connsiteY54" fmla="*/ 266491 h 3835942"/>
                <a:gd name="connsiteX55" fmla="*/ 1478933 w 4510936"/>
                <a:gd name="connsiteY55" fmla="*/ 196773 h 3835942"/>
                <a:gd name="connsiteX56" fmla="*/ 1953986 w 4510936"/>
                <a:gd name="connsiteY5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2623457 w 4510936"/>
                <a:gd name="connsiteY27" fmla="*/ 1212485 h 3835942"/>
                <a:gd name="connsiteX28" fmla="*/ 3131457 w 4510936"/>
                <a:gd name="connsiteY28" fmla="*/ 1528170 h 3835942"/>
                <a:gd name="connsiteX29" fmla="*/ 3218542 w 4510936"/>
                <a:gd name="connsiteY29" fmla="*/ 617399 h 3835942"/>
                <a:gd name="connsiteX30" fmla="*/ 2715985 w 4510936"/>
                <a:gd name="connsiteY30" fmla="*/ 947598 h 3835942"/>
                <a:gd name="connsiteX31" fmla="*/ 1948542 w 4510936"/>
                <a:gd name="connsiteY31" fmla="*/ 925827 h 3835942"/>
                <a:gd name="connsiteX32" fmla="*/ 2062843 w 4510936"/>
                <a:gd name="connsiteY32" fmla="*/ 403313 h 3835942"/>
                <a:gd name="connsiteX33" fmla="*/ 1816101 w 4510936"/>
                <a:gd name="connsiteY33" fmla="*/ 780685 h 3835942"/>
                <a:gd name="connsiteX34" fmla="*/ 1455057 w 4510936"/>
                <a:gd name="connsiteY34" fmla="*/ 898614 h 3835942"/>
                <a:gd name="connsiteX35" fmla="*/ 1556657 w 4510936"/>
                <a:gd name="connsiteY35" fmla="*/ 2852599 h 3835942"/>
                <a:gd name="connsiteX36" fmla="*/ 1580115 w 4510936"/>
                <a:gd name="connsiteY36" fmla="*/ 3729193 h 3835942"/>
                <a:gd name="connsiteX37" fmla="*/ 1581642 w 4510936"/>
                <a:gd name="connsiteY37" fmla="*/ 3835942 h 3835942"/>
                <a:gd name="connsiteX38" fmla="*/ 1113971 w 4510936"/>
                <a:gd name="connsiteY38" fmla="*/ 3835942 h 3835942"/>
                <a:gd name="connsiteX39" fmla="*/ 836413 w 4510936"/>
                <a:gd name="connsiteY39" fmla="*/ 3086585 h 3835942"/>
                <a:gd name="connsiteX40" fmla="*/ 116170 w 4510936"/>
                <a:gd name="connsiteY40" fmla="*/ 2308285 h 3835942"/>
                <a:gd name="connsiteX41" fmla="*/ 118297 w 4510936"/>
                <a:gd name="connsiteY41" fmla="*/ 2287181 h 3835942"/>
                <a:gd name="connsiteX42" fmla="*/ 98842 w 4510936"/>
                <a:gd name="connsiteY42" fmla="*/ 2263602 h 3835942"/>
                <a:gd name="connsiteX43" fmla="*/ 0 w 4510936"/>
                <a:gd name="connsiteY43" fmla="*/ 1940013 h 3835942"/>
                <a:gd name="connsiteX44" fmla="*/ 98842 w 4510936"/>
                <a:gd name="connsiteY44" fmla="*/ 1616424 h 3835942"/>
                <a:gd name="connsiteX45" fmla="*/ 158494 w 4510936"/>
                <a:gd name="connsiteY45" fmla="*/ 1544125 h 3835942"/>
                <a:gd name="connsiteX46" fmla="*/ 138294 w 4510936"/>
                <a:gd name="connsiteY46" fmla="*/ 1479051 h 3835942"/>
                <a:gd name="connsiteX47" fmla="*/ 124645 w 4510936"/>
                <a:gd name="connsiteY47" fmla="*/ 1343654 h 3835942"/>
                <a:gd name="connsiteX48" fmla="*/ 534966 w 4510936"/>
                <a:gd name="connsiteY48" fmla="*/ 724623 h 3835942"/>
                <a:gd name="connsiteX49" fmla="*/ 655270 w 4510936"/>
                <a:gd name="connsiteY49" fmla="*/ 687278 h 3835942"/>
                <a:gd name="connsiteX50" fmla="*/ 663127 w 4510936"/>
                <a:gd name="connsiteY50" fmla="*/ 661967 h 3835942"/>
                <a:gd name="connsiteX51" fmla="*/ 1282159 w 4510936"/>
                <a:gd name="connsiteY51" fmla="*/ 251645 h 3835942"/>
                <a:gd name="connsiteX52" fmla="*/ 1417556 w 4510936"/>
                <a:gd name="connsiteY52" fmla="*/ 265294 h 3835942"/>
                <a:gd name="connsiteX53" fmla="*/ 1421411 w 4510936"/>
                <a:gd name="connsiteY53" fmla="*/ 266491 h 3835942"/>
                <a:gd name="connsiteX54" fmla="*/ 1478933 w 4510936"/>
                <a:gd name="connsiteY54" fmla="*/ 196773 h 3835942"/>
                <a:gd name="connsiteX55" fmla="*/ 1953986 w 4510936"/>
                <a:gd name="connsiteY55"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674257 w 4510936"/>
                <a:gd name="connsiteY26" fmla="*/ 1626142 h 3835942"/>
                <a:gd name="connsiteX27" fmla="*/ 3131457 w 4510936"/>
                <a:gd name="connsiteY27" fmla="*/ 1528170 h 3835942"/>
                <a:gd name="connsiteX28" fmla="*/ 3218542 w 4510936"/>
                <a:gd name="connsiteY28" fmla="*/ 617399 h 3835942"/>
                <a:gd name="connsiteX29" fmla="*/ 2715985 w 4510936"/>
                <a:gd name="connsiteY29" fmla="*/ 947598 h 3835942"/>
                <a:gd name="connsiteX30" fmla="*/ 1948542 w 4510936"/>
                <a:gd name="connsiteY30" fmla="*/ 925827 h 3835942"/>
                <a:gd name="connsiteX31" fmla="*/ 2062843 w 4510936"/>
                <a:gd name="connsiteY31" fmla="*/ 403313 h 3835942"/>
                <a:gd name="connsiteX32" fmla="*/ 1816101 w 4510936"/>
                <a:gd name="connsiteY32" fmla="*/ 780685 h 3835942"/>
                <a:gd name="connsiteX33" fmla="*/ 1455057 w 4510936"/>
                <a:gd name="connsiteY33" fmla="*/ 898614 h 3835942"/>
                <a:gd name="connsiteX34" fmla="*/ 1556657 w 4510936"/>
                <a:gd name="connsiteY34" fmla="*/ 2852599 h 3835942"/>
                <a:gd name="connsiteX35" fmla="*/ 1580115 w 4510936"/>
                <a:gd name="connsiteY35" fmla="*/ 3729193 h 3835942"/>
                <a:gd name="connsiteX36" fmla="*/ 1581642 w 4510936"/>
                <a:gd name="connsiteY36" fmla="*/ 3835942 h 3835942"/>
                <a:gd name="connsiteX37" fmla="*/ 1113971 w 4510936"/>
                <a:gd name="connsiteY37" fmla="*/ 3835942 h 3835942"/>
                <a:gd name="connsiteX38" fmla="*/ 836413 w 4510936"/>
                <a:gd name="connsiteY38" fmla="*/ 3086585 h 3835942"/>
                <a:gd name="connsiteX39" fmla="*/ 116170 w 4510936"/>
                <a:gd name="connsiteY39" fmla="*/ 2308285 h 3835942"/>
                <a:gd name="connsiteX40" fmla="*/ 118297 w 4510936"/>
                <a:gd name="connsiteY40" fmla="*/ 2287181 h 3835942"/>
                <a:gd name="connsiteX41" fmla="*/ 98842 w 4510936"/>
                <a:gd name="connsiteY41" fmla="*/ 2263602 h 3835942"/>
                <a:gd name="connsiteX42" fmla="*/ 0 w 4510936"/>
                <a:gd name="connsiteY42" fmla="*/ 1940013 h 3835942"/>
                <a:gd name="connsiteX43" fmla="*/ 98842 w 4510936"/>
                <a:gd name="connsiteY43" fmla="*/ 1616424 h 3835942"/>
                <a:gd name="connsiteX44" fmla="*/ 158494 w 4510936"/>
                <a:gd name="connsiteY44" fmla="*/ 1544125 h 3835942"/>
                <a:gd name="connsiteX45" fmla="*/ 138294 w 4510936"/>
                <a:gd name="connsiteY45" fmla="*/ 1479051 h 3835942"/>
                <a:gd name="connsiteX46" fmla="*/ 124645 w 4510936"/>
                <a:gd name="connsiteY46" fmla="*/ 1343654 h 3835942"/>
                <a:gd name="connsiteX47" fmla="*/ 534966 w 4510936"/>
                <a:gd name="connsiteY47" fmla="*/ 724623 h 3835942"/>
                <a:gd name="connsiteX48" fmla="*/ 655270 w 4510936"/>
                <a:gd name="connsiteY48" fmla="*/ 687278 h 3835942"/>
                <a:gd name="connsiteX49" fmla="*/ 663127 w 4510936"/>
                <a:gd name="connsiteY49" fmla="*/ 661967 h 3835942"/>
                <a:gd name="connsiteX50" fmla="*/ 1282159 w 4510936"/>
                <a:gd name="connsiteY50" fmla="*/ 251645 h 3835942"/>
                <a:gd name="connsiteX51" fmla="*/ 1417556 w 4510936"/>
                <a:gd name="connsiteY51" fmla="*/ 265294 h 3835942"/>
                <a:gd name="connsiteX52" fmla="*/ 1421411 w 4510936"/>
                <a:gd name="connsiteY52" fmla="*/ 266491 h 3835942"/>
                <a:gd name="connsiteX53" fmla="*/ 1478933 w 4510936"/>
                <a:gd name="connsiteY53" fmla="*/ 196773 h 3835942"/>
                <a:gd name="connsiteX54" fmla="*/ 1953986 w 4510936"/>
                <a:gd name="connsiteY54"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3131457 w 4510936"/>
                <a:gd name="connsiteY26" fmla="*/ 1528170 h 3835942"/>
                <a:gd name="connsiteX27" fmla="*/ 3218542 w 4510936"/>
                <a:gd name="connsiteY27" fmla="*/ 617399 h 3835942"/>
                <a:gd name="connsiteX28" fmla="*/ 2715985 w 4510936"/>
                <a:gd name="connsiteY28" fmla="*/ 947598 h 3835942"/>
                <a:gd name="connsiteX29" fmla="*/ 1948542 w 4510936"/>
                <a:gd name="connsiteY29" fmla="*/ 925827 h 3835942"/>
                <a:gd name="connsiteX30" fmla="*/ 2062843 w 4510936"/>
                <a:gd name="connsiteY30" fmla="*/ 403313 h 3835942"/>
                <a:gd name="connsiteX31" fmla="*/ 1816101 w 4510936"/>
                <a:gd name="connsiteY31" fmla="*/ 780685 h 3835942"/>
                <a:gd name="connsiteX32" fmla="*/ 1455057 w 4510936"/>
                <a:gd name="connsiteY32" fmla="*/ 898614 h 3835942"/>
                <a:gd name="connsiteX33" fmla="*/ 1556657 w 4510936"/>
                <a:gd name="connsiteY33" fmla="*/ 2852599 h 3835942"/>
                <a:gd name="connsiteX34" fmla="*/ 1580115 w 4510936"/>
                <a:gd name="connsiteY34" fmla="*/ 3729193 h 3835942"/>
                <a:gd name="connsiteX35" fmla="*/ 1581642 w 4510936"/>
                <a:gd name="connsiteY35" fmla="*/ 3835942 h 3835942"/>
                <a:gd name="connsiteX36" fmla="*/ 1113971 w 4510936"/>
                <a:gd name="connsiteY36" fmla="*/ 3835942 h 3835942"/>
                <a:gd name="connsiteX37" fmla="*/ 836413 w 4510936"/>
                <a:gd name="connsiteY37" fmla="*/ 3086585 h 3835942"/>
                <a:gd name="connsiteX38" fmla="*/ 116170 w 4510936"/>
                <a:gd name="connsiteY38" fmla="*/ 2308285 h 3835942"/>
                <a:gd name="connsiteX39" fmla="*/ 118297 w 4510936"/>
                <a:gd name="connsiteY39" fmla="*/ 2287181 h 3835942"/>
                <a:gd name="connsiteX40" fmla="*/ 98842 w 4510936"/>
                <a:gd name="connsiteY40" fmla="*/ 2263602 h 3835942"/>
                <a:gd name="connsiteX41" fmla="*/ 0 w 4510936"/>
                <a:gd name="connsiteY41" fmla="*/ 1940013 h 3835942"/>
                <a:gd name="connsiteX42" fmla="*/ 98842 w 4510936"/>
                <a:gd name="connsiteY42" fmla="*/ 1616424 h 3835942"/>
                <a:gd name="connsiteX43" fmla="*/ 158494 w 4510936"/>
                <a:gd name="connsiteY43" fmla="*/ 1544125 h 3835942"/>
                <a:gd name="connsiteX44" fmla="*/ 138294 w 4510936"/>
                <a:gd name="connsiteY44" fmla="*/ 1479051 h 3835942"/>
                <a:gd name="connsiteX45" fmla="*/ 124645 w 4510936"/>
                <a:gd name="connsiteY45" fmla="*/ 1343654 h 3835942"/>
                <a:gd name="connsiteX46" fmla="*/ 534966 w 4510936"/>
                <a:gd name="connsiteY46" fmla="*/ 724623 h 3835942"/>
                <a:gd name="connsiteX47" fmla="*/ 655270 w 4510936"/>
                <a:gd name="connsiteY47" fmla="*/ 687278 h 3835942"/>
                <a:gd name="connsiteX48" fmla="*/ 663127 w 4510936"/>
                <a:gd name="connsiteY48" fmla="*/ 661967 h 3835942"/>
                <a:gd name="connsiteX49" fmla="*/ 1282159 w 4510936"/>
                <a:gd name="connsiteY49" fmla="*/ 251645 h 3835942"/>
                <a:gd name="connsiteX50" fmla="*/ 1417556 w 4510936"/>
                <a:gd name="connsiteY50" fmla="*/ 265294 h 3835942"/>
                <a:gd name="connsiteX51" fmla="*/ 1421411 w 4510936"/>
                <a:gd name="connsiteY51" fmla="*/ 266491 h 3835942"/>
                <a:gd name="connsiteX52" fmla="*/ 1478933 w 4510936"/>
                <a:gd name="connsiteY52" fmla="*/ 196773 h 3835942"/>
                <a:gd name="connsiteX53" fmla="*/ 1953986 w 4510936"/>
                <a:gd name="connsiteY53"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3218542 w 4510936"/>
                <a:gd name="connsiteY26" fmla="*/ 617399 h 3835942"/>
                <a:gd name="connsiteX27" fmla="*/ 2715985 w 4510936"/>
                <a:gd name="connsiteY27" fmla="*/ 947598 h 3835942"/>
                <a:gd name="connsiteX28" fmla="*/ 1948542 w 4510936"/>
                <a:gd name="connsiteY28" fmla="*/ 925827 h 3835942"/>
                <a:gd name="connsiteX29" fmla="*/ 2062843 w 4510936"/>
                <a:gd name="connsiteY29" fmla="*/ 403313 h 3835942"/>
                <a:gd name="connsiteX30" fmla="*/ 1816101 w 4510936"/>
                <a:gd name="connsiteY30" fmla="*/ 780685 h 3835942"/>
                <a:gd name="connsiteX31" fmla="*/ 1455057 w 4510936"/>
                <a:gd name="connsiteY31" fmla="*/ 898614 h 3835942"/>
                <a:gd name="connsiteX32" fmla="*/ 1556657 w 4510936"/>
                <a:gd name="connsiteY32" fmla="*/ 2852599 h 3835942"/>
                <a:gd name="connsiteX33" fmla="*/ 1580115 w 4510936"/>
                <a:gd name="connsiteY33" fmla="*/ 3729193 h 3835942"/>
                <a:gd name="connsiteX34" fmla="*/ 1581642 w 4510936"/>
                <a:gd name="connsiteY34" fmla="*/ 3835942 h 3835942"/>
                <a:gd name="connsiteX35" fmla="*/ 1113971 w 4510936"/>
                <a:gd name="connsiteY35" fmla="*/ 3835942 h 3835942"/>
                <a:gd name="connsiteX36" fmla="*/ 836413 w 4510936"/>
                <a:gd name="connsiteY36" fmla="*/ 3086585 h 3835942"/>
                <a:gd name="connsiteX37" fmla="*/ 116170 w 4510936"/>
                <a:gd name="connsiteY37" fmla="*/ 2308285 h 3835942"/>
                <a:gd name="connsiteX38" fmla="*/ 118297 w 4510936"/>
                <a:gd name="connsiteY38" fmla="*/ 2287181 h 3835942"/>
                <a:gd name="connsiteX39" fmla="*/ 98842 w 4510936"/>
                <a:gd name="connsiteY39" fmla="*/ 2263602 h 3835942"/>
                <a:gd name="connsiteX40" fmla="*/ 0 w 4510936"/>
                <a:gd name="connsiteY40" fmla="*/ 1940013 h 3835942"/>
                <a:gd name="connsiteX41" fmla="*/ 98842 w 4510936"/>
                <a:gd name="connsiteY41" fmla="*/ 1616424 h 3835942"/>
                <a:gd name="connsiteX42" fmla="*/ 158494 w 4510936"/>
                <a:gd name="connsiteY42" fmla="*/ 1544125 h 3835942"/>
                <a:gd name="connsiteX43" fmla="*/ 138294 w 4510936"/>
                <a:gd name="connsiteY43" fmla="*/ 1479051 h 3835942"/>
                <a:gd name="connsiteX44" fmla="*/ 124645 w 4510936"/>
                <a:gd name="connsiteY44" fmla="*/ 1343654 h 3835942"/>
                <a:gd name="connsiteX45" fmla="*/ 534966 w 4510936"/>
                <a:gd name="connsiteY45" fmla="*/ 724623 h 3835942"/>
                <a:gd name="connsiteX46" fmla="*/ 655270 w 4510936"/>
                <a:gd name="connsiteY46" fmla="*/ 687278 h 3835942"/>
                <a:gd name="connsiteX47" fmla="*/ 663127 w 4510936"/>
                <a:gd name="connsiteY47" fmla="*/ 661967 h 3835942"/>
                <a:gd name="connsiteX48" fmla="*/ 1282159 w 4510936"/>
                <a:gd name="connsiteY48" fmla="*/ 251645 h 3835942"/>
                <a:gd name="connsiteX49" fmla="*/ 1417556 w 4510936"/>
                <a:gd name="connsiteY49" fmla="*/ 265294 h 3835942"/>
                <a:gd name="connsiteX50" fmla="*/ 1421411 w 4510936"/>
                <a:gd name="connsiteY50" fmla="*/ 266491 h 3835942"/>
                <a:gd name="connsiteX51" fmla="*/ 1478933 w 4510936"/>
                <a:gd name="connsiteY51" fmla="*/ 196773 h 3835942"/>
                <a:gd name="connsiteX52" fmla="*/ 1953986 w 4510936"/>
                <a:gd name="connsiteY52"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715985 w 4510936"/>
                <a:gd name="connsiteY26" fmla="*/ 947598 h 3835942"/>
                <a:gd name="connsiteX27" fmla="*/ 1948542 w 4510936"/>
                <a:gd name="connsiteY27" fmla="*/ 925827 h 3835942"/>
                <a:gd name="connsiteX28" fmla="*/ 2062843 w 4510936"/>
                <a:gd name="connsiteY28" fmla="*/ 403313 h 3835942"/>
                <a:gd name="connsiteX29" fmla="*/ 1816101 w 4510936"/>
                <a:gd name="connsiteY29" fmla="*/ 780685 h 3835942"/>
                <a:gd name="connsiteX30" fmla="*/ 1455057 w 4510936"/>
                <a:gd name="connsiteY30" fmla="*/ 898614 h 3835942"/>
                <a:gd name="connsiteX31" fmla="*/ 1556657 w 4510936"/>
                <a:gd name="connsiteY31" fmla="*/ 2852599 h 3835942"/>
                <a:gd name="connsiteX32" fmla="*/ 1580115 w 4510936"/>
                <a:gd name="connsiteY32" fmla="*/ 3729193 h 3835942"/>
                <a:gd name="connsiteX33" fmla="*/ 1581642 w 4510936"/>
                <a:gd name="connsiteY33" fmla="*/ 3835942 h 3835942"/>
                <a:gd name="connsiteX34" fmla="*/ 1113971 w 4510936"/>
                <a:gd name="connsiteY34" fmla="*/ 3835942 h 3835942"/>
                <a:gd name="connsiteX35" fmla="*/ 836413 w 4510936"/>
                <a:gd name="connsiteY35" fmla="*/ 3086585 h 3835942"/>
                <a:gd name="connsiteX36" fmla="*/ 116170 w 4510936"/>
                <a:gd name="connsiteY36" fmla="*/ 2308285 h 3835942"/>
                <a:gd name="connsiteX37" fmla="*/ 118297 w 4510936"/>
                <a:gd name="connsiteY37" fmla="*/ 2287181 h 3835942"/>
                <a:gd name="connsiteX38" fmla="*/ 98842 w 4510936"/>
                <a:gd name="connsiteY38" fmla="*/ 2263602 h 3835942"/>
                <a:gd name="connsiteX39" fmla="*/ 0 w 4510936"/>
                <a:gd name="connsiteY39" fmla="*/ 1940013 h 3835942"/>
                <a:gd name="connsiteX40" fmla="*/ 98842 w 4510936"/>
                <a:gd name="connsiteY40" fmla="*/ 1616424 h 3835942"/>
                <a:gd name="connsiteX41" fmla="*/ 158494 w 4510936"/>
                <a:gd name="connsiteY41" fmla="*/ 1544125 h 3835942"/>
                <a:gd name="connsiteX42" fmla="*/ 138294 w 4510936"/>
                <a:gd name="connsiteY42" fmla="*/ 1479051 h 3835942"/>
                <a:gd name="connsiteX43" fmla="*/ 124645 w 4510936"/>
                <a:gd name="connsiteY43" fmla="*/ 1343654 h 3835942"/>
                <a:gd name="connsiteX44" fmla="*/ 534966 w 4510936"/>
                <a:gd name="connsiteY44" fmla="*/ 724623 h 3835942"/>
                <a:gd name="connsiteX45" fmla="*/ 655270 w 4510936"/>
                <a:gd name="connsiteY45" fmla="*/ 687278 h 3835942"/>
                <a:gd name="connsiteX46" fmla="*/ 663127 w 4510936"/>
                <a:gd name="connsiteY46" fmla="*/ 661967 h 3835942"/>
                <a:gd name="connsiteX47" fmla="*/ 1282159 w 4510936"/>
                <a:gd name="connsiteY47" fmla="*/ 251645 h 3835942"/>
                <a:gd name="connsiteX48" fmla="*/ 1417556 w 4510936"/>
                <a:gd name="connsiteY48" fmla="*/ 265294 h 3835942"/>
                <a:gd name="connsiteX49" fmla="*/ 1421411 w 4510936"/>
                <a:gd name="connsiteY49" fmla="*/ 266491 h 3835942"/>
                <a:gd name="connsiteX50" fmla="*/ 1478933 w 4510936"/>
                <a:gd name="connsiteY50" fmla="*/ 196773 h 3835942"/>
                <a:gd name="connsiteX51" fmla="*/ 1953986 w 4510936"/>
                <a:gd name="connsiteY5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948542 w 4510936"/>
                <a:gd name="connsiteY26" fmla="*/ 925827 h 3835942"/>
                <a:gd name="connsiteX27" fmla="*/ 2062843 w 4510936"/>
                <a:gd name="connsiteY27" fmla="*/ 403313 h 3835942"/>
                <a:gd name="connsiteX28" fmla="*/ 1816101 w 4510936"/>
                <a:gd name="connsiteY28" fmla="*/ 780685 h 3835942"/>
                <a:gd name="connsiteX29" fmla="*/ 1455057 w 4510936"/>
                <a:gd name="connsiteY29" fmla="*/ 898614 h 3835942"/>
                <a:gd name="connsiteX30" fmla="*/ 1556657 w 4510936"/>
                <a:gd name="connsiteY30" fmla="*/ 2852599 h 3835942"/>
                <a:gd name="connsiteX31" fmla="*/ 1580115 w 4510936"/>
                <a:gd name="connsiteY31" fmla="*/ 3729193 h 3835942"/>
                <a:gd name="connsiteX32" fmla="*/ 1581642 w 4510936"/>
                <a:gd name="connsiteY32" fmla="*/ 3835942 h 3835942"/>
                <a:gd name="connsiteX33" fmla="*/ 1113971 w 4510936"/>
                <a:gd name="connsiteY33" fmla="*/ 3835942 h 3835942"/>
                <a:gd name="connsiteX34" fmla="*/ 836413 w 4510936"/>
                <a:gd name="connsiteY34" fmla="*/ 3086585 h 3835942"/>
                <a:gd name="connsiteX35" fmla="*/ 116170 w 4510936"/>
                <a:gd name="connsiteY35" fmla="*/ 2308285 h 3835942"/>
                <a:gd name="connsiteX36" fmla="*/ 118297 w 4510936"/>
                <a:gd name="connsiteY36" fmla="*/ 2287181 h 3835942"/>
                <a:gd name="connsiteX37" fmla="*/ 98842 w 4510936"/>
                <a:gd name="connsiteY37" fmla="*/ 2263602 h 3835942"/>
                <a:gd name="connsiteX38" fmla="*/ 0 w 4510936"/>
                <a:gd name="connsiteY38" fmla="*/ 1940013 h 3835942"/>
                <a:gd name="connsiteX39" fmla="*/ 98842 w 4510936"/>
                <a:gd name="connsiteY39" fmla="*/ 1616424 h 3835942"/>
                <a:gd name="connsiteX40" fmla="*/ 158494 w 4510936"/>
                <a:gd name="connsiteY40" fmla="*/ 1544125 h 3835942"/>
                <a:gd name="connsiteX41" fmla="*/ 138294 w 4510936"/>
                <a:gd name="connsiteY41" fmla="*/ 1479051 h 3835942"/>
                <a:gd name="connsiteX42" fmla="*/ 124645 w 4510936"/>
                <a:gd name="connsiteY42" fmla="*/ 1343654 h 3835942"/>
                <a:gd name="connsiteX43" fmla="*/ 534966 w 4510936"/>
                <a:gd name="connsiteY43" fmla="*/ 724623 h 3835942"/>
                <a:gd name="connsiteX44" fmla="*/ 655270 w 4510936"/>
                <a:gd name="connsiteY44" fmla="*/ 687278 h 3835942"/>
                <a:gd name="connsiteX45" fmla="*/ 663127 w 4510936"/>
                <a:gd name="connsiteY45" fmla="*/ 661967 h 3835942"/>
                <a:gd name="connsiteX46" fmla="*/ 1282159 w 4510936"/>
                <a:gd name="connsiteY46" fmla="*/ 251645 h 3835942"/>
                <a:gd name="connsiteX47" fmla="*/ 1417556 w 4510936"/>
                <a:gd name="connsiteY47" fmla="*/ 265294 h 3835942"/>
                <a:gd name="connsiteX48" fmla="*/ 1421411 w 4510936"/>
                <a:gd name="connsiteY48" fmla="*/ 266491 h 3835942"/>
                <a:gd name="connsiteX49" fmla="*/ 1478933 w 4510936"/>
                <a:gd name="connsiteY49" fmla="*/ 196773 h 3835942"/>
                <a:gd name="connsiteX50" fmla="*/ 1953986 w 4510936"/>
                <a:gd name="connsiteY5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2062843 w 4510936"/>
                <a:gd name="connsiteY26" fmla="*/ 403313 h 3835942"/>
                <a:gd name="connsiteX27" fmla="*/ 1816101 w 4510936"/>
                <a:gd name="connsiteY27" fmla="*/ 780685 h 3835942"/>
                <a:gd name="connsiteX28" fmla="*/ 1455057 w 4510936"/>
                <a:gd name="connsiteY28" fmla="*/ 898614 h 3835942"/>
                <a:gd name="connsiteX29" fmla="*/ 1556657 w 4510936"/>
                <a:gd name="connsiteY29" fmla="*/ 2852599 h 3835942"/>
                <a:gd name="connsiteX30" fmla="*/ 1580115 w 4510936"/>
                <a:gd name="connsiteY30" fmla="*/ 3729193 h 3835942"/>
                <a:gd name="connsiteX31" fmla="*/ 1581642 w 4510936"/>
                <a:gd name="connsiteY31" fmla="*/ 3835942 h 3835942"/>
                <a:gd name="connsiteX32" fmla="*/ 1113971 w 4510936"/>
                <a:gd name="connsiteY32" fmla="*/ 3835942 h 3835942"/>
                <a:gd name="connsiteX33" fmla="*/ 836413 w 4510936"/>
                <a:gd name="connsiteY33" fmla="*/ 3086585 h 3835942"/>
                <a:gd name="connsiteX34" fmla="*/ 116170 w 4510936"/>
                <a:gd name="connsiteY34" fmla="*/ 2308285 h 3835942"/>
                <a:gd name="connsiteX35" fmla="*/ 118297 w 4510936"/>
                <a:gd name="connsiteY35" fmla="*/ 2287181 h 3835942"/>
                <a:gd name="connsiteX36" fmla="*/ 98842 w 4510936"/>
                <a:gd name="connsiteY36" fmla="*/ 2263602 h 3835942"/>
                <a:gd name="connsiteX37" fmla="*/ 0 w 4510936"/>
                <a:gd name="connsiteY37" fmla="*/ 1940013 h 3835942"/>
                <a:gd name="connsiteX38" fmla="*/ 98842 w 4510936"/>
                <a:gd name="connsiteY38" fmla="*/ 1616424 h 3835942"/>
                <a:gd name="connsiteX39" fmla="*/ 158494 w 4510936"/>
                <a:gd name="connsiteY39" fmla="*/ 1544125 h 3835942"/>
                <a:gd name="connsiteX40" fmla="*/ 138294 w 4510936"/>
                <a:gd name="connsiteY40" fmla="*/ 1479051 h 3835942"/>
                <a:gd name="connsiteX41" fmla="*/ 124645 w 4510936"/>
                <a:gd name="connsiteY41" fmla="*/ 1343654 h 3835942"/>
                <a:gd name="connsiteX42" fmla="*/ 534966 w 4510936"/>
                <a:gd name="connsiteY42" fmla="*/ 724623 h 3835942"/>
                <a:gd name="connsiteX43" fmla="*/ 655270 w 4510936"/>
                <a:gd name="connsiteY43" fmla="*/ 687278 h 3835942"/>
                <a:gd name="connsiteX44" fmla="*/ 663127 w 4510936"/>
                <a:gd name="connsiteY44" fmla="*/ 661967 h 3835942"/>
                <a:gd name="connsiteX45" fmla="*/ 1282159 w 4510936"/>
                <a:gd name="connsiteY45" fmla="*/ 251645 h 3835942"/>
                <a:gd name="connsiteX46" fmla="*/ 1417556 w 4510936"/>
                <a:gd name="connsiteY46" fmla="*/ 265294 h 3835942"/>
                <a:gd name="connsiteX47" fmla="*/ 1421411 w 4510936"/>
                <a:gd name="connsiteY47" fmla="*/ 266491 h 3835942"/>
                <a:gd name="connsiteX48" fmla="*/ 1478933 w 4510936"/>
                <a:gd name="connsiteY48" fmla="*/ 196773 h 3835942"/>
                <a:gd name="connsiteX49" fmla="*/ 1953986 w 4510936"/>
                <a:gd name="connsiteY4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816101 w 4510936"/>
                <a:gd name="connsiteY26" fmla="*/ 780685 h 3835942"/>
                <a:gd name="connsiteX27" fmla="*/ 1455057 w 4510936"/>
                <a:gd name="connsiteY27" fmla="*/ 898614 h 3835942"/>
                <a:gd name="connsiteX28" fmla="*/ 1556657 w 4510936"/>
                <a:gd name="connsiteY28" fmla="*/ 2852599 h 3835942"/>
                <a:gd name="connsiteX29" fmla="*/ 1580115 w 4510936"/>
                <a:gd name="connsiteY29" fmla="*/ 3729193 h 3835942"/>
                <a:gd name="connsiteX30" fmla="*/ 1581642 w 4510936"/>
                <a:gd name="connsiteY30" fmla="*/ 3835942 h 3835942"/>
                <a:gd name="connsiteX31" fmla="*/ 1113971 w 4510936"/>
                <a:gd name="connsiteY31" fmla="*/ 3835942 h 3835942"/>
                <a:gd name="connsiteX32" fmla="*/ 836413 w 4510936"/>
                <a:gd name="connsiteY32" fmla="*/ 3086585 h 3835942"/>
                <a:gd name="connsiteX33" fmla="*/ 116170 w 4510936"/>
                <a:gd name="connsiteY33" fmla="*/ 2308285 h 3835942"/>
                <a:gd name="connsiteX34" fmla="*/ 118297 w 4510936"/>
                <a:gd name="connsiteY34" fmla="*/ 2287181 h 3835942"/>
                <a:gd name="connsiteX35" fmla="*/ 98842 w 4510936"/>
                <a:gd name="connsiteY35" fmla="*/ 2263602 h 3835942"/>
                <a:gd name="connsiteX36" fmla="*/ 0 w 4510936"/>
                <a:gd name="connsiteY36" fmla="*/ 1940013 h 3835942"/>
                <a:gd name="connsiteX37" fmla="*/ 98842 w 4510936"/>
                <a:gd name="connsiteY37" fmla="*/ 1616424 h 3835942"/>
                <a:gd name="connsiteX38" fmla="*/ 158494 w 4510936"/>
                <a:gd name="connsiteY38" fmla="*/ 1544125 h 3835942"/>
                <a:gd name="connsiteX39" fmla="*/ 138294 w 4510936"/>
                <a:gd name="connsiteY39" fmla="*/ 1479051 h 3835942"/>
                <a:gd name="connsiteX40" fmla="*/ 124645 w 4510936"/>
                <a:gd name="connsiteY40" fmla="*/ 1343654 h 3835942"/>
                <a:gd name="connsiteX41" fmla="*/ 534966 w 4510936"/>
                <a:gd name="connsiteY41" fmla="*/ 724623 h 3835942"/>
                <a:gd name="connsiteX42" fmla="*/ 655270 w 4510936"/>
                <a:gd name="connsiteY42" fmla="*/ 687278 h 3835942"/>
                <a:gd name="connsiteX43" fmla="*/ 663127 w 4510936"/>
                <a:gd name="connsiteY43" fmla="*/ 661967 h 3835942"/>
                <a:gd name="connsiteX44" fmla="*/ 1282159 w 4510936"/>
                <a:gd name="connsiteY44" fmla="*/ 251645 h 3835942"/>
                <a:gd name="connsiteX45" fmla="*/ 1417556 w 4510936"/>
                <a:gd name="connsiteY45" fmla="*/ 265294 h 3835942"/>
                <a:gd name="connsiteX46" fmla="*/ 1421411 w 4510936"/>
                <a:gd name="connsiteY46" fmla="*/ 266491 h 3835942"/>
                <a:gd name="connsiteX47" fmla="*/ 1478933 w 4510936"/>
                <a:gd name="connsiteY47" fmla="*/ 196773 h 3835942"/>
                <a:gd name="connsiteX48" fmla="*/ 1953986 w 4510936"/>
                <a:gd name="connsiteY4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455057 w 4510936"/>
                <a:gd name="connsiteY26" fmla="*/ 898614 h 3835942"/>
                <a:gd name="connsiteX27" fmla="*/ 1556657 w 4510936"/>
                <a:gd name="connsiteY27" fmla="*/ 2852599 h 3835942"/>
                <a:gd name="connsiteX28" fmla="*/ 1580115 w 4510936"/>
                <a:gd name="connsiteY28" fmla="*/ 3729193 h 3835942"/>
                <a:gd name="connsiteX29" fmla="*/ 1581642 w 4510936"/>
                <a:gd name="connsiteY29" fmla="*/ 3835942 h 3835942"/>
                <a:gd name="connsiteX30" fmla="*/ 1113971 w 4510936"/>
                <a:gd name="connsiteY30" fmla="*/ 3835942 h 3835942"/>
                <a:gd name="connsiteX31" fmla="*/ 836413 w 4510936"/>
                <a:gd name="connsiteY31" fmla="*/ 3086585 h 3835942"/>
                <a:gd name="connsiteX32" fmla="*/ 116170 w 4510936"/>
                <a:gd name="connsiteY32" fmla="*/ 2308285 h 3835942"/>
                <a:gd name="connsiteX33" fmla="*/ 118297 w 4510936"/>
                <a:gd name="connsiteY33" fmla="*/ 2287181 h 3835942"/>
                <a:gd name="connsiteX34" fmla="*/ 98842 w 4510936"/>
                <a:gd name="connsiteY34" fmla="*/ 2263602 h 3835942"/>
                <a:gd name="connsiteX35" fmla="*/ 0 w 4510936"/>
                <a:gd name="connsiteY35" fmla="*/ 1940013 h 3835942"/>
                <a:gd name="connsiteX36" fmla="*/ 98842 w 4510936"/>
                <a:gd name="connsiteY36" fmla="*/ 1616424 h 3835942"/>
                <a:gd name="connsiteX37" fmla="*/ 158494 w 4510936"/>
                <a:gd name="connsiteY37" fmla="*/ 1544125 h 3835942"/>
                <a:gd name="connsiteX38" fmla="*/ 138294 w 4510936"/>
                <a:gd name="connsiteY38" fmla="*/ 1479051 h 3835942"/>
                <a:gd name="connsiteX39" fmla="*/ 124645 w 4510936"/>
                <a:gd name="connsiteY39" fmla="*/ 1343654 h 3835942"/>
                <a:gd name="connsiteX40" fmla="*/ 534966 w 4510936"/>
                <a:gd name="connsiteY40" fmla="*/ 724623 h 3835942"/>
                <a:gd name="connsiteX41" fmla="*/ 655270 w 4510936"/>
                <a:gd name="connsiteY41" fmla="*/ 687278 h 3835942"/>
                <a:gd name="connsiteX42" fmla="*/ 663127 w 4510936"/>
                <a:gd name="connsiteY42" fmla="*/ 661967 h 3835942"/>
                <a:gd name="connsiteX43" fmla="*/ 1282159 w 4510936"/>
                <a:gd name="connsiteY43" fmla="*/ 251645 h 3835942"/>
                <a:gd name="connsiteX44" fmla="*/ 1417556 w 4510936"/>
                <a:gd name="connsiteY44" fmla="*/ 265294 h 3835942"/>
                <a:gd name="connsiteX45" fmla="*/ 1421411 w 4510936"/>
                <a:gd name="connsiteY45" fmla="*/ 266491 h 3835942"/>
                <a:gd name="connsiteX46" fmla="*/ 1478933 w 4510936"/>
                <a:gd name="connsiteY46" fmla="*/ 196773 h 3835942"/>
                <a:gd name="connsiteX47" fmla="*/ 1953986 w 4510936"/>
                <a:gd name="connsiteY4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676400 w 4510936"/>
                <a:gd name="connsiteY22" fmla="*/ 1096370 h 3835942"/>
                <a:gd name="connsiteX23" fmla="*/ 1919514 w 4510936"/>
                <a:gd name="connsiteY23" fmla="*/ 1168942 h 3835942"/>
                <a:gd name="connsiteX24" fmla="*/ 1850570 w 4510936"/>
                <a:gd name="connsiteY24" fmla="*/ 2130513 h 3835942"/>
                <a:gd name="connsiteX25" fmla="*/ 2148114 w 4510936"/>
                <a:gd name="connsiteY25" fmla="*/ 1901913 h 3835942"/>
                <a:gd name="connsiteX26" fmla="*/ 1556657 w 4510936"/>
                <a:gd name="connsiteY26" fmla="*/ 2852599 h 3835942"/>
                <a:gd name="connsiteX27" fmla="*/ 1580115 w 4510936"/>
                <a:gd name="connsiteY27" fmla="*/ 3729193 h 3835942"/>
                <a:gd name="connsiteX28" fmla="*/ 1581642 w 4510936"/>
                <a:gd name="connsiteY28" fmla="*/ 3835942 h 3835942"/>
                <a:gd name="connsiteX29" fmla="*/ 1113971 w 4510936"/>
                <a:gd name="connsiteY29" fmla="*/ 3835942 h 3835942"/>
                <a:gd name="connsiteX30" fmla="*/ 836413 w 4510936"/>
                <a:gd name="connsiteY30" fmla="*/ 3086585 h 3835942"/>
                <a:gd name="connsiteX31" fmla="*/ 116170 w 4510936"/>
                <a:gd name="connsiteY31" fmla="*/ 2308285 h 3835942"/>
                <a:gd name="connsiteX32" fmla="*/ 118297 w 4510936"/>
                <a:gd name="connsiteY32" fmla="*/ 2287181 h 3835942"/>
                <a:gd name="connsiteX33" fmla="*/ 98842 w 4510936"/>
                <a:gd name="connsiteY33" fmla="*/ 2263602 h 3835942"/>
                <a:gd name="connsiteX34" fmla="*/ 0 w 4510936"/>
                <a:gd name="connsiteY34" fmla="*/ 1940013 h 3835942"/>
                <a:gd name="connsiteX35" fmla="*/ 98842 w 4510936"/>
                <a:gd name="connsiteY35" fmla="*/ 1616424 h 3835942"/>
                <a:gd name="connsiteX36" fmla="*/ 158494 w 4510936"/>
                <a:gd name="connsiteY36" fmla="*/ 1544125 h 3835942"/>
                <a:gd name="connsiteX37" fmla="*/ 138294 w 4510936"/>
                <a:gd name="connsiteY37" fmla="*/ 1479051 h 3835942"/>
                <a:gd name="connsiteX38" fmla="*/ 124645 w 4510936"/>
                <a:gd name="connsiteY38" fmla="*/ 1343654 h 3835942"/>
                <a:gd name="connsiteX39" fmla="*/ 534966 w 4510936"/>
                <a:gd name="connsiteY39" fmla="*/ 724623 h 3835942"/>
                <a:gd name="connsiteX40" fmla="*/ 655270 w 4510936"/>
                <a:gd name="connsiteY40" fmla="*/ 687278 h 3835942"/>
                <a:gd name="connsiteX41" fmla="*/ 663127 w 4510936"/>
                <a:gd name="connsiteY41" fmla="*/ 661967 h 3835942"/>
                <a:gd name="connsiteX42" fmla="*/ 1282159 w 4510936"/>
                <a:gd name="connsiteY42" fmla="*/ 251645 h 3835942"/>
                <a:gd name="connsiteX43" fmla="*/ 1417556 w 4510936"/>
                <a:gd name="connsiteY43" fmla="*/ 265294 h 3835942"/>
                <a:gd name="connsiteX44" fmla="*/ 1421411 w 4510936"/>
                <a:gd name="connsiteY44" fmla="*/ 266491 h 3835942"/>
                <a:gd name="connsiteX45" fmla="*/ 1478933 w 4510936"/>
                <a:gd name="connsiteY45" fmla="*/ 196773 h 3835942"/>
                <a:gd name="connsiteX46" fmla="*/ 1953986 w 4510936"/>
                <a:gd name="connsiteY4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919514 w 4510936"/>
                <a:gd name="connsiteY22" fmla="*/ 1168942 h 3835942"/>
                <a:gd name="connsiteX23" fmla="*/ 1850570 w 4510936"/>
                <a:gd name="connsiteY23" fmla="*/ 2130513 h 3835942"/>
                <a:gd name="connsiteX24" fmla="*/ 2148114 w 4510936"/>
                <a:gd name="connsiteY24" fmla="*/ 1901913 h 3835942"/>
                <a:gd name="connsiteX25" fmla="*/ 1556657 w 4510936"/>
                <a:gd name="connsiteY25" fmla="*/ 2852599 h 3835942"/>
                <a:gd name="connsiteX26" fmla="*/ 1580115 w 4510936"/>
                <a:gd name="connsiteY26" fmla="*/ 3729193 h 3835942"/>
                <a:gd name="connsiteX27" fmla="*/ 1581642 w 4510936"/>
                <a:gd name="connsiteY27" fmla="*/ 3835942 h 3835942"/>
                <a:gd name="connsiteX28" fmla="*/ 1113971 w 4510936"/>
                <a:gd name="connsiteY28" fmla="*/ 3835942 h 3835942"/>
                <a:gd name="connsiteX29" fmla="*/ 836413 w 4510936"/>
                <a:gd name="connsiteY29" fmla="*/ 3086585 h 3835942"/>
                <a:gd name="connsiteX30" fmla="*/ 116170 w 4510936"/>
                <a:gd name="connsiteY30" fmla="*/ 2308285 h 3835942"/>
                <a:gd name="connsiteX31" fmla="*/ 118297 w 4510936"/>
                <a:gd name="connsiteY31" fmla="*/ 2287181 h 3835942"/>
                <a:gd name="connsiteX32" fmla="*/ 98842 w 4510936"/>
                <a:gd name="connsiteY32" fmla="*/ 2263602 h 3835942"/>
                <a:gd name="connsiteX33" fmla="*/ 0 w 4510936"/>
                <a:gd name="connsiteY33" fmla="*/ 1940013 h 3835942"/>
                <a:gd name="connsiteX34" fmla="*/ 98842 w 4510936"/>
                <a:gd name="connsiteY34" fmla="*/ 1616424 h 3835942"/>
                <a:gd name="connsiteX35" fmla="*/ 158494 w 4510936"/>
                <a:gd name="connsiteY35" fmla="*/ 1544125 h 3835942"/>
                <a:gd name="connsiteX36" fmla="*/ 138294 w 4510936"/>
                <a:gd name="connsiteY36" fmla="*/ 1479051 h 3835942"/>
                <a:gd name="connsiteX37" fmla="*/ 124645 w 4510936"/>
                <a:gd name="connsiteY37" fmla="*/ 1343654 h 3835942"/>
                <a:gd name="connsiteX38" fmla="*/ 534966 w 4510936"/>
                <a:gd name="connsiteY38" fmla="*/ 724623 h 3835942"/>
                <a:gd name="connsiteX39" fmla="*/ 655270 w 4510936"/>
                <a:gd name="connsiteY39" fmla="*/ 687278 h 3835942"/>
                <a:gd name="connsiteX40" fmla="*/ 663127 w 4510936"/>
                <a:gd name="connsiteY40" fmla="*/ 661967 h 3835942"/>
                <a:gd name="connsiteX41" fmla="*/ 1282159 w 4510936"/>
                <a:gd name="connsiteY41" fmla="*/ 251645 h 3835942"/>
                <a:gd name="connsiteX42" fmla="*/ 1417556 w 4510936"/>
                <a:gd name="connsiteY42" fmla="*/ 265294 h 3835942"/>
                <a:gd name="connsiteX43" fmla="*/ 1421411 w 4510936"/>
                <a:gd name="connsiteY43" fmla="*/ 266491 h 3835942"/>
                <a:gd name="connsiteX44" fmla="*/ 1478933 w 4510936"/>
                <a:gd name="connsiteY44" fmla="*/ 196773 h 3835942"/>
                <a:gd name="connsiteX45" fmla="*/ 1953986 w 4510936"/>
                <a:gd name="connsiteY45"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034142 w 4510936"/>
                <a:gd name="connsiteY21" fmla="*/ 1807570 h 3835942"/>
                <a:gd name="connsiteX22" fmla="*/ 1850570 w 4510936"/>
                <a:gd name="connsiteY22" fmla="*/ 2130513 h 3835942"/>
                <a:gd name="connsiteX23" fmla="*/ 2148114 w 4510936"/>
                <a:gd name="connsiteY23" fmla="*/ 1901913 h 3835942"/>
                <a:gd name="connsiteX24" fmla="*/ 1556657 w 4510936"/>
                <a:gd name="connsiteY24" fmla="*/ 2852599 h 3835942"/>
                <a:gd name="connsiteX25" fmla="*/ 1580115 w 4510936"/>
                <a:gd name="connsiteY25" fmla="*/ 3729193 h 3835942"/>
                <a:gd name="connsiteX26" fmla="*/ 1581642 w 4510936"/>
                <a:gd name="connsiteY26" fmla="*/ 3835942 h 3835942"/>
                <a:gd name="connsiteX27" fmla="*/ 1113971 w 4510936"/>
                <a:gd name="connsiteY27" fmla="*/ 3835942 h 3835942"/>
                <a:gd name="connsiteX28" fmla="*/ 836413 w 4510936"/>
                <a:gd name="connsiteY28" fmla="*/ 3086585 h 3835942"/>
                <a:gd name="connsiteX29" fmla="*/ 116170 w 4510936"/>
                <a:gd name="connsiteY29" fmla="*/ 2308285 h 3835942"/>
                <a:gd name="connsiteX30" fmla="*/ 118297 w 4510936"/>
                <a:gd name="connsiteY30" fmla="*/ 2287181 h 3835942"/>
                <a:gd name="connsiteX31" fmla="*/ 98842 w 4510936"/>
                <a:gd name="connsiteY31" fmla="*/ 2263602 h 3835942"/>
                <a:gd name="connsiteX32" fmla="*/ 0 w 4510936"/>
                <a:gd name="connsiteY32" fmla="*/ 1940013 h 3835942"/>
                <a:gd name="connsiteX33" fmla="*/ 98842 w 4510936"/>
                <a:gd name="connsiteY33" fmla="*/ 1616424 h 3835942"/>
                <a:gd name="connsiteX34" fmla="*/ 158494 w 4510936"/>
                <a:gd name="connsiteY34" fmla="*/ 1544125 h 3835942"/>
                <a:gd name="connsiteX35" fmla="*/ 138294 w 4510936"/>
                <a:gd name="connsiteY35" fmla="*/ 1479051 h 3835942"/>
                <a:gd name="connsiteX36" fmla="*/ 124645 w 4510936"/>
                <a:gd name="connsiteY36" fmla="*/ 1343654 h 3835942"/>
                <a:gd name="connsiteX37" fmla="*/ 534966 w 4510936"/>
                <a:gd name="connsiteY37" fmla="*/ 724623 h 3835942"/>
                <a:gd name="connsiteX38" fmla="*/ 655270 w 4510936"/>
                <a:gd name="connsiteY38" fmla="*/ 687278 h 3835942"/>
                <a:gd name="connsiteX39" fmla="*/ 663127 w 4510936"/>
                <a:gd name="connsiteY39" fmla="*/ 661967 h 3835942"/>
                <a:gd name="connsiteX40" fmla="*/ 1282159 w 4510936"/>
                <a:gd name="connsiteY40" fmla="*/ 251645 h 3835942"/>
                <a:gd name="connsiteX41" fmla="*/ 1417556 w 4510936"/>
                <a:gd name="connsiteY41" fmla="*/ 265294 h 3835942"/>
                <a:gd name="connsiteX42" fmla="*/ 1421411 w 4510936"/>
                <a:gd name="connsiteY42" fmla="*/ 266491 h 3835942"/>
                <a:gd name="connsiteX43" fmla="*/ 1478933 w 4510936"/>
                <a:gd name="connsiteY43" fmla="*/ 196773 h 3835942"/>
                <a:gd name="connsiteX44" fmla="*/ 1953986 w 4510936"/>
                <a:gd name="connsiteY44"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562100 w 4510936"/>
                <a:gd name="connsiteY20" fmla="*/ 1896471 h 3835942"/>
                <a:gd name="connsiteX21" fmla="*/ 1850570 w 4510936"/>
                <a:gd name="connsiteY21" fmla="*/ 2130513 h 3835942"/>
                <a:gd name="connsiteX22" fmla="*/ 2148114 w 4510936"/>
                <a:gd name="connsiteY22" fmla="*/ 1901913 h 3835942"/>
                <a:gd name="connsiteX23" fmla="*/ 1556657 w 4510936"/>
                <a:gd name="connsiteY23" fmla="*/ 2852599 h 3835942"/>
                <a:gd name="connsiteX24" fmla="*/ 1580115 w 4510936"/>
                <a:gd name="connsiteY24" fmla="*/ 3729193 h 3835942"/>
                <a:gd name="connsiteX25" fmla="*/ 1581642 w 4510936"/>
                <a:gd name="connsiteY25" fmla="*/ 3835942 h 3835942"/>
                <a:gd name="connsiteX26" fmla="*/ 1113971 w 4510936"/>
                <a:gd name="connsiteY26" fmla="*/ 3835942 h 3835942"/>
                <a:gd name="connsiteX27" fmla="*/ 836413 w 4510936"/>
                <a:gd name="connsiteY27" fmla="*/ 3086585 h 3835942"/>
                <a:gd name="connsiteX28" fmla="*/ 116170 w 4510936"/>
                <a:gd name="connsiteY28" fmla="*/ 2308285 h 3835942"/>
                <a:gd name="connsiteX29" fmla="*/ 118297 w 4510936"/>
                <a:gd name="connsiteY29" fmla="*/ 2287181 h 3835942"/>
                <a:gd name="connsiteX30" fmla="*/ 98842 w 4510936"/>
                <a:gd name="connsiteY30" fmla="*/ 2263602 h 3835942"/>
                <a:gd name="connsiteX31" fmla="*/ 0 w 4510936"/>
                <a:gd name="connsiteY31" fmla="*/ 1940013 h 3835942"/>
                <a:gd name="connsiteX32" fmla="*/ 98842 w 4510936"/>
                <a:gd name="connsiteY32" fmla="*/ 1616424 h 3835942"/>
                <a:gd name="connsiteX33" fmla="*/ 158494 w 4510936"/>
                <a:gd name="connsiteY33" fmla="*/ 1544125 h 3835942"/>
                <a:gd name="connsiteX34" fmla="*/ 138294 w 4510936"/>
                <a:gd name="connsiteY34" fmla="*/ 1479051 h 3835942"/>
                <a:gd name="connsiteX35" fmla="*/ 124645 w 4510936"/>
                <a:gd name="connsiteY35" fmla="*/ 1343654 h 3835942"/>
                <a:gd name="connsiteX36" fmla="*/ 534966 w 4510936"/>
                <a:gd name="connsiteY36" fmla="*/ 724623 h 3835942"/>
                <a:gd name="connsiteX37" fmla="*/ 655270 w 4510936"/>
                <a:gd name="connsiteY37" fmla="*/ 687278 h 3835942"/>
                <a:gd name="connsiteX38" fmla="*/ 663127 w 4510936"/>
                <a:gd name="connsiteY38" fmla="*/ 661967 h 3835942"/>
                <a:gd name="connsiteX39" fmla="*/ 1282159 w 4510936"/>
                <a:gd name="connsiteY39" fmla="*/ 251645 h 3835942"/>
                <a:gd name="connsiteX40" fmla="*/ 1417556 w 4510936"/>
                <a:gd name="connsiteY40" fmla="*/ 265294 h 3835942"/>
                <a:gd name="connsiteX41" fmla="*/ 1421411 w 4510936"/>
                <a:gd name="connsiteY41" fmla="*/ 266491 h 3835942"/>
                <a:gd name="connsiteX42" fmla="*/ 1478933 w 4510936"/>
                <a:gd name="connsiteY42" fmla="*/ 196773 h 3835942"/>
                <a:gd name="connsiteX43" fmla="*/ 1953986 w 4510936"/>
                <a:gd name="connsiteY43"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081314 w 4510936"/>
                <a:gd name="connsiteY19" fmla="*/ 2061571 h 3835942"/>
                <a:gd name="connsiteX20" fmla="*/ 1850570 w 4510936"/>
                <a:gd name="connsiteY20" fmla="*/ 2130513 h 3835942"/>
                <a:gd name="connsiteX21" fmla="*/ 2148114 w 4510936"/>
                <a:gd name="connsiteY21" fmla="*/ 1901913 h 3835942"/>
                <a:gd name="connsiteX22" fmla="*/ 1556657 w 4510936"/>
                <a:gd name="connsiteY22" fmla="*/ 2852599 h 3835942"/>
                <a:gd name="connsiteX23" fmla="*/ 1580115 w 4510936"/>
                <a:gd name="connsiteY23" fmla="*/ 3729193 h 3835942"/>
                <a:gd name="connsiteX24" fmla="*/ 1581642 w 4510936"/>
                <a:gd name="connsiteY24" fmla="*/ 3835942 h 3835942"/>
                <a:gd name="connsiteX25" fmla="*/ 1113971 w 4510936"/>
                <a:gd name="connsiteY25" fmla="*/ 3835942 h 3835942"/>
                <a:gd name="connsiteX26" fmla="*/ 836413 w 4510936"/>
                <a:gd name="connsiteY26" fmla="*/ 3086585 h 3835942"/>
                <a:gd name="connsiteX27" fmla="*/ 116170 w 4510936"/>
                <a:gd name="connsiteY27" fmla="*/ 2308285 h 3835942"/>
                <a:gd name="connsiteX28" fmla="*/ 118297 w 4510936"/>
                <a:gd name="connsiteY28" fmla="*/ 2287181 h 3835942"/>
                <a:gd name="connsiteX29" fmla="*/ 98842 w 4510936"/>
                <a:gd name="connsiteY29" fmla="*/ 2263602 h 3835942"/>
                <a:gd name="connsiteX30" fmla="*/ 0 w 4510936"/>
                <a:gd name="connsiteY30" fmla="*/ 1940013 h 3835942"/>
                <a:gd name="connsiteX31" fmla="*/ 98842 w 4510936"/>
                <a:gd name="connsiteY31" fmla="*/ 1616424 h 3835942"/>
                <a:gd name="connsiteX32" fmla="*/ 158494 w 4510936"/>
                <a:gd name="connsiteY32" fmla="*/ 1544125 h 3835942"/>
                <a:gd name="connsiteX33" fmla="*/ 138294 w 4510936"/>
                <a:gd name="connsiteY33" fmla="*/ 1479051 h 3835942"/>
                <a:gd name="connsiteX34" fmla="*/ 124645 w 4510936"/>
                <a:gd name="connsiteY34" fmla="*/ 1343654 h 3835942"/>
                <a:gd name="connsiteX35" fmla="*/ 534966 w 4510936"/>
                <a:gd name="connsiteY35" fmla="*/ 724623 h 3835942"/>
                <a:gd name="connsiteX36" fmla="*/ 655270 w 4510936"/>
                <a:gd name="connsiteY36" fmla="*/ 687278 h 3835942"/>
                <a:gd name="connsiteX37" fmla="*/ 663127 w 4510936"/>
                <a:gd name="connsiteY37" fmla="*/ 661967 h 3835942"/>
                <a:gd name="connsiteX38" fmla="*/ 1282159 w 4510936"/>
                <a:gd name="connsiteY38" fmla="*/ 251645 h 3835942"/>
                <a:gd name="connsiteX39" fmla="*/ 1417556 w 4510936"/>
                <a:gd name="connsiteY39" fmla="*/ 265294 h 3835942"/>
                <a:gd name="connsiteX40" fmla="*/ 1421411 w 4510936"/>
                <a:gd name="connsiteY40" fmla="*/ 266491 h 3835942"/>
                <a:gd name="connsiteX41" fmla="*/ 1478933 w 4510936"/>
                <a:gd name="connsiteY41" fmla="*/ 196773 h 3835942"/>
                <a:gd name="connsiteX42" fmla="*/ 1953986 w 4510936"/>
                <a:gd name="connsiteY42"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1850570 w 4510936"/>
                <a:gd name="connsiteY19" fmla="*/ 2130513 h 3835942"/>
                <a:gd name="connsiteX20" fmla="*/ 2148114 w 4510936"/>
                <a:gd name="connsiteY20" fmla="*/ 1901913 h 3835942"/>
                <a:gd name="connsiteX21" fmla="*/ 1556657 w 4510936"/>
                <a:gd name="connsiteY21" fmla="*/ 2852599 h 3835942"/>
                <a:gd name="connsiteX22" fmla="*/ 1580115 w 4510936"/>
                <a:gd name="connsiteY22" fmla="*/ 3729193 h 3835942"/>
                <a:gd name="connsiteX23" fmla="*/ 1581642 w 4510936"/>
                <a:gd name="connsiteY23" fmla="*/ 3835942 h 3835942"/>
                <a:gd name="connsiteX24" fmla="*/ 1113971 w 4510936"/>
                <a:gd name="connsiteY24" fmla="*/ 3835942 h 3835942"/>
                <a:gd name="connsiteX25" fmla="*/ 836413 w 4510936"/>
                <a:gd name="connsiteY25" fmla="*/ 3086585 h 3835942"/>
                <a:gd name="connsiteX26" fmla="*/ 116170 w 4510936"/>
                <a:gd name="connsiteY26" fmla="*/ 2308285 h 3835942"/>
                <a:gd name="connsiteX27" fmla="*/ 118297 w 4510936"/>
                <a:gd name="connsiteY27" fmla="*/ 2287181 h 3835942"/>
                <a:gd name="connsiteX28" fmla="*/ 98842 w 4510936"/>
                <a:gd name="connsiteY28" fmla="*/ 2263602 h 3835942"/>
                <a:gd name="connsiteX29" fmla="*/ 0 w 4510936"/>
                <a:gd name="connsiteY29" fmla="*/ 1940013 h 3835942"/>
                <a:gd name="connsiteX30" fmla="*/ 98842 w 4510936"/>
                <a:gd name="connsiteY30" fmla="*/ 1616424 h 3835942"/>
                <a:gd name="connsiteX31" fmla="*/ 158494 w 4510936"/>
                <a:gd name="connsiteY31" fmla="*/ 1544125 h 3835942"/>
                <a:gd name="connsiteX32" fmla="*/ 138294 w 4510936"/>
                <a:gd name="connsiteY32" fmla="*/ 1479051 h 3835942"/>
                <a:gd name="connsiteX33" fmla="*/ 124645 w 4510936"/>
                <a:gd name="connsiteY33" fmla="*/ 1343654 h 3835942"/>
                <a:gd name="connsiteX34" fmla="*/ 534966 w 4510936"/>
                <a:gd name="connsiteY34" fmla="*/ 724623 h 3835942"/>
                <a:gd name="connsiteX35" fmla="*/ 655270 w 4510936"/>
                <a:gd name="connsiteY35" fmla="*/ 687278 h 3835942"/>
                <a:gd name="connsiteX36" fmla="*/ 663127 w 4510936"/>
                <a:gd name="connsiteY36" fmla="*/ 661967 h 3835942"/>
                <a:gd name="connsiteX37" fmla="*/ 1282159 w 4510936"/>
                <a:gd name="connsiteY37" fmla="*/ 251645 h 3835942"/>
                <a:gd name="connsiteX38" fmla="*/ 1417556 w 4510936"/>
                <a:gd name="connsiteY38" fmla="*/ 265294 h 3835942"/>
                <a:gd name="connsiteX39" fmla="*/ 1421411 w 4510936"/>
                <a:gd name="connsiteY39" fmla="*/ 266491 h 3835942"/>
                <a:gd name="connsiteX40" fmla="*/ 1478933 w 4510936"/>
                <a:gd name="connsiteY40" fmla="*/ 196773 h 3835942"/>
                <a:gd name="connsiteX41" fmla="*/ 1953986 w 4510936"/>
                <a:gd name="connsiteY4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2148114 w 4510936"/>
                <a:gd name="connsiteY19" fmla="*/ 1901913 h 3835942"/>
                <a:gd name="connsiteX20" fmla="*/ 1556657 w 4510936"/>
                <a:gd name="connsiteY20" fmla="*/ 2852599 h 3835942"/>
                <a:gd name="connsiteX21" fmla="*/ 1580115 w 4510936"/>
                <a:gd name="connsiteY21" fmla="*/ 3729193 h 3835942"/>
                <a:gd name="connsiteX22" fmla="*/ 1581642 w 4510936"/>
                <a:gd name="connsiteY22" fmla="*/ 3835942 h 3835942"/>
                <a:gd name="connsiteX23" fmla="*/ 1113971 w 4510936"/>
                <a:gd name="connsiteY23" fmla="*/ 3835942 h 3835942"/>
                <a:gd name="connsiteX24" fmla="*/ 836413 w 4510936"/>
                <a:gd name="connsiteY24" fmla="*/ 3086585 h 3835942"/>
                <a:gd name="connsiteX25" fmla="*/ 116170 w 4510936"/>
                <a:gd name="connsiteY25" fmla="*/ 2308285 h 3835942"/>
                <a:gd name="connsiteX26" fmla="*/ 118297 w 4510936"/>
                <a:gd name="connsiteY26" fmla="*/ 2287181 h 3835942"/>
                <a:gd name="connsiteX27" fmla="*/ 98842 w 4510936"/>
                <a:gd name="connsiteY27" fmla="*/ 2263602 h 3835942"/>
                <a:gd name="connsiteX28" fmla="*/ 0 w 4510936"/>
                <a:gd name="connsiteY28" fmla="*/ 1940013 h 3835942"/>
                <a:gd name="connsiteX29" fmla="*/ 98842 w 4510936"/>
                <a:gd name="connsiteY29" fmla="*/ 1616424 h 3835942"/>
                <a:gd name="connsiteX30" fmla="*/ 158494 w 4510936"/>
                <a:gd name="connsiteY30" fmla="*/ 1544125 h 3835942"/>
                <a:gd name="connsiteX31" fmla="*/ 138294 w 4510936"/>
                <a:gd name="connsiteY31" fmla="*/ 1479051 h 3835942"/>
                <a:gd name="connsiteX32" fmla="*/ 124645 w 4510936"/>
                <a:gd name="connsiteY32" fmla="*/ 1343654 h 3835942"/>
                <a:gd name="connsiteX33" fmla="*/ 534966 w 4510936"/>
                <a:gd name="connsiteY33" fmla="*/ 724623 h 3835942"/>
                <a:gd name="connsiteX34" fmla="*/ 655270 w 4510936"/>
                <a:gd name="connsiteY34" fmla="*/ 687278 h 3835942"/>
                <a:gd name="connsiteX35" fmla="*/ 663127 w 4510936"/>
                <a:gd name="connsiteY35" fmla="*/ 661967 h 3835942"/>
                <a:gd name="connsiteX36" fmla="*/ 1282159 w 4510936"/>
                <a:gd name="connsiteY36" fmla="*/ 251645 h 3835942"/>
                <a:gd name="connsiteX37" fmla="*/ 1417556 w 4510936"/>
                <a:gd name="connsiteY37" fmla="*/ 265294 h 3835942"/>
                <a:gd name="connsiteX38" fmla="*/ 1421411 w 4510936"/>
                <a:gd name="connsiteY38" fmla="*/ 266491 h 3835942"/>
                <a:gd name="connsiteX39" fmla="*/ 1478933 w 4510936"/>
                <a:gd name="connsiteY39" fmla="*/ 196773 h 3835942"/>
                <a:gd name="connsiteX40" fmla="*/ 1953986 w 4510936"/>
                <a:gd name="connsiteY4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770743 w 4510936"/>
                <a:gd name="connsiteY18" fmla="*/ 2832642 h 3835942"/>
                <a:gd name="connsiteX19" fmla="*/ 2133865 w 4510936"/>
                <a:gd name="connsiteY19" fmla="*/ 1977965 h 3835942"/>
                <a:gd name="connsiteX20" fmla="*/ 2148114 w 4510936"/>
                <a:gd name="connsiteY20" fmla="*/ 1901913 h 3835942"/>
                <a:gd name="connsiteX21" fmla="*/ 1556657 w 4510936"/>
                <a:gd name="connsiteY21" fmla="*/ 2852599 h 3835942"/>
                <a:gd name="connsiteX22" fmla="*/ 1580115 w 4510936"/>
                <a:gd name="connsiteY22" fmla="*/ 3729193 h 3835942"/>
                <a:gd name="connsiteX23" fmla="*/ 1581642 w 4510936"/>
                <a:gd name="connsiteY23" fmla="*/ 3835942 h 3835942"/>
                <a:gd name="connsiteX24" fmla="*/ 1113971 w 4510936"/>
                <a:gd name="connsiteY24" fmla="*/ 3835942 h 3835942"/>
                <a:gd name="connsiteX25" fmla="*/ 836413 w 4510936"/>
                <a:gd name="connsiteY25" fmla="*/ 3086585 h 3835942"/>
                <a:gd name="connsiteX26" fmla="*/ 116170 w 4510936"/>
                <a:gd name="connsiteY26" fmla="*/ 2308285 h 3835942"/>
                <a:gd name="connsiteX27" fmla="*/ 118297 w 4510936"/>
                <a:gd name="connsiteY27" fmla="*/ 2287181 h 3835942"/>
                <a:gd name="connsiteX28" fmla="*/ 98842 w 4510936"/>
                <a:gd name="connsiteY28" fmla="*/ 2263602 h 3835942"/>
                <a:gd name="connsiteX29" fmla="*/ 0 w 4510936"/>
                <a:gd name="connsiteY29" fmla="*/ 1940013 h 3835942"/>
                <a:gd name="connsiteX30" fmla="*/ 98842 w 4510936"/>
                <a:gd name="connsiteY30" fmla="*/ 1616424 h 3835942"/>
                <a:gd name="connsiteX31" fmla="*/ 158494 w 4510936"/>
                <a:gd name="connsiteY31" fmla="*/ 1544125 h 3835942"/>
                <a:gd name="connsiteX32" fmla="*/ 138294 w 4510936"/>
                <a:gd name="connsiteY32" fmla="*/ 1479051 h 3835942"/>
                <a:gd name="connsiteX33" fmla="*/ 124645 w 4510936"/>
                <a:gd name="connsiteY33" fmla="*/ 1343654 h 3835942"/>
                <a:gd name="connsiteX34" fmla="*/ 534966 w 4510936"/>
                <a:gd name="connsiteY34" fmla="*/ 724623 h 3835942"/>
                <a:gd name="connsiteX35" fmla="*/ 655270 w 4510936"/>
                <a:gd name="connsiteY35" fmla="*/ 687278 h 3835942"/>
                <a:gd name="connsiteX36" fmla="*/ 663127 w 4510936"/>
                <a:gd name="connsiteY36" fmla="*/ 661967 h 3835942"/>
                <a:gd name="connsiteX37" fmla="*/ 1282159 w 4510936"/>
                <a:gd name="connsiteY37" fmla="*/ 251645 h 3835942"/>
                <a:gd name="connsiteX38" fmla="*/ 1417556 w 4510936"/>
                <a:gd name="connsiteY38" fmla="*/ 265294 h 3835942"/>
                <a:gd name="connsiteX39" fmla="*/ 1421411 w 4510936"/>
                <a:gd name="connsiteY39" fmla="*/ 266491 h 3835942"/>
                <a:gd name="connsiteX40" fmla="*/ 1478933 w 4510936"/>
                <a:gd name="connsiteY40" fmla="*/ 196773 h 3835942"/>
                <a:gd name="connsiteX41" fmla="*/ 1953986 w 4510936"/>
                <a:gd name="connsiteY41"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2133865 w 4510936"/>
                <a:gd name="connsiteY18" fmla="*/ 1977965 h 3835942"/>
                <a:gd name="connsiteX19" fmla="*/ 2148114 w 4510936"/>
                <a:gd name="connsiteY19" fmla="*/ 1901913 h 3835942"/>
                <a:gd name="connsiteX20" fmla="*/ 1556657 w 4510936"/>
                <a:gd name="connsiteY20" fmla="*/ 2852599 h 3835942"/>
                <a:gd name="connsiteX21" fmla="*/ 1580115 w 4510936"/>
                <a:gd name="connsiteY21" fmla="*/ 3729193 h 3835942"/>
                <a:gd name="connsiteX22" fmla="*/ 1581642 w 4510936"/>
                <a:gd name="connsiteY22" fmla="*/ 3835942 h 3835942"/>
                <a:gd name="connsiteX23" fmla="*/ 1113971 w 4510936"/>
                <a:gd name="connsiteY23" fmla="*/ 3835942 h 3835942"/>
                <a:gd name="connsiteX24" fmla="*/ 836413 w 4510936"/>
                <a:gd name="connsiteY24" fmla="*/ 3086585 h 3835942"/>
                <a:gd name="connsiteX25" fmla="*/ 116170 w 4510936"/>
                <a:gd name="connsiteY25" fmla="*/ 2308285 h 3835942"/>
                <a:gd name="connsiteX26" fmla="*/ 118297 w 4510936"/>
                <a:gd name="connsiteY26" fmla="*/ 2287181 h 3835942"/>
                <a:gd name="connsiteX27" fmla="*/ 98842 w 4510936"/>
                <a:gd name="connsiteY27" fmla="*/ 2263602 h 3835942"/>
                <a:gd name="connsiteX28" fmla="*/ 0 w 4510936"/>
                <a:gd name="connsiteY28" fmla="*/ 1940013 h 3835942"/>
                <a:gd name="connsiteX29" fmla="*/ 98842 w 4510936"/>
                <a:gd name="connsiteY29" fmla="*/ 1616424 h 3835942"/>
                <a:gd name="connsiteX30" fmla="*/ 158494 w 4510936"/>
                <a:gd name="connsiteY30" fmla="*/ 1544125 h 3835942"/>
                <a:gd name="connsiteX31" fmla="*/ 138294 w 4510936"/>
                <a:gd name="connsiteY31" fmla="*/ 1479051 h 3835942"/>
                <a:gd name="connsiteX32" fmla="*/ 124645 w 4510936"/>
                <a:gd name="connsiteY32" fmla="*/ 1343654 h 3835942"/>
                <a:gd name="connsiteX33" fmla="*/ 534966 w 4510936"/>
                <a:gd name="connsiteY33" fmla="*/ 724623 h 3835942"/>
                <a:gd name="connsiteX34" fmla="*/ 655270 w 4510936"/>
                <a:gd name="connsiteY34" fmla="*/ 687278 h 3835942"/>
                <a:gd name="connsiteX35" fmla="*/ 663127 w 4510936"/>
                <a:gd name="connsiteY35" fmla="*/ 661967 h 3835942"/>
                <a:gd name="connsiteX36" fmla="*/ 1282159 w 4510936"/>
                <a:gd name="connsiteY36" fmla="*/ 251645 h 3835942"/>
                <a:gd name="connsiteX37" fmla="*/ 1417556 w 4510936"/>
                <a:gd name="connsiteY37" fmla="*/ 265294 h 3835942"/>
                <a:gd name="connsiteX38" fmla="*/ 1421411 w 4510936"/>
                <a:gd name="connsiteY38" fmla="*/ 266491 h 3835942"/>
                <a:gd name="connsiteX39" fmla="*/ 1478933 w 4510936"/>
                <a:gd name="connsiteY39" fmla="*/ 196773 h 3835942"/>
                <a:gd name="connsiteX40" fmla="*/ 1953986 w 4510936"/>
                <a:gd name="connsiteY40"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2148114 w 4510936"/>
                <a:gd name="connsiteY18" fmla="*/ 1901913 h 3835942"/>
                <a:gd name="connsiteX19" fmla="*/ 1556657 w 4510936"/>
                <a:gd name="connsiteY19" fmla="*/ 2852599 h 3835942"/>
                <a:gd name="connsiteX20" fmla="*/ 1580115 w 4510936"/>
                <a:gd name="connsiteY20" fmla="*/ 3729193 h 3835942"/>
                <a:gd name="connsiteX21" fmla="*/ 1581642 w 4510936"/>
                <a:gd name="connsiteY21" fmla="*/ 3835942 h 3835942"/>
                <a:gd name="connsiteX22" fmla="*/ 1113971 w 4510936"/>
                <a:gd name="connsiteY22" fmla="*/ 3835942 h 3835942"/>
                <a:gd name="connsiteX23" fmla="*/ 836413 w 4510936"/>
                <a:gd name="connsiteY23" fmla="*/ 3086585 h 3835942"/>
                <a:gd name="connsiteX24" fmla="*/ 116170 w 4510936"/>
                <a:gd name="connsiteY24" fmla="*/ 2308285 h 3835942"/>
                <a:gd name="connsiteX25" fmla="*/ 118297 w 4510936"/>
                <a:gd name="connsiteY25" fmla="*/ 2287181 h 3835942"/>
                <a:gd name="connsiteX26" fmla="*/ 98842 w 4510936"/>
                <a:gd name="connsiteY26" fmla="*/ 2263602 h 3835942"/>
                <a:gd name="connsiteX27" fmla="*/ 0 w 4510936"/>
                <a:gd name="connsiteY27" fmla="*/ 1940013 h 3835942"/>
                <a:gd name="connsiteX28" fmla="*/ 98842 w 4510936"/>
                <a:gd name="connsiteY28" fmla="*/ 1616424 h 3835942"/>
                <a:gd name="connsiteX29" fmla="*/ 158494 w 4510936"/>
                <a:gd name="connsiteY29" fmla="*/ 1544125 h 3835942"/>
                <a:gd name="connsiteX30" fmla="*/ 138294 w 4510936"/>
                <a:gd name="connsiteY30" fmla="*/ 1479051 h 3835942"/>
                <a:gd name="connsiteX31" fmla="*/ 124645 w 4510936"/>
                <a:gd name="connsiteY31" fmla="*/ 1343654 h 3835942"/>
                <a:gd name="connsiteX32" fmla="*/ 534966 w 4510936"/>
                <a:gd name="connsiteY32" fmla="*/ 724623 h 3835942"/>
                <a:gd name="connsiteX33" fmla="*/ 655270 w 4510936"/>
                <a:gd name="connsiteY33" fmla="*/ 687278 h 3835942"/>
                <a:gd name="connsiteX34" fmla="*/ 663127 w 4510936"/>
                <a:gd name="connsiteY34" fmla="*/ 661967 h 3835942"/>
                <a:gd name="connsiteX35" fmla="*/ 1282159 w 4510936"/>
                <a:gd name="connsiteY35" fmla="*/ 251645 h 3835942"/>
                <a:gd name="connsiteX36" fmla="*/ 1417556 w 4510936"/>
                <a:gd name="connsiteY36" fmla="*/ 265294 h 3835942"/>
                <a:gd name="connsiteX37" fmla="*/ 1421411 w 4510936"/>
                <a:gd name="connsiteY37" fmla="*/ 266491 h 3835942"/>
                <a:gd name="connsiteX38" fmla="*/ 1478933 w 4510936"/>
                <a:gd name="connsiteY38" fmla="*/ 196773 h 3835942"/>
                <a:gd name="connsiteX39" fmla="*/ 1953986 w 4510936"/>
                <a:gd name="connsiteY39"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792429 w 4510936"/>
                <a:gd name="connsiteY17" fmla="*/ 3610035 h 3835942"/>
                <a:gd name="connsiteX18" fmla="*/ 1556657 w 4510936"/>
                <a:gd name="connsiteY18" fmla="*/ 2852599 h 3835942"/>
                <a:gd name="connsiteX19" fmla="*/ 1580115 w 4510936"/>
                <a:gd name="connsiteY19" fmla="*/ 3729193 h 3835942"/>
                <a:gd name="connsiteX20" fmla="*/ 1581642 w 4510936"/>
                <a:gd name="connsiteY20" fmla="*/ 3835942 h 3835942"/>
                <a:gd name="connsiteX21" fmla="*/ 1113971 w 4510936"/>
                <a:gd name="connsiteY21" fmla="*/ 3835942 h 3835942"/>
                <a:gd name="connsiteX22" fmla="*/ 836413 w 4510936"/>
                <a:gd name="connsiteY22" fmla="*/ 3086585 h 3835942"/>
                <a:gd name="connsiteX23" fmla="*/ 116170 w 4510936"/>
                <a:gd name="connsiteY23" fmla="*/ 2308285 h 3835942"/>
                <a:gd name="connsiteX24" fmla="*/ 118297 w 4510936"/>
                <a:gd name="connsiteY24" fmla="*/ 2287181 h 3835942"/>
                <a:gd name="connsiteX25" fmla="*/ 98842 w 4510936"/>
                <a:gd name="connsiteY25" fmla="*/ 2263602 h 3835942"/>
                <a:gd name="connsiteX26" fmla="*/ 0 w 4510936"/>
                <a:gd name="connsiteY26" fmla="*/ 1940013 h 3835942"/>
                <a:gd name="connsiteX27" fmla="*/ 98842 w 4510936"/>
                <a:gd name="connsiteY27" fmla="*/ 1616424 h 3835942"/>
                <a:gd name="connsiteX28" fmla="*/ 158494 w 4510936"/>
                <a:gd name="connsiteY28" fmla="*/ 1544125 h 3835942"/>
                <a:gd name="connsiteX29" fmla="*/ 138294 w 4510936"/>
                <a:gd name="connsiteY29" fmla="*/ 1479051 h 3835942"/>
                <a:gd name="connsiteX30" fmla="*/ 124645 w 4510936"/>
                <a:gd name="connsiteY30" fmla="*/ 1343654 h 3835942"/>
                <a:gd name="connsiteX31" fmla="*/ 534966 w 4510936"/>
                <a:gd name="connsiteY31" fmla="*/ 724623 h 3835942"/>
                <a:gd name="connsiteX32" fmla="*/ 655270 w 4510936"/>
                <a:gd name="connsiteY32" fmla="*/ 687278 h 3835942"/>
                <a:gd name="connsiteX33" fmla="*/ 663127 w 4510936"/>
                <a:gd name="connsiteY33" fmla="*/ 661967 h 3835942"/>
                <a:gd name="connsiteX34" fmla="*/ 1282159 w 4510936"/>
                <a:gd name="connsiteY34" fmla="*/ 251645 h 3835942"/>
                <a:gd name="connsiteX35" fmla="*/ 1417556 w 4510936"/>
                <a:gd name="connsiteY35" fmla="*/ 265294 h 3835942"/>
                <a:gd name="connsiteX36" fmla="*/ 1421411 w 4510936"/>
                <a:gd name="connsiteY36" fmla="*/ 266491 h 3835942"/>
                <a:gd name="connsiteX37" fmla="*/ 1478933 w 4510936"/>
                <a:gd name="connsiteY37" fmla="*/ 196773 h 3835942"/>
                <a:gd name="connsiteX38" fmla="*/ 1953986 w 4510936"/>
                <a:gd name="connsiteY38"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556657 w 4510936"/>
                <a:gd name="connsiteY17" fmla="*/ 2852599 h 3835942"/>
                <a:gd name="connsiteX18" fmla="*/ 1580115 w 4510936"/>
                <a:gd name="connsiteY18" fmla="*/ 3729193 h 3835942"/>
                <a:gd name="connsiteX19" fmla="*/ 1581642 w 4510936"/>
                <a:gd name="connsiteY19" fmla="*/ 3835942 h 3835942"/>
                <a:gd name="connsiteX20" fmla="*/ 1113971 w 4510936"/>
                <a:gd name="connsiteY20" fmla="*/ 3835942 h 3835942"/>
                <a:gd name="connsiteX21" fmla="*/ 836413 w 4510936"/>
                <a:gd name="connsiteY21" fmla="*/ 3086585 h 3835942"/>
                <a:gd name="connsiteX22" fmla="*/ 116170 w 4510936"/>
                <a:gd name="connsiteY22" fmla="*/ 2308285 h 3835942"/>
                <a:gd name="connsiteX23" fmla="*/ 118297 w 4510936"/>
                <a:gd name="connsiteY23" fmla="*/ 2287181 h 3835942"/>
                <a:gd name="connsiteX24" fmla="*/ 98842 w 4510936"/>
                <a:gd name="connsiteY24" fmla="*/ 2263602 h 3835942"/>
                <a:gd name="connsiteX25" fmla="*/ 0 w 4510936"/>
                <a:gd name="connsiteY25" fmla="*/ 1940013 h 3835942"/>
                <a:gd name="connsiteX26" fmla="*/ 98842 w 4510936"/>
                <a:gd name="connsiteY26" fmla="*/ 1616424 h 3835942"/>
                <a:gd name="connsiteX27" fmla="*/ 158494 w 4510936"/>
                <a:gd name="connsiteY27" fmla="*/ 1544125 h 3835942"/>
                <a:gd name="connsiteX28" fmla="*/ 138294 w 4510936"/>
                <a:gd name="connsiteY28" fmla="*/ 1479051 h 3835942"/>
                <a:gd name="connsiteX29" fmla="*/ 124645 w 4510936"/>
                <a:gd name="connsiteY29" fmla="*/ 1343654 h 3835942"/>
                <a:gd name="connsiteX30" fmla="*/ 534966 w 4510936"/>
                <a:gd name="connsiteY30" fmla="*/ 724623 h 3835942"/>
                <a:gd name="connsiteX31" fmla="*/ 655270 w 4510936"/>
                <a:gd name="connsiteY31" fmla="*/ 687278 h 3835942"/>
                <a:gd name="connsiteX32" fmla="*/ 663127 w 4510936"/>
                <a:gd name="connsiteY32" fmla="*/ 661967 h 3835942"/>
                <a:gd name="connsiteX33" fmla="*/ 1282159 w 4510936"/>
                <a:gd name="connsiteY33" fmla="*/ 251645 h 3835942"/>
                <a:gd name="connsiteX34" fmla="*/ 1417556 w 4510936"/>
                <a:gd name="connsiteY34" fmla="*/ 265294 h 3835942"/>
                <a:gd name="connsiteX35" fmla="*/ 1421411 w 4510936"/>
                <a:gd name="connsiteY35" fmla="*/ 266491 h 3835942"/>
                <a:gd name="connsiteX36" fmla="*/ 1478933 w 4510936"/>
                <a:gd name="connsiteY36" fmla="*/ 196773 h 3835942"/>
                <a:gd name="connsiteX37" fmla="*/ 1953986 w 4510936"/>
                <a:gd name="connsiteY37"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556657 w 4510936"/>
                <a:gd name="connsiteY17" fmla="*/ 2852599 h 3835942"/>
                <a:gd name="connsiteX18" fmla="*/ 1581642 w 4510936"/>
                <a:gd name="connsiteY18" fmla="*/ 3835942 h 3835942"/>
                <a:gd name="connsiteX19" fmla="*/ 1113971 w 4510936"/>
                <a:gd name="connsiteY19" fmla="*/ 3835942 h 3835942"/>
                <a:gd name="connsiteX20" fmla="*/ 836413 w 4510936"/>
                <a:gd name="connsiteY20" fmla="*/ 3086585 h 3835942"/>
                <a:gd name="connsiteX21" fmla="*/ 116170 w 4510936"/>
                <a:gd name="connsiteY21" fmla="*/ 2308285 h 3835942"/>
                <a:gd name="connsiteX22" fmla="*/ 118297 w 4510936"/>
                <a:gd name="connsiteY22" fmla="*/ 2287181 h 3835942"/>
                <a:gd name="connsiteX23" fmla="*/ 98842 w 4510936"/>
                <a:gd name="connsiteY23" fmla="*/ 2263602 h 3835942"/>
                <a:gd name="connsiteX24" fmla="*/ 0 w 4510936"/>
                <a:gd name="connsiteY24" fmla="*/ 1940013 h 3835942"/>
                <a:gd name="connsiteX25" fmla="*/ 98842 w 4510936"/>
                <a:gd name="connsiteY25" fmla="*/ 1616424 h 3835942"/>
                <a:gd name="connsiteX26" fmla="*/ 158494 w 4510936"/>
                <a:gd name="connsiteY26" fmla="*/ 1544125 h 3835942"/>
                <a:gd name="connsiteX27" fmla="*/ 138294 w 4510936"/>
                <a:gd name="connsiteY27" fmla="*/ 1479051 h 3835942"/>
                <a:gd name="connsiteX28" fmla="*/ 124645 w 4510936"/>
                <a:gd name="connsiteY28" fmla="*/ 1343654 h 3835942"/>
                <a:gd name="connsiteX29" fmla="*/ 534966 w 4510936"/>
                <a:gd name="connsiteY29" fmla="*/ 724623 h 3835942"/>
                <a:gd name="connsiteX30" fmla="*/ 655270 w 4510936"/>
                <a:gd name="connsiteY30" fmla="*/ 687278 h 3835942"/>
                <a:gd name="connsiteX31" fmla="*/ 663127 w 4510936"/>
                <a:gd name="connsiteY31" fmla="*/ 661967 h 3835942"/>
                <a:gd name="connsiteX32" fmla="*/ 1282159 w 4510936"/>
                <a:gd name="connsiteY32" fmla="*/ 251645 h 3835942"/>
                <a:gd name="connsiteX33" fmla="*/ 1417556 w 4510936"/>
                <a:gd name="connsiteY33" fmla="*/ 265294 h 3835942"/>
                <a:gd name="connsiteX34" fmla="*/ 1421411 w 4510936"/>
                <a:gd name="connsiteY34" fmla="*/ 266491 h 3835942"/>
                <a:gd name="connsiteX35" fmla="*/ 1478933 w 4510936"/>
                <a:gd name="connsiteY35" fmla="*/ 196773 h 3835942"/>
                <a:gd name="connsiteX36" fmla="*/ 1953986 w 4510936"/>
                <a:gd name="connsiteY36" fmla="*/ 0 h 3835942"/>
                <a:gd name="connsiteX0" fmla="*/ 1953986 w 4510936"/>
                <a:gd name="connsiteY0" fmla="*/ 0 h 3835942"/>
                <a:gd name="connsiteX1" fmla="*/ 2329611 w 4510936"/>
                <a:gd name="connsiteY1" fmla="*/ 114738 h 3835942"/>
                <a:gd name="connsiteX2" fmla="*/ 2418153 w 4510936"/>
                <a:gd name="connsiteY2" fmla="*/ 187791 h 3835942"/>
                <a:gd name="connsiteX3" fmla="*/ 2436328 w 4510936"/>
                <a:gd name="connsiteY3" fmla="*/ 172795 h 3835942"/>
                <a:gd name="connsiteX4" fmla="*/ 2811953 w 4510936"/>
                <a:gd name="connsiteY4" fmla="*/ 58057 h 3835942"/>
                <a:gd name="connsiteX5" fmla="*/ 3430985 w 4510936"/>
                <a:gd name="connsiteY5" fmla="*/ 468379 h 3835942"/>
                <a:gd name="connsiteX6" fmla="*/ 3439052 w 4510936"/>
                <a:gd name="connsiteY6" fmla="*/ 494366 h 3835942"/>
                <a:gd name="connsiteX7" fmla="*/ 3483780 w 4510936"/>
                <a:gd name="connsiteY7" fmla="*/ 489857 h 3835942"/>
                <a:gd name="connsiteX8" fmla="*/ 4155607 w 4510936"/>
                <a:gd name="connsiteY8" fmla="*/ 1161684 h 3835942"/>
                <a:gd name="connsiteX9" fmla="*/ 4153309 w 4510936"/>
                <a:gd name="connsiteY9" fmla="*/ 1184483 h 3835942"/>
                <a:gd name="connsiteX10" fmla="*/ 4214734 w 4510936"/>
                <a:gd name="connsiteY10" fmla="*/ 1217823 h 3835942"/>
                <a:gd name="connsiteX11" fmla="*/ 4510936 w 4510936"/>
                <a:gd name="connsiteY11" fmla="*/ 1774913 h 3835942"/>
                <a:gd name="connsiteX12" fmla="*/ 3839109 w 4510936"/>
                <a:gd name="connsiteY12" fmla="*/ 2446740 h 3835942"/>
                <a:gd name="connsiteX13" fmla="*/ 2763472 w 4510936"/>
                <a:gd name="connsiteY13" fmla="*/ 2548740 h 3835942"/>
                <a:gd name="connsiteX14" fmla="*/ 2130180 w 4510936"/>
                <a:gd name="connsiteY14" fmla="*/ 2990785 h 3835942"/>
                <a:gd name="connsiteX15" fmla="*/ 2009850 w 4510936"/>
                <a:gd name="connsiteY15" fmla="*/ 3835942 h 3835942"/>
                <a:gd name="connsiteX16" fmla="*/ 1789458 w 4510936"/>
                <a:gd name="connsiteY16" fmla="*/ 3835942 h 3835942"/>
                <a:gd name="connsiteX17" fmla="*/ 1581642 w 4510936"/>
                <a:gd name="connsiteY17" fmla="*/ 3835942 h 3835942"/>
                <a:gd name="connsiteX18" fmla="*/ 1113971 w 4510936"/>
                <a:gd name="connsiteY18" fmla="*/ 3835942 h 3835942"/>
                <a:gd name="connsiteX19" fmla="*/ 836413 w 4510936"/>
                <a:gd name="connsiteY19" fmla="*/ 3086585 h 3835942"/>
                <a:gd name="connsiteX20" fmla="*/ 116170 w 4510936"/>
                <a:gd name="connsiteY20" fmla="*/ 2308285 h 3835942"/>
                <a:gd name="connsiteX21" fmla="*/ 118297 w 4510936"/>
                <a:gd name="connsiteY21" fmla="*/ 2287181 h 3835942"/>
                <a:gd name="connsiteX22" fmla="*/ 98842 w 4510936"/>
                <a:gd name="connsiteY22" fmla="*/ 2263602 h 3835942"/>
                <a:gd name="connsiteX23" fmla="*/ 0 w 4510936"/>
                <a:gd name="connsiteY23" fmla="*/ 1940013 h 3835942"/>
                <a:gd name="connsiteX24" fmla="*/ 98842 w 4510936"/>
                <a:gd name="connsiteY24" fmla="*/ 1616424 h 3835942"/>
                <a:gd name="connsiteX25" fmla="*/ 158494 w 4510936"/>
                <a:gd name="connsiteY25" fmla="*/ 1544125 h 3835942"/>
                <a:gd name="connsiteX26" fmla="*/ 138294 w 4510936"/>
                <a:gd name="connsiteY26" fmla="*/ 1479051 h 3835942"/>
                <a:gd name="connsiteX27" fmla="*/ 124645 w 4510936"/>
                <a:gd name="connsiteY27" fmla="*/ 1343654 h 3835942"/>
                <a:gd name="connsiteX28" fmla="*/ 534966 w 4510936"/>
                <a:gd name="connsiteY28" fmla="*/ 724623 h 3835942"/>
                <a:gd name="connsiteX29" fmla="*/ 655270 w 4510936"/>
                <a:gd name="connsiteY29" fmla="*/ 687278 h 3835942"/>
                <a:gd name="connsiteX30" fmla="*/ 663127 w 4510936"/>
                <a:gd name="connsiteY30" fmla="*/ 661967 h 3835942"/>
                <a:gd name="connsiteX31" fmla="*/ 1282159 w 4510936"/>
                <a:gd name="connsiteY31" fmla="*/ 251645 h 3835942"/>
                <a:gd name="connsiteX32" fmla="*/ 1417556 w 4510936"/>
                <a:gd name="connsiteY32" fmla="*/ 265294 h 3835942"/>
                <a:gd name="connsiteX33" fmla="*/ 1421411 w 4510936"/>
                <a:gd name="connsiteY33" fmla="*/ 266491 h 3835942"/>
                <a:gd name="connsiteX34" fmla="*/ 1478933 w 4510936"/>
                <a:gd name="connsiteY34" fmla="*/ 196773 h 3835942"/>
                <a:gd name="connsiteX35" fmla="*/ 1953986 w 4510936"/>
                <a:gd name="connsiteY35" fmla="*/ 0 h 3835942"/>
                <a:gd name="connsiteX0" fmla="*/ 1581642 w 4510936"/>
                <a:gd name="connsiteY0" fmla="*/ 3835942 h 4045762"/>
                <a:gd name="connsiteX1" fmla="*/ 1113971 w 4510936"/>
                <a:gd name="connsiteY1" fmla="*/ 3835942 h 4045762"/>
                <a:gd name="connsiteX2" fmla="*/ 836413 w 4510936"/>
                <a:gd name="connsiteY2" fmla="*/ 3086585 h 4045762"/>
                <a:gd name="connsiteX3" fmla="*/ 116170 w 4510936"/>
                <a:gd name="connsiteY3" fmla="*/ 2308285 h 4045762"/>
                <a:gd name="connsiteX4" fmla="*/ 118297 w 4510936"/>
                <a:gd name="connsiteY4" fmla="*/ 2287181 h 4045762"/>
                <a:gd name="connsiteX5" fmla="*/ 98842 w 4510936"/>
                <a:gd name="connsiteY5" fmla="*/ 2263602 h 4045762"/>
                <a:gd name="connsiteX6" fmla="*/ 0 w 4510936"/>
                <a:gd name="connsiteY6" fmla="*/ 1940013 h 4045762"/>
                <a:gd name="connsiteX7" fmla="*/ 98842 w 4510936"/>
                <a:gd name="connsiteY7" fmla="*/ 1616424 h 4045762"/>
                <a:gd name="connsiteX8" fmla="*/ 158494 w 4510936"/>
                <a:gd name="connsiteY8" fmla="*/ 1544125 h 4045762"/>
                <a:gd name="connsiteX9" fmla="*/ 138294 w 4510936"/>
                <a:gd name="connsiteY9" fmla="*/ 1479051 h 4045762"/>
                <a:gd name="connsiteX10" fmla="*/ 124645 w 4510936"/>
                <a:gd name="connsiteY10" fmla="*/ 1343654 h 4045762"/>
                <a:gd name="connsiteX11" fmla="*/ 534966 w 4510936"/>
                <a:gd name="connsiteY11" fmla="*/ 724623 h 4045762"/>
                <a:gd name="connsiteX12" fmla="*/ 655270 w 4510936"/>
                <a:gd name="connsiteY12" fmla="*/ 687278 h 4045762"/>
                <a:gd name="connsiteX13" fmla="*/ 663127 w 4510936"/>
                <a:gd name="connsiteY13" fmla="*/ 661967 h 4045762"/>
                <a:gd name="connsiteX14" fmla="*/ 1282159 w 4510936"/>
                <a:gd name="connsiteY14" fmla="*/ 251645 h 4045762"/>
                <a:gd name="connsiteX15" fmla="*/ 1417556 w 4510936"/>
                <a:gd name="connsiteY15" fmla="*/ 265294 h 4045762"/>
                <a:gd name="connsiteX16" fmla="*/ 1421411 w 4510936"/>
                <a:gd name="connsiteY16" fmla="*/ 266491 h 4045762"/>
                <a:gd name="connsiteX17" fmla="*/ 1478933 w 4510936"/>
                <a:gd name="connsiteY17" fmla="*/ 196773 h 4045762"/>
                <a:gd name="connsiteX18" fmla="*/ 1953986 w 4510936"/>
                <a:gd name="connsiteY18" fmla="*/ 0 h 4045762"/>
                <a:gd name="connsiteX19" fmla="*/ 2329611 w 4510936"/>
                <a:gd name="connsiteY19" fmla="*/ 114738 h 4045762"/>
                <a:gd name="connsiteX20" fmla="*/ 2418153 w 4510936"/>
                <a:gd name="connsiteY20" fmla="*/ 187791 h 4045762"/>
                <a:gd name="connsiteX21" fmla="*/ 2436328 w 4510936"/>
                <a:gd name="connsiteY21" fmla="*/ 172795 h 4045762"/>
                <a:gd name="connsiteX22" fmla="*/ 2811953 w 4510936"/>
                <a:gd name="connsiteY22" fmla="*/ 58057 h 4045762"/>
                <a:gd name="connsiteX23" fmla="*/ 3430985 w 4510936"/>
                <a:gd name="connsiteY23" fmla="*/ 468379 h 4045762"/>
                <a:gd name="connsiteX24" fmla="*/ 3439052 w 4510936"/>
                <a:gd name="connsiteY24" fmla="*/ 494366 h 4045762"/>
                <a:gd name="connsiteX25" fmla="*/ 3483780 w 4510936"/>
                <a:gd name="connsiteY25" fmla="*/ 489857 h 4045762"/>
                <a:gd name="connsiteX26" fmla="*/ 4155607 w 4510936"/>
                <a:gd name="connsiteY26" fmla="*/ 1161684 h 4045762"/>
                <a:gd name="connsiteX27" fmla="*/ 4153309 w 4510936"/>
                <a:gd name="connsiteY27" fmla="*/ 1184483 h 4045762"/>
                <a:gd name="connsiteX28" fmla="*/ 4214734 w 4510936"/>
                <a:gd name="connsiteY28" fmla="*/ 1217823 h 4045762"/>
                <a:gd name="connsiteX29" fmla="*/ 4510936 w 4510936"/>
                <a:gd name="connsiteY29" fmla="*/ 1774913 h 4045762"/>
                <a:gd name="connsiteX30" fmla="*/ 3839109 w 4510936"/>
                <a:gd name="connsiteY30" fmla="*/ 2446740 h 4045762"/>
                <a:gd name="connsiteX31" fmla="*/ 2763472 w 4510936"/>
                <a:gd name="connsiteY31" fmla="*/ 2548740 h 4045762"/>
                <a:gd name="connsiteX32" fmla="*/ 2130180 w 4510936"/>
                <a:gd name="connsiteY32" fmla="*/ 2990785 h 4045762"/>
                <a:gd name="connsiteX33" fmla="*/ 2009850 w 4510936"/>
                <a:gd name="connsiteY33" fmla="*/ 3835942 h 4045762"/>
                <a:gd name="connsiteX34" fmla="*/ 1789458 w 4510936"/>
                <a:gd name="connsiteY34" fmla="*/ 3835942 h 4045762"/>
                <a:gd name="connsiteX35" fmla="*/ 1791461 w 4510936"/>
                <a:gd name="connsiteY35" fmla="*/ 4045762 h 4045762"/>
                <a:gd name="connsiteX0" fmla="*/ 1581642 w 4510936"/>
                <a:gd name="connsiteY0" fmla="*/ 3835942 h 3835942"/>
                <a:gd name="connsiteX1" fmla="*/ 1113971 w 4510936"/>
                <a:gd name="connsiteY1" fmla="*/ 3835942 h 3835942"/>
                <a:gd name="connsiteX2" fmla="*/ 836413 w 4510936"/>
                <a:gd name="connsiteY2" fmla="*/ 3086585 h 3835942"/>
                <a:gd name="connsiteX3" fmla="*/ 116170 w 4510936"/>
                <a:gd name="connsiteY3" fmla="*/ 2308285 h 3835942"/>
                <a:gd name="connsiteX4" fmla="*/ 118297 w 4510936"/>
                <a:gd name="connsiteY4" fmla="*/ 2287181 h 3835942"/>
                <a:gd name="connsiteX5" fmla="*/ 98842 w 4510936"/>
                <a:gd name="connsiteY5" fmla="*/ 2263602 h 3835942"/>
                <a:gd name="connsiteX6" fmla="*/ 0 w 4510936"/>
                <a:gd name="connsiteY6" fmla="*/ 1940013 h 3835942"/>
                <a:gd name="connsiteX7" fmla="*/ 98842 w 4510936"/>
                <a:gd name="connsiteY7" fmla="*/ 1616424 h 3835942"/>
                <a:gd name="connsiteX8" fmla="*/ 158494 w 4510936"/>
                <a:gd name="connsiteY8" fmla="*/ 1544125 h 3835942"/>
                <a:gd name="connsiteX9" fmla="*/ 138294 w 4510936"/>
                <a:gd name="connsiteY9" fmla="*/ 1479051 h 3835942"/>
                <a:gd name="connsiteX10" fmla="*/ 124645 w 4510936"/>
                <a:gd name="connsiteY10" fmla="*/ 1343654 h 3835942"/>
                <a:gd name="connsiteX11" fmla="*/ 534966 w 4510936"/>
                <a:gd name="connsiteY11" fmla="*/ 724623 h 3835942"/>
                <a:gd name="connsiteX12" fmla="*/ 655270 w 4510936"/>
                <a:gd name="connsiteY12" fmla="*/ 687278 h 3835942"/>
                <a:gd name="connsiteX13" fmla="*/ 663127 w 4510936"/>
                <a:gd name="connsiteY13" fmla="*/ 661967 h 3835942"/>
                <a:gd name="connsiteX14" fmla="*/ 1282159 w 4510936"/>
                <a:gd name="connsiteY14" fmla="*/ 251645 h 3835942"/>
                <a:gd name="connsiteX15" fmla="*/ 1417556 w 4510936"/>
                <a:gd name="connsiteY15" fmla="*/ 265294 h 3835942"/>
                <a:gd name="connsiteX16" fmla="*/ 1421411 w 4510936"/>
                <a:gd name="connsiteY16" fmla="*/ 266491 h 3835942"/>
                <a:gd name="connsiteX17" fmla="*/ 1478933 w 4510936"/>
                <a:gd name="connsiteY17" fmla="*/ 196773 h 3835942"/>
                <a:gd name="connsiteX18" fmla="*/ 1953986 w 4510936"/>
                <a:gd name="connsiteY18" fmla="*/ 0 h 3835942"/>
                <a:gd name="connsiteX19" fmla="*/ 2329611 w 4510936"/>
                <a:gd name="connsiteY19" fmla="*/ 114738 h 3835942"/>
                <a:gd name="connsiteX20" fmla="*/ 2418153 w 4510936"/>
                <a:gd name="connsiteY20" fmla="*/ 187791 h 3835942"/>
                <a:gd name="connsiteX21" fmla="*/ 2436328 w 4510936"/>
                <a:gd name="connsiteY21" fmla="*/ 172795 h 3835942"/>
                <a:gd name="connsiteX22" fmla="*/ 2811953 w 4510936"/>
                <a:gd name="connsiteY22" fmla="*/ 58057 h 3835942"/>
                <a:gd name="connsiteX23" fmla="*/ 3430985 w 4510936"/>
                <a:gd name="connsiteY23" fmla="*/ 468379 h 3835942"/>
                <a:gd name="connsiteX24" fmla="*/ 3439052 w 4510936"/>
                <a:gd name="connsiteY24" fmla="*/ 494366 h 3835942"/>
                <a:gd name="connsiteX25" fmla="*/ 3483780 w 4510936"/>
                <a:gd name="connsiteY25" fmla="*/ 489857 h 3835942"/>
                <a:gd name="connsiteX26" fmla="*/ 4155607 w 4510936"/>
                <a:gd name="connsiteY26" fmla="*/ 1161684 h 3835942"/>
                <a:gd name="connsiteX27" fmla="*/ 4153309 w 4510936"/>
                <a:gd name="connsiteY27" fmla="*/ 1184483 h 3835942"/>
                <a:gd name="connsiteX28" fmla="*/ 4214734 w 4510936"/>
                <a:gd name="connsiteY28" fmla="*/ 1217823 h 3835942"/>
                <a:gd name="connsiteX29" fmla="*/ 4510936 w 4510936"/>
                <a:gd name="connsiteY29" fmla="*/ 1774913 h 3835942"/>
                <a:gd name="connsiteX30" fmla="*/ 3839109 w 4510936"/>
                <a:gd name="connsiteY30" fmla="*/ 2446740 h 3835942"/>
                <a:gd name="connsiteX31" fmla="*/ 2763472 w 4510936"/>
                <a:gd name="connsiteY31" fmla="*/ 2548740 h 3835942"/>
                <a:gd name="connsiteX32" fmla="*/ 2130180 w 4510936"/>
                <a:gd name="connsiteY32" fmla="*/ 2990785 h 3835942"/>
                <a:gd name="connsiteX33" fmla="*/ 2009850 w 4510936"/>
                <a:gd name="connsiteY33" fmla="*/ 3835942 h 3835942"/>
                <a:gd name="connsiteX34" fmla="*/ 1789458 w 4510936"/>
                <a:gd name="connsiteY34" fmla="*/ 3835942 h 3835942"/>
                <a:gd name="connsiteX0" fmla="*/ 1581642 w 4510936"/>
                <a:gd name="connsiteY0" fmla="*/ 3835942 h 3835942"/>
                <a:gd name="connsiteX1" fmla="*/ 1113971 w 4510936"/>
                <a:gd name="connsiteY1" fmla="*/ 3835942 h 3835942"/>
                <a:gd name="connsiteX2" fmla="*/ 836413 w 4510936"/>
                <a:gd name="connsiteY2" fmla="*/ 3086585 h 3835942"/>
                <a:gd name="connsiteX3" fmla="*/ 116170 w 4510936"/>
                <a:gd name="connsiteY3" fmla="*/ 2308285 h 3835942"/>
                <a:gd name="connsiteX4" fmla="*/ 118297 w 4510936"/>
                <a:gd name="connsiteY4" fmla="*/ 2287181 h 3835942"/>
                <a:gd name="connsiteX5" fmla="*/ 98842 w 4510936"/>
                <a:gd name="connsiteY5" fmla="*/ 2263602 h 3835942"/>
                <a:gd name="connsiteX6" fmla="*/ 0 w 4510936"/>
                <a:gd name="connsiteY6" fmla="*/ 1940013 h 3835942"/>
                <a:gd name="connsiteX7" fmla="*/ 98842 w 4510936"/>
                <a:gd name="connsiteY7" fmla="*/ 1616424 h 3835942"/>
                <a:gd name="connsiteX8" fmla="*/ 158494 w 4510936"/>
                <a:gd name="connsiteY8" fmla="*/ 1544125 h 3835942"/>
                <a:gd name="connsiteX9" fmla="*/ 138294 w 4510936"/>
                <a:gd name="connsiteY9" fmla="*/ 1479051 h 3835942"/>
                <a:gd name="connsiteX10" fmla="*/ 124645 w 4510936"/>
                <a:gd name="connsiteY10" fmla="*/ 1343654 h 3835942"/>
                <a:gd name="connsiteX11" fmla="*/ 534966 w 4510936"/>
                <a:gd name="connsiteY11" fmla="*/ 724623 h 3835942"/>
                <a:gd name="connsiteX12" fmla="*/ 655270 w 4510936"/>
                <a:gd name="connsiteY12" fmla="*/ 687278 h 3835942"/>
                <a:gd name="connsiteX13" fmla="*/ 663127 w 4510936"/>
                <a:gd name="connsiteY13" fmla="*/ 661967 h 3835942"/>
                <a:gd name="connsiteX14" fmla="*/ 1282159 w 4510936"/>
                <a:gd name="connsiteY14" fmla="*/ 251645 h 3835942"/>
                <a:gd name="connsiteX15" fmla="*/ 1417556 w 4510936"/>
                <a:gd name="connsiteY15" fmla="*/ 265294 h 3835942"/>
                <a:gd name="connsiteX16" fmla="*/ 1421411 w 4510936"/>
                <a:gd name="connsiteY16" fmla="*/ 266491 h 3835942"/>
                <a:gd name="connsiteX17" fmla="*/ 1478933 w 4510936"/>
                <a:gd name="connsiteY17" fmla="*/ 196773 h 3835942"/>
                <a:gd name="connsiteX18" fmla="*/ 1953986 w 4510936"/>
                <a:gd name="connsiteY18" fmla="*/ 0 h 3835942"/>
                <a:gd name="connsiteX19" fmla="*/ 2329611 w 4510936"/>
                <a:gd name="connsiteY19" fmla="*/ 114738 h 3835942"/>
                <a:gd name="connsiteX20" fmla="*/ 2418153 w 4510936"/>
                <a:gd name="connsiteY20" fmla="*/ 187791 h 3835942"/>
                <a:gd name="connsiteX21" fmla="*/ 2436328 w 4510936"/>
                <a:gd name="connsiteY21" fmla="*/ 172795 h 3835942"/>
                <a:gd name="connsiteX22" fmla="*/ 2811953 w 4510936"/>
                <a:gd name="connsiteY22" fmla="*/ 58057 h 3835942"/>
                <a:gd name="connsiteX23" fmla="*/ 3430985 w 4510936"/>
                <a:gd name="connsiteY23" fmla="*/ 468379 h 3835942"/>
                <a:gd name="connsiteX24" fmla="*/ 3439052 w 4510936"/>
                <a:gd name="connsiteY24" fmla="*/ 494366 h 3835942"/>
                <a:gd name="connsiteX25" fmla="*/ 3483780 w 4510936"/>
                <a:gd name="connsiteY25" fmla="*/ 489857 h 3835942"/>
                <a:gd name="connsiteX26" fmla="*/ 4155607 w 4510936"/>
                <a:gd name="connsiteY26" fmla="*/ 1161684 h 3835942"/>
                <a:gd name="connsiteX27" fmla="*/ 4153309 w 4510936"/>
                <a:gd name="connsiteY27" fmla="*/ 1184483 h 3835942"/>
                <a:gd name="connsiteX28" fmla="*/ 4214734 w 4510936"/>
                <a:gd name="connsiteY28" fmla="*/ 1217823 h 3835942"/>
                <a:gd name="connsiteX29" fmla="*/ 4510936 w 4510936"/>
                <a:gd name="connsiteY29" fmla="*/ 1774913 h 3835942"/>
                <a:gd name="connsiteX30" fmla="*/ 3839109 w 4510936"/>
                <a:gd name="connsiteY30" fmla="*/ 2446740 h 3835942"/>
                <a:gd name="connsiteX31" fmla="*/ 2763472 w 4510936"/>
                <a:gd name="connsiteY31" fmla="*/ 2548740 h 3835942"/>
                <a:gd name="connsiteX32" fmla="*/ 2130180 w 4510936"/>
                <a:gd name="connsiteY32" fmla="*/ 2990785 h 3835942"/>
                <a:gd name="connsiteX33" fmla="*/ 2009850 w 4510936"/>
                <a:gd name="connsiteY33" fmla="*/ 3835942 h 3835942"/>
                <a:gd name="connsiteX0" fmla="*/ 1113971 w 4510936"/>
                <a:gd name="connsiteY0" fmla="*/ 3835942 h 3835942"/>
                <a:gd name="connsiteX1" fmla="*/ 836413 w 4510936"/>
                <a:gd name="connsiteY1" fmla="*/ 3086585 h 3835942"/>
                <a:gd name="connsiteX2" fmla="*/ 116170 w 4510936"/>
                <a:gd name="connsiteY2" fmla="*/ 2308285 h 3835942"/>
                <a:gd name="connsiteX3" fmla="*/ 118297 w 4510936"/>
                <a:gd name="connsiteY3" fmla="*/ 2287181 h 3835942"/>
                <a:gd name="connsiteX4" fmla="*/ 98842 w 4510936"/>
                <a:gd name="connsiteY4" fmla="*/ 2263602 h 3835942"/>
                <a:gd name="connsiteX5" fmla="*/ 0 w 4510936"/>
                <a:gd name="connsiteY5" fmla="*/ 1940013 h 3835942"/>
                <a:gd name="connsiteX6" fmla="*/ 98842 w 4510936"/>
                <a:gd name="connsiteY6" fmla="*/ 1616424 h 3835942"/>
                <a:gd name="connsiteX7" fmla="*/ 158494 w 4510936"/>
                <a:gd name="connsiteY7" fmla="*/ 1544125 h 3835942"/>
                <a:gd name="connsiteX8" fmla="*/ 138294 w 4510936"/>
                <a:gd name="connsiteY8" fmla="*/ 1479051 h 3835942"/>
                <a:gd name="connsiteX9" fmla="*/ 124645 w 4510936"/>
                <a:gd name="connsiteY9" fmla="*/ 1343654 h 3835942"/>
                <a:gd name="connsiteX10" fmla="*/ 534966 w 4510936"/>
                <a:gd name="connsiteY10" fmla="*/ 724623 h 3835942"/>
                <a:gd name="connsiteX11" fmla="*/ 655270 w 4510936"/>
                <a:gd name="connsiteY11" fmla="*/ 687278 h 3835942"/>
                <a:gd name="connsiteX12" fmla="*/ 663127 w 4510936"/>
                <a:gd name="connsiteY12" fmla="*/ 661967 h 3835942"/>
                <a:gd name="connsiteX13" fmla="*/ 1282159 w 4510936"/>
                <a:gd name="connsiteY13" fmla="*/ 251645 h 3835942"/>
                <a:gd name="connsiteX14" fmla="*/ 1417556 w 4510936"/>
                <a:gd name="connsiteY14" fmla="*/ 265294 h 3835942"/>
                <a:gd name="connsiteX15" fmla="*/ 1421411 w 4510936"/>
                <a:gd name="connsiteY15" fmla="*/ 266491 h 3835942"/>
                <a:gd name="connsiteX16" fmla="*/ 1478933 w 4510936"/>
                <a:gd name="connsiteY16" fmla="*/ 196773 h 3835942"/>
                <a:gd name="connsiteX17" fmla="*/ 1953986 w 4510936"/>
                <a:gd name="connsiteY17" fmla="*/ 0 h 3835942"/>
                <a:gd name="connsiteX18" fmla="*/ 2329611 w 4510936"/>
                <a:gd name="connsiteY18" fmla="*/ 114738 h 3835942"/>
                <a:gd name="connsiteX19" fmla="*/ 2418153 w 4510936"/>
                <a:gd name="connsiteY19" fmla="*/ 187791 h 3835942"/>
                <a:gd name="connsiteX20" fmla="*/ 2436328 w 4510936"/>
                <a:gd name="connsiteY20" fmla="*/ 172795 h 3835942"/>
                <a:gd name="connsiteX21" fmla="*/ 2811953 w 4510936"/>
                <a:gd name="connsiteY21" fmla="*/ 58057 h 3835942"/>
                <a:gd name="connsiteX22" fmla="*/ 3430985 w 4510936"/>
                <a:gd name="connsiteY22" fmla="*/ 468379 h 3835942"/>
                <a:gd name="connsiteX23" fmla="*/ 3439052 w 4510936"/>
                <a:gd name="connsiteY23" fmla="*/ 494366 h 3835942"/>
                <a:gd name="connsiteX24" fmla="*/ 3483780 w 4510936"/>
                <a:gd name="connsiteY24" fmla="*/ 489857 h 3835942"/>
                <a:gd name="connsiteX25" fmla="*/ 4155607 w 4510936"/>
                <a:gd name="connsiteY25" fmla="*/ 1161684 h 3835942"/>
                <a:gd name="connsiteX26" fmla="*/ 4153309 w 4510936"/>
                <a:gd name="connsiteY26" fmla="*/ 1184483 h 3835942"/>
                <a:gd name="connsiteX27" fmla="*/ 4214734 w 4510936"/>
                <a:gd name="connsiteY27" fmla="*/ 1217823 h 3835942"/>
                <a:gd name="connsiteX28" fmla="*/ 4510936 w 4510936"/>
                <a:gd name="connsiteY28" fmla="*/ 1774913 h 3835942"/>
                <a:gd name="connsiteX29" fmla="*/ 3839109 w 4510936"/>
                <a:gd name="connsiteY29" fmla="*/ 2446740 h 3835942"/>
                <a:gd name="connsiteX30" fmla="*/ 2763472 w 4510936"/>
                <a:gd name="connsiteY30" fmla="*/ 2548740 h 3835942"/>
                <a:gd name="connsiteX31" fmla="*/ 2130180 w 4510936"/>
                <a:gd name="connsiteY31" fmla="*/ 2990785 h 3835942"/>
                <a:gd name="connsiteX32" fmla="*/ 2009850 w 4510936"/>
                <a:gd name="connsiteY32" fmla="*/ 3835942 h 3835942"/>
                <a:gd name="connsiteX0" fmla="*/ 1113971 w 4510936"/>
                <a:gd name="connsiteY0" fmla="*/ 3835942 h 3835942"/>
                <a:gd name="connsiteX1" fmla="*/ 836413 w 4510936"/>
                <a:gd name="connsiteY1" fmla="*/ 3086585 h 3835942"/>
                <a:gd name="connsiteX2" fmla="*/ 116170 w 4510936"/>
                <a:gd name="connsiteY2" fmla="*/ 2308285 h 3835942"/>
                <a:gd name="connsiteX3" fmla="*/ 118297 w 4510936"/>
                <a:gd name="connsiteY3" fmla="*/ 2287181 h 3835942"/>
                <a:gd name="connsiteX4" fmla="*/ 98842 w 4510936"/>
                <a:gd name="connsiteY4" fmla="*/ 2263602 h 3835942"/>
                <a:gd name="connsiteX5" fmla="*/ 0 w 4510936"/>
                <a:gd name="connsiteY5" fmla="*/ 1940013 h 3835942"/>
                <a:gd name="connsiteX6" fmla="*/ 98842 w 4510936"/>
                <a:gd name="connsiteY6" fmla="*/ 1616424 h 3835942"/>
                <a:gd name="connsiteX7" fmla="*/ 158494 w 4510936"/>
                <a:gd name="connsiteY7" fmla="*/ 1544125 h 3835942"/>
                <a:gd name="connsiteX8" fmla="*/ 138294 w 4510936"/>
                <a:gd name="connsiteY8" fmla="*/ 1479051 h 3835942"/>
                <a:gd name="connsiteX9" fmla="*/ 124645 w 4510936"/>
                <a:gd name="connsiteY9" fmla="*/ 1343654 h 3835942"/>
                <a:gd name="connsiteX10" fmla="*/ 534966 w 4510936"/>
                <a:gd name="connsiteY10" fmla="*/ 724623 h 3835942"/>
                <a:gd name="connsiteX11" fmla="*/ 655270 w 4510936"/>
                <a:gd name="connsiteY11" fmla="*/ 687278 h 3835942"/>
                <a:gd name="connsiteX12" fmla="*/ 663127 w 4510936"/>
                <a:gd name="connsiteY12" fmla="*/ 661967 h 3835942"/>
                <a:gd name="connsiteX13" fmla="*/ 1282159 w 4510936"/>
                <a:gd name="connsiteY13" fmla="*/ 251645 h 3835942"/>
                <a:gd name="connsiteX14" fmla="*/ 1417556 w 4510936"/>
                <a:gd name="connsiteY14" fmla="*/ 265294 h 3835942"/>
                <a:gd name="connsiteX15" fmla="*/ 1421411 w 4510936"/>
                <a:gd name="connsiteY15" fmla="*/ 266491 h 3835942"/>
                <a:gd name="connsiteX16" fmla="*/ 1478933 w 4510936"/>
                <a:gd name="connsiteY16" fmla="*/ 196773 h 3835942"/>
                <a:gd name="connsiteX17" fmla="*/ 1953986 w 4510936"/>
                <a:gd name="connsiteY17" fmla="*/ 0 h 3835942"/>
                <a:gd name="connsiteX18" fmla="*/ 2329611 w 4510936"/>
                <a:gd name="connsiteY18" fmla="*/ 114738 h 3835942"/>
                <a:gd name="connsiteX19" fmla="*/ 2418153 w 4510936"/>
                <a:gd name="connsiteY19" fmla="*/ 187791 h 3835942"/>
                <a:gd name="connsiteX20" fmla="*/ 2436328 w 4510936"/>
                <a:gd name="connsiteY20" fmla="*/ 172795 h 3835942"/>
                <a:gd name="connsiteX21" fmla="*/ 2811953 w 4510936"/>
                <a:gd name="connsiteY21" fmla="*/ 58057 h 3835942"/>
                <a:gd name="connsiteX22" fmla="*/ 3430985 w 4510936"/>
                <a:gd name="connsiteY22" fmla="*/ 468379 h 3835942"/>
                <a:gd name="connsiteX23" fmla="*/ 3439052 w 4510936"/>
                <a:gd name="connsiteY23" fmla="*/ 494366 h 3835942"/>
                <a:gd name="connsiteX24" fmla="*/ 3483780 w 4510936"/>
                <a:gd name="connsiteY24" fmla="*/ 489857 h 3835942"/>
                <a:gd name="connsiteX25" fmla="*/ 4155607 w 4510936"/>
                <a:gd name="connsiteY25" fmla="*/ 1161684 h 3835942"/>
                <a:gd name="connsiteX26" fmla="*/ 4153309 w 4510936"/>
                <a:gd name="connsiteY26" fmla="*/ 1184483 h 3835942"/>
                <a:gd name="connsiteX27" fmla="*/ 4214734 w 4510936"/>
                <a:gd name="connsiteY27" fmla="*/ 1217823 h 3835942"/>
                <a:gd name="connsiteX28" fmla="*/ 4510936 w 4510936"/>
                <a:gd name="connsiteY28" fmla="*/ 1774913 h 3835942"/>
                <a:gd name="connsiteX29" fmla="*/ 3839109 w 4510936"/>
                <a:gd name="connsiteY29" fmla="*/ 2446740 h 3835942"/>
                <a:gd name="connsiteX30" fmla="*/ 2763472 w 4510936"/>
                <a:gd name="connsiteY30" fmla="*/ 2548740 h 3835942"/>
                <a:gd name="connsiteX31" fmla="*/ 2130180 w 4510936"/>
                <a:gd name="connsiteY31" fmla="*/ 2990785 h 3835942"/>
                <a:gd name="connsiteX32" fmla="*/ 2009850 w 4510936"/>
                <a:gd name="connsiteY32" fmla="*/ 3835942 h 383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510936" h="3835942">
                  <a:moveTo>
                    <a:pt x="1113971" y="3835942"/>
                  </a:moveTo>
                  <a:cubicBezTo>
                    <a:pt x="1117004" y="3353928"/>
                    <a:pt x="1047465" y="3115028"/>
                    <a:pt x="836413" y="3086585"/>
                  </a:cubicBezTo>
                  <a:cubicBezTo>
                    <a:pt x="446170" y="3033993"/>
                    <a:pt x="116170" y="2702056"/>
                    <a:pt x="116170" y="2308285"/>
                  </a:cubicBezTo>
                  <a:lnTo>
                    <a:pt x="118297" y="2287181"/>
                  </a:lnTo>
                  <a:lnTo>
                    <a:pt x="98842" y="2263602"/>
                  </a:lnTo>
                  <a:cubicBezTo>
                    <a:pt x="36438" y="2171232"/>
                    <a:pt x="0" y="2059878"/>
                    <a:pt x="0" y="1940013"/>
                  </a:cubicBezTo>
                  <a:cubicBezTo>
                    <a:pt x="0" y="1820148"/>
                    <a:pt x="36438" y="1708794"/>
                    <a:pt x="98842" y="1616424"/>
                  </a:cubicBezTo>
                  <a:lnTo>
                    <a:pt x="158494" y="1544125"/>
                  </a:lnTo>
                  <a:lnTo>
                    <a:pt x="138294" y="1479051"/>
                  </a:lnTo>
                  <a:cubicBezTo>
                    <a:pt x="129345" y="1435316"/>
                    <a:pt x="124645" y="1390034"/>
                    <a:pt x="124645" y="1343654"/>
                  </a:cubicBezTo>
                  <a:cubicBezTo>
                    <a:pt x="124645" y="1065374"/>
                    <a:pt x="293838" y="826611"/>
                    <a:pt x="534966" y="724623"/>
                  </a:cubicBezTo>
                  <a:lnTo>
                    <a:pt x="655270" y="687278"/>
                  </a:lnTo>
                  <a:lnTo>
                    <a:pt x="663127" y="661967"/>
                  </a:lnTo>
                  <a:cubicBezTo>
                    <a:pt x="765116" y="420838"/>
                    <a:pt x="1003879" y="251645"/>
                    <a:pt x="1282159" y="251645"/>
                  </a:cubicBezTo>
                  <a:cubicBezTo>
                    <a:pt x="1328539" y="251645"/>
                    <a:pt x="1373822" y="256345"/>
                    <a:pt x="1417556" y="265294"/>
                  </a:cubicBezTo>
                  <a:lnTo>
                    <a:pt x="1421411" y="266491"/>
                  </a:lnTo>
                  <a:lnTo>
                    <a:pt x="1478933" y="196773"/>
                  </a:lnTo>
                  <a:cubicBezTo>
                    <a:pt x="1600510" y="75197"/>
                    <a:pt x="1768466" y="0"/>
                    <a:pt x="1953986" y="0"/>
                  </a:cubicBezTo>
                  <a:cubicBezTo>
                    <a:pt x="2093126" y="0"/>
                    <a:pt x="2222387" y="42298"/>
                    <a:pt x="2329611" y="114738"/>
                  </a:cubicBezTo>
                  <a:lnTo>
                    <a:pt x="2418153" y="187791"/>
                  </a:lnTo>
                  <a:lnTo>
                    <a:pt x="2436328" y="172795"/>
                  </a:lnTo>
                  <a:cubicBezTo>
                    <a:pt x="2543553" y="100355"/>
                    <a:pt x="2672813" y="58057"/>
                    <a:pt x="2811953" y="58057"/>
                  </a:cubicBezTo>
                  <a:cubicBezTo>
                    <a:pt x="3090233" y="58057"/>
                    <a:pt x="3328996" y="227250"/>
                    <a:pt x="3430985" y="468379"/>
                  </a:cubicBezTo>
                  <a:lnTo>
                    <a:pt x="3439052" y="494366"/>
                  </a:lnTo>
                  <a:lnTo>
                    <a:pt x="3483780" y="489857"/>
                  </a:lnTo>
                  <a:cubicBezTo>
                    <a:pt x="3854820" y="489857"/>
                    <a:pt x="4155607" y="790644"/>
                    <a:pt x="4155607" y="1161684"/>
                  </a:cubicBezTo>
                  <a:lnTo>
                    <a:pt x="4153309" y="1184483"/>
                  </a:lnTo>
                  <a:lnTo>
                    <a:pt x="4214734" y="1217823"/>
                  </a:lnTo>
                  <a:cubicBezTo>
                    <a:pt x="4393441" y="1338556"/>
                    <a:pt x="4510936" y="1543013"/>
                    <a:pt x="4510936" y="1774913"/>
                  </a:cubicBezTo>
                  <a:cubicBezTo>
                    <a:pt x="4510936" y="2145953"/>
                    <a:pt x="4124085" y="2449471"/>
                    <a:pt x="3839109" y="2446740"/>
                  </a:cubicBezTo>
                  <a:cubicBezTo>
                    <a:pt x="3585495" y="2638428"/>
                    <a:pt x="3061074" y="2617143"/>
                    <a:pt x="2763472" y="2548740"/>
                  </a:cubicBezTo>
                  <a:cubicBezTo>
                    <a:pt x="2701568" y="2771878"/>
                    <a:pt x="2355083" y="3064742"/>
                    <a:pt x="2130180" y="2990785"/>
                  </a:cubicBezTo>
                  <a:cubicBezTo>
                    <a:pt x="2055794" y="3192776"/>
                    <a:pt x="1994823" y="3676349"/>
                    <a:pt x="2009850" y="3835942"/>
                  </a:cubicBezTo>
                </a:path>
              </a:pathLst>
            </a:custGeom>
            <a:noFill/>
            <a:ln w="19050">
              <a:solidFill>
                <a:schemeClr val="bg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algn="ctr" defTabSz="950845" fontAlgn="base">
                <a:lnSpc>
                  <a:spcPct val="90000"/>
                </a:lnSpc>
                <a:spcBef>
                  <a:spcPct val="0"/>
                </a:spcBef>
                <a:spcAft>
                  <a:spcPct val="0"/>
                </a:spcAft>
              </a:pPr>
              <a:endParaRPr lang="en-US" sz="2448" dirty="0" err="1">
                <a:gradFill>
                  <a:gsLst>
                    <a:gs pos="0">
                      <a:srgbClr val="FFFFFF"/>
                    </a:gs>
                    <a:gs pos="100000">
                      <a:srgbClr val="FFFFFF"/>
                    </a:gs>
                  </a:gsLst>
                  <a:lin ang="5400000" scaled="0"/>
                </a:gradFill>
                <a:latin typeface="Segoe UI Semilight"/>
                <a:ea typeface="Segoe UI" pitchFamily="34" charset="0"/>
                <a:cs typeface="Segoe UI" pitchFamily="34" charset="0"/>
              </a:endParaRPr>
            </a:p>
          </p:txBody>
        </p:sp>
        <p:grpSp>
          <p:nvGrpSpPr>
            <p:cNvPr id="39" name="Group 38">
              <a:extLst>
                <a:ext uri="{FF2B5EF4-FFF2-40B4-BE49-F238E27FC236}">
                  <a16:creationId xmlns:a16="http://schemas.microsoft.com/office/drawing/2014/main" id="{374E97AB-8CE5-42B1-954A-FB64BED730FF}"/>
                </a:ext>
              </a:extLst>
            </p:cNvPr>
            <p:cNvGrpSpPr/>
            <p:nvPr/>
          </p:nvGrpSpPr>
          <p:grpSpPr>
            <a:xfrm>
              <a:off x="3558863" y="3838170"/>
              <a:ext cx="2873016" cy="2905512"/>
              <a:chOff x="3440120" y="3859753"/>
              <a:chExt cx="2873016" cy="2905512"/>
            </a:xfrm>
          </p:grpSpPr>
          <p:sp>
            <p:nvSpPr>
              <p:cNvPr id="41" name="Freeform: Shape 40">
                <a:extLst>
                  <a:ext uri="{FF2B5EF4-FFF2-40B4-BE49-F238E27FC236}">
                    <a16:creationId xmlns:a16="http://schemas.microsoft.com/office/drawing/2014/main" id="{34E2612B-F78C-44DB-8124-514402A903B5}"/>
                  </a:ext>
                </a:extLst>
              </p:cNvPr>
              <p:cNvSpPr/>
              <p:nvPr/>
            </p:nvSpPr>
            <p:spPr bwMode="auto">
              <a:xfrm>
                <a:off x="3729167" y="3859753"/>
                <a:ext cx="1024256" cy="2905512"/>
              </a:xfrm>
              <a:custGeom>
                <a:avLst/>
                <a:gdLst>
                  <a:gd name="connsiteX0" fmla="*/ 343153 w 511882"/>
                  <a:gd name="connsiteY0" fmla="*/ 1460046 h 1460046"/>
                  <a:gd name="connsiteX1" fmla="*/ 334989 w 511882"/>
                  <a:gd name="connsiteY1" fmla="*/ 1013732 h 1460046"/>
                  <a:gd name="connsiteX2" fmla="*/ 253 w 511882"/>
                  <a:gd name="connsiteY2" fmla="*/ 511628 h 1460046"/>
                  <a:gd name="connsiteX3" fmla="*/ 394861 w 511882"/>
                  <a:gd name="connsiteY3" fmla="*/ 198664 h 1460046"/>
                  <a:gd name="connsiteX4" fmla="*/ 511882 w 511882"/>
                  <a:gd name="connsiteY4" fmla="*/ 0 h 1460046"/>
                  <a:gd name="connsiteX0" fmla="*/ 343139 w 511868"/>
                  <a:gd name="connsiteY0" fmla="*/ 1460046 h 1460046"/>
                  <a:gd name="connsiteX1" fmla="*/ 334975 w 511868"/>
                  <a:gd name="connsiteY1" fmla="*/ 1013732 h 1460046"/>
                  <a:gd name="connsiteX2" fmla="*/ 239 w 511868"/>
                  <a:gd name="connsiteY2" fmla="*/ 511628 h 1460046"/>
                  <a:gd name="connsiteX3" fmla="*/ 394847 w 511868"/>
                  <a:gd name="connsiteY3" fmla="*/ 198664 h 1460046"/>
                  <a:gd name="connsiteX4" fmla="*/ 511868 w 511868"/>
                  <a:gd name="connsiteY4" fmla="*/ 0 h 1460046"/>
                  <a:gd name="connsiteX0" fmla="*/ 346813 w 515542"/>
                  <a:gd name="connsiteY0" fmla="*/ 1460046 h 1460046"/>
                  <a:gd name="connsiteX1" fmla="*/ 338649 w 515542"/>
                  <a:gd name="connsiteY1" fmla="*/ 1013732 h 1460046"/>
                  <a:gd name="connsiteX2" fmla="*/ 3913 w 515542"/>
                  <a:gd name="connsiteY2" fmla="*/ 511628 h 1460046"/>
                  <a:gd name="connsiteX3" fmla="*/ 398521 w 515542"/>
                  <a:gd name="connsiteY3" fmla="*/ 198664 h 1460046"/>
                  <a:gd name="connsiteX4" fmla="*/ 515542 w 515542"/>
                  <a:gd name="connsiteY4" fmla="*/ 0 h 1460046"/>
                  <a:gd name="connsiteX0" fmla="*/ 347051 w 515780"/>
                  <a:gd name="connsiteY0" fmla="*/ 1460046 h 1460046"/>
                  <a:gd name="connsiteX1" fmla="*/ 338887 w 515780"/>
                  <a:gd name="connsiteY1" fmla="*/ 1013732 h 1460046"/>
                  <a:gd name="connsiteX2" fmla="*/ 4151 w 515780"/>
                  <a:gd name="connsiteY2" fmla="*/ 511628 h 1460046"/>
                  <a:gd name="connsiteX3" fmla="*/ 398759 w 515780"/>
                  <a:gd name="connsiteY3" fmla="*/ 198664 h 1460046"/>
                  <a:gd name="connsiteX4" fmla="*/ 515780 w 515780"/>
                  <a:gd name="connsiteY4" fmla="*/ 0 h 1460046"/>
                  <a:gd name="connsiteX0" fmla="*/ 347051 w 515780"/>
                  <a:gd name="connsiteY0" fmla="*/ 1460046 h 1460046"/>
                  <a:gd name="connsiteX1" fmla="*/ 338887 w 515780"/>
                  <a:gd name="connsiteY1" fmla="*/ 1013732 h 1460046"/>
                  <a:gd name="connsiteX2" fmla="*/ 4151 w 515780"/>
                  <a:gd name="connsiteY2" fmla="*/ 511628 h 1460046"/>
                  <a:gd name="connsiteX3" fmla="*/ 398759 w 515780"/>
                  <a:gd name="connsiteY3" fmla="*/ 198664 h 1460046"/>
                  <a:gd name="connsiteX4" fmla="*/ 515780 w 515780"/>
                  <a:gd name="connsiteY4" fmla="*/ 0 h 1460046"/>
                  <a:gd name="connsiteX0" fmla="*/ 346798 w 515527"/>
                  <a:gd name="connsiteY0" fmla="*/ 1460046 h 1460046"/>
                  <a:gd name="connsiteX1" fmla="*/ 338634 w 515527"/>
                  <a:gd name="connsiteY1" fmla="*/ 1013732 h 1460046"/>
                  <a:gd name="connsiteX2" fmla="*/ 3898 w 515527"/>
                  <a:gd name="connsiteY2" fmla="*/ 511628 h 1460046"/>
                  <a:gd name="connsiteX3" fmla="*/ 398506 w 515527"/>
                  <a:gd name="connsiteY3" fmla="*/ 198664 h 1460046"/>
                  <a:gd name="connsiteX4" fmla="*/ 515527 w 515527"/>
                  <a:gd name="connsiteY4" fmla="*/ 0 h 1460046"/>
                  <a:gd name="connsiteX0" fmla="*/ 346798 w 515527"/>
                  <a:gd name="connsiteY0" fmla="*/ 1460046 h 1460046"/>
                  <a:gd name="connsiteX1" fmla="*/ 338634 w 515527"/>
                  <a:gd name="connsiteY1" fmla="*/ 1013732 h 1460046"/>
                  <a:gd name="connsiteX2" fmla="*/ 3898 w 515527"/>
                  <a:gd name="connsiteY2" fmla="*/ 511628 h 1460046"/>
                  <a:gd name="connsiteX3" fmla="*/ 398506 w 515527"/>
                  <a:gd name="connsiteY3" fmla="*/ 198664 h 1460046"/>
                  <a:gd name="connsiteX4" fmla="*/ 515527 w 515527"/>
                  <a:gd name="connsiteY4" fmla="*/ 0 h 1460046"/>
                  <a:gd name="connsiteX0" fmla="*/ 346798 w 515527"/>
                  <a:gd name="connsiteY0" fmla="*/ 1460046 h 1460046"/>
                  <a:gd name="connsiteX1" fmla="*/ 338634 w 515527"/>
                  <a:gd name="connsiteY1" fmla="*/ 1013732 h 1460046"/>
                  <a:gd name="connsiteX2" fmla="*/ 3898 w 515527"/>
                  <a:gd name="connsiteY2" fmla="*/ 511628 h 1460046"/>
                  <a:gd name="connsiteX3" fmla="*/ 398506 w 515527"/>
                  <a:gd name="connsiteY3" fmla="*/ 198664 h 1460046"/>
                  <a:gd name="connsiteX4" fmla="*/ 515527 w 515527"/>
                  <a:gd name="connsiteY4" fmla="*/ 0 h 1460046"/>
                  <a:gd name="connsiteX0" fmla="*/ 345969 w 514698"/>
                  <a:gd name="connsiteY0" fmla="*/ 1460046 h 1460046"/>
                  <a:gd name="connsiteX1" fmla="*/ 337805 w 514698"/>
                  <a:gd name="connsiteY1" fmla="*/ 1013732 h 1460046"/>
                  <a:gd name="connsiteX2" fmla="*/ 3069 w 514698"/>
                  <a:gd name="connsiteY2" fmla="*/ 511628 h 1460046"/>
                  <a:gd name="connsiteX3" fmla="*/ 397677 w 514698"/>
                  <a:gd name="connsiteY3" fmla="*/ 198664 h 1460046"/>
                  <a:gd name="connsiteX4" fmla="*/ 514698 w 514698"/>
                  <a:gd name="connsiteY4" fmla="*/ 0 h 1460046"/>
                  <a:gd name="connsiteX0" fmla="*/ 345969 w 514698"/>
                  <a:gd name="connsiteY0" fmla="*/ 1460046 h 1460046"/>
                  <a:gd name="connsiteX1" fmla="*/ 337805 w 514698"/>
                  <a:gd name="connsiteY1" fmla="*/ 1013732 h 1460046"/>
                  <a:gd name="connsiteX2" fmla="*/ 3069 w 514698"/>
                  <a:gd name="connsiteY2" fmla="*/ 511628 h 1460046"/>
                  <a:gd name="connsiteX3" fmla="*/ 397677 w 514698"/>
                  <a:gd name="connsiteY3" fmla="*/ 198664 h 1460046"/>
                  <a:gd name="connsiteX4" fmla="*/ 514698 w 514698"/>
                  <a:gd name="connsiteY4" fmla="*/ 0 h 146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4698" h="1460046">
                    <a:moveTo>
                      <a:pt x="345969" y="1460046"/>
                    </a:moveTo>
                    <a:cubicBezTo>
                      <a:pt x="343247" y="1279185"/>
                      <a:pt x="359576" y="1110571"/>
                      <a:pt x="337805" y="1013732"/>
                    </a:cubicBezTo>
                    <a:cubicBezTo>
                      <a:pt x="301287" y="851299"/>
                      <a:pt x="-35485" y="768576"/>
                      <a:pt x="3069" y="511628"/>
                    </a:cubicBezTo>
                    <a:cubicBezTo>
                      <a:pt x="41623" y="254680"/>
                      <a:pt x="312406" y="245835"/>
                      <a:pt x="397677" y="198664"/>
                    </a:cubicBezTo>
                    <a:cubicBezTo>
                      <a:pt x="482948" y="151493"/>
                      <a:pt x="507712" y="62166"/>
                      <a:pt x="514698"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59" name="Freeform: Shape 58">
                <a:extLst>
                  <a:ext uri="{FF2B5EF4-FFF2-40B4-BE49-F238E27FC236}">
                    <a16:creationId xmlns:a16="http://schemas.microsoft.com/office/drawing/2014/main" id="{B61F3643-FCE5-4A5C-B3C3-4A40288505E5}"/>
                  </a:ext>
                </a:extLst>
              </p:cNvPr>
              <p:cNvSpPr/>
              <p:nvPr/>
            </p:nvSpPr>
            <p:spPr bwMode="auto">
              <a:xfrm>
                <a:off x="4475931" y="4041179"/>
                <a:ext cx="1233358" cy="351610"/>
              </a:xfrm>
              <a:custGeom>
                <a:avLst/>
                <a:gdLst>
                  <a:gd name="connsiteX0" fmla="*/ 640896 w 640896"/>
                  <a:gd name="connsiteY0" fmla="*/ 0 h 180184"/>
                  <a:gd name="connsiteX1" fmla="*/ 336096 w 640896"/>
                  <a:gd name="connsiteY1" fmla="*/ 176892 h 180184"/>
                  <a:gd name="connsiteX2" fmla="*/ 0 w 640896"/>
                  <a:gd name="connsiteY2" fmla="*/ 122464 h 180184"/>
                  <a:gd name="connsiteX0" fmla="*/ 640896 w 640896"/>
                  <a:gd name="connsiteY0" fmla="*/ 0 h 181666"/>
                  <a:gd name="connsiteX1" fmla="*/ 336096 w 640896"/>
                  <a:gd name="connsiteY1" fmla="*/ 176892 h 181666"/>
                  <a:gd name="connsiteX2" fmla="*/ 0 w 640896"/>
                  <a:gd name="connsiteY2" fmla="*/ 122464 h 181666"/>
                  <a:gd name="connsiteX0" fmla="*/ 640896 w 640896"/>
                  <a:gd name="connsiteY0" fmla="*/ 0 h 122464"/>
                  <a:gd name="connsiteX1" fmla="*/ 0 w 640896"/>
                  <a:gd name="connsiteY1" fmla="*/ 122464 h 122464"/>
                  <a:gd name="connsiteX0" fmla="*/ 640896 w 640896"/>
                  <a:gd name="connsiteY0" fmla="*/ 0 h 150251"/>
                  <a:gd name="connsiteX1" fmla="*/ 0 w 640896"/>
                  <a:gd name="connsiteY1" fmla="*/ 122464 h 150251"/>
                  <a:gd name="connsiteX0" fmla="*/ 640896 w 640896"/>
                  <a:gd name="connsiteY0" fmla="*/ 0 h 179415"/>
                  <a:gd name="connsiteX1" fmla="*/ 0 w 640896"/>
                  <a:gd name="connsiteY1" fmla="*/ 122464 h 179415"/>
                  <a:gd name="connsiteX0" fmla="*/ 625928 w 625928"/>
                  <a:gd name="connsiteY0" fmla="*/ 0 h 176687"/>
                  <a:gd name="connsiteX1" fmla="*/ 0 w 625928"/>
                  <a:gd name="connsiteY1" fmla="*/ 118381 h 176687"/>
                  <a:gd name="connsiteX0" fmla="*/ 619774 w 619774"/>
                  <a:gd name="connsiteY0" fmla="*/ 0 h 176687"/>
                  <a:gd name="connsiteX1" fmla="*/ 0 w 619774"/>
                  <a:gd name="connsiteY1" fmla="*/ 118381 h 176687"/>
                </a:gdLst>
                <a:ahLst/>
                <a:cxnLst>
                  <a:cxn ang="0">
                    <a:pos x="connsiteX0" y="connsiteY0"/>
                  </a:cxn>
                  <a:cxn ang="0">
                    <a:pos x="connsiteX1" y="connsiteY1"/>
                  </a:cxn>
                </a:cxnLst>
                <a:rect l="l" t="t" r="r" b="b"/>
                <a:pathLst>
                  <a:path w="619774" h="176687">
                    <a:moveTo>
                      <a:pt x="619774" y="0"/>
                    </a:moveTo>
                    <a:cubicBezTo>
                      <a:pt x="554460" y="204107"/>
                      <a:pt x="205468" y="213631"/>
                      <a:pt x="0" y="118381"/>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0" name="Freeform: Shape 59">
                <a:extLst>
                  <a:ext uri="{FF2B5EF4-FFF2-40B4-BE49-F238E27FC236}">
                    <a16:creationId xmlns:a16="http://schemas.microsoft.com/office/drawing/2014/main" id="{2074C738-0D0C-4D7A-88A3-99BBF717620F}"/>
                  </a:ext>
                </a:extLst>
              </p:cNvPr>
              <p:cNvSpPr/>
              <p:nvPr/>
            </p:nvSpPr>
            <p:spPr bwMode="auto">
              <a:xfrm>
                <a:off x="3903160" y="4041179"/>
                <a:ext cx="285801" cy="322233"/>
              </a:xfrm>
              <a:custGeom>
                <a:avLst/>
                <a:gdLst>
                  <a:gd name="connsiteX0" fmla="*/ 0 w 136071"/>
                  <a:gd name="connsiteY0" fmla="*/ 0 h 171450"/>
                  <a:gd name="connsiteX1" fmla="*/ 108857 w 136071"/>
                  <a:gd name="connsiteY1" fmla="*/ 76200 h 171450"/>
                  <a:gd name="connsiteX2" fmla="*/ 136071 w 136071"/>
                  <a:gd name="connsiteY2" fmla="*/ 171450 h 171450"/>
                  <a:gd name="connsiteX0" fmla="*/ 0 w 136071"/>
                  <a:gd name="connsiteY0" fmla="*/ 0 h 171450"/>
                  <a:gd name="connsiteX1" fmla="*/ 136071 w 136071"/>
                  <a:gd name="connsiteY1" fmla="*/ 171450 h 171450"/>
                  <a:gd name="connsiteX0" fmla="*/ 0 w 136071"/>
                  <a:gd name="connsiteY0" fmla="*/ 0 h 171450"/>
                  <a:gd name="connsiteX1" fmla="*/ 136071 w 136071"/>
                  <a:gd name="connsiteY1" fmla="*/ 171450 h 171450"/>
                  <a:gd name="connsiteX0" fmla="*/ 0 w 136071"/>
                  <a:gd name="connsiteY0" fmla="*/ 0 h 171450"/>
                  <a:gd name="connsiteX1" fmla="*/ 136071 w 136071"/>
                  <a:gd name="connsiteY1" fmla="*/ 171450 h 171450"/>
                </a:gdLst>
                <a:ahLst/>
                <a:cxnLst>
                  <a:cxn ang="0">
                    <a:pos x="connsiteX0" y="connsiteY0"/>
                  </a:cxn>
                  <a:cxn ang="0">
                    <a:pos x="connsiteX1" y="connsiteY1"/>
                  </a:cxn>
                </a:cxnLst>
                <a:rect l="l" t="t" r="r" b="b"/>
                <a:pathLst>
                  <a:path w="136071" h="171450">
                    <a:moveTo>
                      <a:pt x="0" y="0"/>
                    </a:moveTo>
                    <a:cubicBezTo>
                      <a:pt x="90058" y="31810"/>
                      <a:pt x="113388" y="112852"/>
                      <a:pt x="136071" y="17145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1" name="Freeform: Shape 60">
                <a:extLst>
                  <a:ext uri="{FF2B5EF4-FFF2-40B4-BE49-F238E27FC236}">
                    <a16:creationId xmlns:a16="http://schemas.microsoft.com/office/drawing/2014/main" id="{1C45D4F0-E26F-4AB1-B273-DDFB3973377B}"/>
                  </a:ext>
                </a:extLst>
              </p:cNvPr>
              <p:cNvSpPr/>
              <p:nvPr/>
            </p:nvSpPr>
            <p:spPr bwMode="auto">
              <a:xfrm>
                <a:off x="3440120" y="4482556"/>
                <a:ext cx="289738" cy="446794"/>
              </a:xfrm>
              <a:custGeom>
                <a:avLst/>
                <a:gdLst>
                  <a:gd name="connsiteX0" fmla="*/ 0 w 145596"/>
                  <a:gd name="connsiteY0" fmla="*/ 0 h 230238"/>
                  <a:gd name="connsiteX1" fmla="*/ 85725 w 145596"/>
                  <a:gd name="connsiteY1" fmla="*/ 201386 h 230238"/>
                  <a:gd name="connsiteX2" fmla="*/ 145596 w 145596"/>
                  <a:gd name="connsiteY2" fmla="*/ 224518 h 230238"/>
                  <a:gd name="connsiteX0" fmla="*/ 0 w 145596"/>
                  <a:gd name="connsiteY0" fmla="*/ 0 h 224518"/>
                  <a:gd name="connsiteX1" fmla="*/ 145596 w 145596"/>
                  <a:gd name="connsiteY1" fmla="*/ 224518 h 224518"/>
                  <a:gd name="connsiteX0" fmla="*/ 0 w 145596"/>
                  <a:gd name="connsiteY0" fmla="*/ 0 h 224518"/>
                  <a:gd name="connsiteX1" fmla="*/ 145596 w 145596"/>
                  <a:gd name="connsiteY1" fmla="*/ 224518 h 224518"/>
                  <a:gd name="connsiteX0" fmla="*/ 0 w 145596"/>
                  <a:gd name="connsiteY0" fmla="*/ 0 h 224518"/>
                  <a:gd name="connsiteX1" fmla="*/ 145596 w 145596"/>
                  <a:gd name="connsiteY1" fmla="*/ 224518 h 224518"/>
                </a:gdLst>
                <a:ahLst/>
                <a:cxnLst>
                  <a:cxn ang="0">
                    <a:pos x="connsiteX0" y="connsiteY0"/>
                  </a:cxn>
                  <a:cxn ang="0">
                    <a:pos x="connsiteX1" y="connsiteY1"/>
                  </a:cxn>
                </a:cxnLst>
                <a:rect l="l" t="t" r="r" b="b"/>
                <a:pathLst>
                  <a:path w="145596" h="224518">
                    <a:moveTo>
                      <a:pt x="0" y="0"/>
                    </a:moveTo>
                    <a:cubicBezTo>
                      <a:pt x="12976" y="98771"/>
                      <a:pt x="56722" y="206432"/>
                      <a:pt x="145596" y="224518"/>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2" name="Freeform: Shape 61">
                <a:extLst>
                  <a:ext uri="{FF2B5EF4-FFF2-40B4-BE49-F238E27FC236}">
                    <a16:creationId xmlns:a16="http://schemas.microsoft.com/office/drawing/2014/main" id="{1EA3111D-823E-4A2E-A1E3-8A398BD7BEB6}"/>
                  </a:ext>
                </a:extLst>
              </p:cNvPr>
              <p:cNvSpPr/>
              <p:nvPr/>
            </p:nvSpPr>
            <p:spPr bwMode="auto">
              <a:xfrm>
                <a:off x="3770503" y="5061350"/>
                <a:ext cx="452182" cy="87336"/>
              </a:xfrm>
              <a:custGeom>
                <a:avLst/>
                <a:gdLst>
                  <a:gd name="connsiteX0" fmla="*/ 0 w 229961"/>
                  <a:gd name="connsiteY0" fmla="*/ 46002 h 46002"/>
                  <a:gd name="connsiteX1" fmla="*/ 111579 w 229961"/>
                  <a:gd name="connsiteY1" fmla="*/ 2459 h 46002"/>
                  <a:gd name="connsiteX2" fmla="*/ 229961 w 229961"/>
                  <a:gd name="connsiteY2" fmla="*/ 9262 h 46002"/>
                  <a:gd name="connsiteX0" fmla="*/ 0 w 227226"/>
                  <a:gd name="connsiteY0" fmla="*/ 46002 h 46002"/>
                  <a:gd name="connsiteX1" fmla="*/ 108844 w 227226"/>
                  <a:gd name="connsiteY1" fmla="*/ 2459 h 46002"/>
                  <a:gd name="connsiteX2" fmla="*/ 227226 w 227226"/>
                  <a:gd name="connsiteY2" fmla="*/ 9262 h 46002"/>
                  <a:gd name="connsiteX0" fmla="*/ 0 w 227226"/>
                  <a:gd name="connsiteY0" fmla="*/ 36740 h 36740"/>
                  <a:gd name="connsiteX1" fmla="*/ 227226 w 227226"/>
                  <a:gd name="connsiteY1" fmla="*/ 0 h 36740"/>
                  <a:gd name="connsiteX0" fmla="*/ 0 w 227226"/>
                  <a:gd name="connsiteY0" fmla="*/ 36740 h 36740"/>
                  <a:gd name="connsiteX1" fmla="*/ 227226 w 227226"/>
                  <a:gd name="connsiteY1" fmla="*/ 0 h 36740"/>
                  <a:gd name="connsiteX0" fmla="*/ 0 w 227226"/>
                  <a:gd name="connsiteY0" fmla="*/ 43887 h 43887"/>
                  <a:gd name="connsiteX1" fmla="*/ 227226 w 227226"/>
                  <a:gd name="connsiteY1" fmla="*/ 7147 h 43887"/>
                </a:gdLst>
                <a:ahLst/>
                <a:cxnLst>
                  <a:cxn ang="0">
                    <a:pos x="connsiteX0" y="connsiteY0"/>
                  </a:cxn>
                  <a:cxn ang="0">
                    <a:pos x="connsiteX1" y="connsiteY1"/>
                  </a:cxn>
                </a:cxnLst>
                <a:rect l="l" t="t" r="r" b="b"/>
                <a:pathLst>
                  <a:path w="227226" h="43887">
                    <a:moveTo>
                      <a:pt x="0" y="43887"/>
                    </a:moveTo>
                    <a:cubicBezTo>
                      <a:pt x="82580" y="4289"/>
                      <a:pt x="148065" y="-10008"/>
                      <a:pt x="227226" y="7147"/>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3" name="Freeform: Shape 62">
                <a:extLst>
                  <a:ext uri="{FF2B5EF4-FFF2-40B4-BE49-F238E27FC236}">
                    <a16:creationId xmlns:a16="http://schemas.microsoft.com/office/drawing/2014/main" id="{A34EDDBF-D750-4406-82C8-51B572E303EE}"/>
                  </a:ext>
                </a:extLst>
              </p:cNvPr>
              <p:cNvSpPr/>
              <p:nvPr/>
            </p:nvSpPr>
            <p:spPr bwMode="auto">
              <a:xfrm>
                <a:off x="3587852" y="5344832"/>
                <a:ext cx="315308" cy="304679"/>
              </a:xfrm>
              <a:custGeom>
                <a:avLst/>
                <a:gdLst>
                  <a:gd name="connsiteX0" fmla="*/ 0 w 171450"/>
                  <a:gd name="connsiteY0" fmla="*/ 163285 h 163285"/>
                  <a:gd name="connsiteX1" fmla="*/ 137432 w 171450"/>
                  <a:gd name="connsiteY1" fmla="*/ 59871 h 163285"/>
                  <a:gd name="connsiteX2" fmla="*/ 171450 w 171450"/>
                  <a:gd name="connsiteY2" fmla="*/ 0 h 163285"/>
                  <a:gd name="connsiteX0" fmla="*/ 0 w 155969"/>
                  <a:gd name="connsiteY0" fmla="*/ 151135 h 151135"/>
                  <a:gd name="connsiteX1" fmla="*/ 121951 w 155969"/>
                  <a:gd name="connsiteY1" fmla="*/ 59871 h 151135"/>
                  <a:gd name="connsiteX2" fmla="*/ 155969 w 155969"/>
                  <a:gd name="connsiteY2" fmla="*/ 0 h 151135"/>
                  <a:gd name="connsiteX0" fmla="*/ 0 w 155969"/>
                  <a:gd name="connsiteY0" fmla="*/ 151135 h 151135"/>
                  <a:gd name="connsiteX1" fmla="*/ 155969 w 155969"/>
                  <a:gd name="connsiteY1" fmla="*/ 0 h 151135"/>
                  <a:gd name="connsiteX0" fmla="*/ 0 w 155969"/>
                  <a:gd name="connsiteY0" fmla="*/ 151135 h 151135"/>
                  <a:gd name="connsiteX1" fmla="*/ 155969 w 155969"/>
                  <a:gd name="connsiteY1" fmla="*/ 0 h 151135"/>
                  <a:gd name="connsiteX0" fmla="*/ 0 w 155969"/>
                  <a:gd name="connsiteY0" fmla="*/ 151135 h 151135"/>
                  <a:gd name="connsiteX1" fmla="*/ 155969 w 155969"/>
                  <a:gd name="connsiteY1" fmla="*/ 0 h 151135"/>
                  <a:gd name="connsiteX0" fmla="*/ 0 w 155969"/>
                  <a:gd name="connsiteY0" fmla="*/ 151135 h 151135"/>
                  <a:gd name="connsiteX1" fmla="*/ 155969 w 155969"/>
                  <a:gd name="connsiteY1" fmla="*/ 0 h 151135"/>
                </a:gdLst>
                <a:ahLst/>
                <a:cxnLst>
                  <a:cxn ang="0">
                    <a:pos x="connsiteX0" y="connsiteY0"/>
                  </a:cxn>
                  <a:cxn ang="0">
                    <a:pos x="connsiteX1" y="connsiteY1"/>
                  </a:cxn>
                </a:cxnLst>
                <a:rect l="l" t="t" r="r" b="b"/>
                <a:pathLst>
                  <a:path w="155969" h="151135">
                    <a:moveTo>
                      <a:pt x="0" y="151135"/>
                    </a:moveTo>
                    <a:cubicBezTo>
                      <a:pt x="67471" y="118307"/>
                      <a:pt x="120134" y="58477"/>
                      <a:pt x="155969"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4" name="Freeform: Shape 63">
                <a:extLst>
                  <a:ext uri="{FF2B5EF4-FFF2-40B4-BE49-F238E27FC236}">
                    <a16:creationId xmlns:a16="http://schemas.microsoft.com/office/drawing/2014/main" id="{0828F9CC-1213-4FB5-A936-BBEF657BE3B8}"/>
                  </a:ext>
                </a:extLst>
              </p:cNvPr>
              <p:cNvSpPr/>
              <p:nvPr/>
            </p:nvSpPr>
            <p:spPr bwMode="auto">
              <a:xfrm>
                <a:off x="4642401" y="4363411"/>
                <a:ext cx="179213" cy="831307"/>
              </a:xfrm>
              <a:custGeom>
                <a:avLst/>
                <a:gdLst>
                  <a:gd name="connsiteX0" fmla="*/ 0 w 100249"/>
                  <a:gd name="connsiteY0" fmla="*/ 421822 h 421822"/>
                  <a:gd name="connsiteX1" fmla="*/ 99332 w 100249"/>
                  <a:gd name="connsiteY1" fmla="*/ 201386 h 421822"/>
                  <a:gd name="connsiteX2" fmla="*/ 48985 w 100249"/>
                  <a:gd name="connsiteY2" fmla="*/ 0 h 421822"/>
                  <a:gd name="connsiteX0" fmla="*/ 0 w 48985"/>
                  <a:gd name="connsiteY0" fmla="*/ 421822 h 421822"/>
                  <a:gd name="connsiteX1" fmla="*/ 48985 w 48985"/>
                  <a:gd name="connsiteY1" fmla="*/ 0 h 421822"/>
                  <a:gd name="connsiteX0" fmla="*/ 0 w 52272"/>
                  <a:gd name="connsiteY0" fmla="*/ 421822 h 421822"/>
                  <a:gd name="connsiteX1" fmla="*/ 48985 w 52272"/>
                  <a:gd name="connsiteY1" fmla="*/ 0 h 421822"/>
                  <a:gd name="connsiteX0" fmla="*/ 0 w 89757"/>
                  <a:gd name="connsiteY0" fmla="*/ 421822 h 421822"/>
                  <a:gd name="connsiteX1" fmla="*/ 48985 w 89757"/>
                  <a:gd name="connsiteY1" fmla="*/ 0 h 421822"/>
                  <a:gd name="connsiteX0" fmla="*/ 0 w 90056"/>
                  <a:gd name="connsiteY0" fmla="*/ 421822 h 421822"/>
                  <a:gd name="connsiteX1" fmla="*/ 48985 w 90056"/>
                  <a:gd name="connsiteY1" fmla="*/ 0 h 421822"/>
                </a:gdLst>
                <a:ahLst/>
                <a:cxnLst>
                  <a:cxn ang="0">
                    <a:pos x="connsiteX0" y="connsiteY0"/>
                  </a:cxn>
                  <a:cxn ang="0">
                    <a:pos x="connsiteX1" y="connsiteY1"/>
                  </a:cxn>
                </a:cxnLst>
                <a:rect l="l" t="t" r="r" b="b"/>
                <a:pathLst>
                  <a:path w="90056" h="421822">
                    <a:moveTo>
                      <a:pt x="0" y="421822"/>
                    </a:moveTo>
                    <a:cubicBezTo>
                      <a:pt x="90175" y="294333"/>
                      <a:pt x="123598" y="206200"/>
                      <a:pt x="48985"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5" name="Freeform: Shape 64">
                <a:extLst>
                  <a:ext uri="{FF2B5EF4-FFF2-40B4-BE49-F238E27FC236}">
                    <a16:creationId xmlns:a16="http://schemas.microsoft.com/office/drawing/2014/main" id="{7A185C61-2B35-4C6E-A2CB-473C603ACE77}"/>
                  </a:ext>
                </a:extLst>
              </p:cNvPr>
              <p:cNvSpPr/>
              <p:nvPr/>
            </p:nvSpPr>
            <p:spPr bwMode="auto">
              <a:xfrm>
                <a:off x="4785632" y="4875193"/>
                <a:ext cx="414582" cy="100715"/>
              </a:xfrm>
              <a:custGeom>
                <a:avLst/>
                <a:gdLst>
                  <a:gd name="connsiteX0" fmla="*/ 213632 w 213632"/>
                  <a:gd name="connsiteY0" fmla="*/ 0 h 55831"/>
                  <a:gd name="connsiteX1" fmla="*/ 84364 w 213632"/>
                  <a:gd name="connsiteY1" fmla="*/ 53067 h 55831"/>
                  <a:gd name="connsiteX2" fmla="*/ 0 w 213632"/>
                  <a:gd name="connsiteY2" fmla="*/ 43542 h 55831"/>
                  <a:gd name="connsiteX0" fmla="*/ 213632 w 213632"/>
                  <a:gd name="connsiteY0" fmla="*/ 0 h 43542"/>
                  <a:gd name="connsiteX1" fmla="*/ 0 w 213632"/>
                  <a:gd name="connsiteY1" fmla="*/ 43542 h 43542"/>
                  <a:gd name="connsiteX0" fmla="*/ 213632 w 213632"/>
                  <a:gd name="connsiteY0" fmla="*/ 0 h 48873"/>
                  <a:gd name="connsiteX1" fmla="*/ 0 w 213632"/>
                  <a:gd name="connsiteY1" fmla="*/ 43542 h 48873"/>
                  <a:gd name="connsiteX0" fmla="*/ 213632 w 213632"/>
                  <a:gd name="connsiteY0" fmla="*/ 0 h 51702"/>
                  <a:gd name="connsiteX1" fmla="*/ 0 w 213632"/>
                  <a:gd name="connsiteY1" fmla="*/ 43542 h 51702"/>
                  <a:gd name="connsiteX0" fmla="*/ 213632 w 213632"/>
                  <a:gd name="connsiteY0" fmla="*/ 0 h 50610"/>
                  <a:gd name="connsiteX1" fmla="*/ 0 w 213632"/>
                  <a:gd name="connsiteY1" fmla="*/ 43542 h 50610"/>
                </a:gdLst>
                <a:ahLst/>
                <a:cxnLst>
                  <a:cxn ang="0">
                    <a:pos x="connsiteX0" y="connsiteY0"/>
                  </a:cxn>
                  <a:cxn ang="0">
                    <a:pos x="connsiteX1" y="connsiteY1"/>
                  </a:cxn>
                </a:cxnLst>
                <a:rect l="l" t="t" r="r" b="b"/>
                <a:pathLst>
                  <a:path w="213632" h="50610">
                    <a:moveTo>
                      <a:pt x="213632" y="0"/>
                    </a:moveTo>
                    <a:cubicBezTo>
                      <a:pt x="168195" y="32976"/>
                      <a:pt x="91725" y="65268"/>
                      <a:pt x="0" y="43542"/>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7" name="Freeform: Shape 66">
                <a:extLst>
                  <a:ext uri="{FF2B5EF4-FFF2-40B4-BE49-F238E27FC236}">
                    <a16:creationId xmlns:a16="http://schemas.microsoft.com/office/drawing/2014/main" id="{31E0AACF-D21A-4DE4-824B-F539AD4E1987}"/>
                  </a:ext>
                </a:extLst>
              </p:cNvPr>
              <p:cNvSpPr/>
              <p:nvPr/>
            </p:nvSpPr>
            <p:spPr bwMode="auto">
              <a:xfrm>
                <a:off x="5311236" y="4363412"/>
                <a:ext cx="1001900" cy="308046"/>
              </a:xfrm>
              <a:custGeom>
                <a:avLst/>
                <a:gdLst>
                  <a:gd name="connsiteX0" fmla="*/ 503464 w 503464"/>
                  <a:gd name="connsiteY0" fmla="*/ 106135 h 154882"/>
                  <a:gd name="connsiteX1" fmla="*/ 216354 w 503464"/>
                  <a:gd name="connsiteY1" fmla="*/ 149678 h 154882"/>
                  <a:gd name="connsiteX2" fmla="*/ 0 w 503464"/>
                  <a:gd name="connsiteY2" fmla="*/ 0 h 154882"/>
                  <a:gd name="connsiteX0" fmla="*/ 503464 w 503464"/>
                  <a:gd name="connsiteY0" fmla="*/ 106135 h 106135"/>
                  <a:gd name="connsiteX1" fmla="*/ 0 w 503464"/>
                  <a:gd name="connsiteY1" fmla="*/ 0 h 106135"/>
                  <a:gd name="connsiteX0" fmla="*/ 503464 w 503464"/>
                  <a:gd name="connsiteY0" fmla="*/ 106135 h 106135"/>
                  <a:gd name="connsiteX1" fmla="*/ 0 w 503464"/>
                  <a:gd name="connsiteY1" fmla="*/ 0 h 106135"/>
                  <a:gd name="connsiteX0" fmla="*/ 503464 w 503464"/>
                  <a:gd name="connsiteY0" fmla="*/ 106135 h 154796"/>
                  <a:gd name="connsiteX1" fmla="*/ 0 w 503464"/>
                  <a:gd name="connsiteY1" fmla="*/ 0 h 154796"/>
                </a:gdLst>
                <a:ahLst/>
                <a:cxnLst>
                  <a:cxn ang="0">
                    <a:pos x="connsiteX0" y="connsiteY0"/>
                  </a:cxn>
                  <a:cxn ang="0">
                    <a:pos x="connsiteX1" y="connsiteY1"/>
                  </a:cxn>
                </a:cxnLst>
                <a:rect l="l" t="t" r="r" b="b"/>
                <a:pathLst>
                  <a:path w="503464" h="154796">
                    <a:moveTo>
                      <a:pt x="503464" y="106135"/>
                    </a:moveTo>
                    <a:cubicBezTo>
                      <a:pt x="387609" y="195203"/>
                      <a:pt x="72093" y="163243"/>
                      <a:pt x="0"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sp>
            <p:nvSpPr>
              <p:cNvPr id="68" name="Freeform: Shape 67">
                <a:extLst>
                  <a:ext uri="{FF2B5EF4-FFF2-40B4-BE49-F238E27FC236}">
                    <a16:creationId xmlns:a16="http://schemas.microsoft.com/office/drawing/2014/main" id="{D63DD180-FF3A-4874-B3EA-E882A372F81A}"/>
                  </a:ext>
                </a:extLst>
              </p:cNvPr>
              <p:cNvSpPr/>
              <p:nvPr/>
            </p:nvSpPr>
            <p:spPr bwMode="auto">
              <a:xfrm>
                <a:off x="5863318" y="4671458"/>
                <a:ext cx="349629" cy="604494"/>
              </a:xfrm>
              <a:custGeom>
                <a:avLst/>
                <a:gdLst>
                  <a:gd name="connsiteX0" fmla="*/ 187779 w 187779"/>
                  <a:gd name="connsiteY0" fmla="*/ 318407 h 318407"/>
                  <a:gd name="connsiteX1" fmla="*/ 99333 w 187779"/>
                  <a:gd name="connsiteY1" fmla="*/ 110218 h 318407"/>
                  <a:gd name="connsiteX2" fmla="*/ 0 w 187779"/>
                  <a:gd name="connsiteY2" fmla="*/ 0 h 318407"/>
                  <a:gd name="connsiteX0" fmla="*/ 187779 w 187779"/>
                  <a:gd name="connsiteY0" fmla="*/ 318407 h 318407"/>
                  <a:gd name="connsiteX1" fmla="*/ 0 w 187779"/>
                  <a:gd name="connsiteY1" fmla="*/ 0 h 318407"/>
                  <a:gd name="connsiteX0" fmla="*/ 187779 w 187779"/>
                  <a:gd name="connsiteY0" fmla="*/ 318407 h 318407"/>
                  <a:gd name="connsiteX1" fmla="*/ 0 w 187779"/>
                  <a:gd name="connsiteY1" fmla="*/ 0 h 318407"/>
                  <a:gd name="connsiteX0" fmla="*/ 187779 w 187779"/>
                  <a:gd name="connsiteY0" fmla="*/ 318407 h 318407"/>
                  <a:gd name="connsiteX1" fmla="*/ 0 w 187779"/>
                  <a:gd name="connsiteY1" fmla="*/ 0 h 318407"/>
                </a:gdLst>
                <a:ahLst/>
                <a:cxnLst>
                  <a:cxn ang="0">
                    <a:pos x="connsiteX0" y="connsiteY0"/>
                  </a:cxn>
                  <a:cxn ang="0">
                    <a:pos x="connsiteX1" y="connsiteY1"/>
                  </a:cxn>
                </a:cxnLst>
                <a:rect l="l" t="t" r="r" b="b"/>
                <a:pathLst>
                  <a:path w="187779" h="318407">
                    <a:moveTo>
                      <a:pt x="187779" y="318407"/>
                    </a:moveTo>
                    <a:cubicBezTo>
                      <a:pt x="179997" y="236640"/>
                      <a:pt x="132751" y="105419"/>
                      <a:pt x="0" y="0"/>
                    </a:cubicBezTo>
                  </a:path>
                </a:pathLst>
              </a:custGeom>
              <a:noFill/>
              <a:ln w="19050" cap="rnd">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grpSp>
      </p:grpSp>
      <p:grpSp>
        <p:nvGrpSpPr>
          <p:cNvPr id="3" name="Group 2">
            <a:extLst>
              <a:ext uri="{FF2B5EF4-FFF2-40B4-BE49-F238E27FC236}">
                <a16:creationId xmlns:a16="http://schemas.microsoft.com/office/drawing/2014/main" id="{C31F99D7-B189-4394-9BB1-4828DAEE7123}"/>
              </a:ext>
            </a:extLst>
          </p:cNvPr>
          <p:cNvGrpSpPr/>
          <p:nvPr/>
        </p:nvGrpSpPr>
        <p:grpSpPr>
          <a:xfrm>
            <a:off x="9549733" y="1127153"/>
            <a:ext cx="114529" cy="270402"/>
            <a:chOff x="4081774" y="3329291"/>
            <a:chExt cx="208476" cy="695630"/>
          </a:xfrm>
        </p:grpSpPr>
        <p:sp>
          <p:nvSpPr>
            <p:cNvPr id="69" name="Freeform: Shape 234">
              <a:extLst>
                <a:ext uri="{FF2B5EF4-FFF2-40B4-BE49-F238E27FC236}">
                  <a16:creationId xmlns:a16="http://schemas.microsoft.com/office/drawing/2014/main" id="{4F8E639B-C796-4941-B53C-C68E0980B38E}"/>
                </a:ext>
              </a:extLst>
            </p:cNvPr>
            <p:cNvSpPr/>
            <p:nvPr/>
          </p:nvSpPr>
          <p:spPr bwMode="auto">
            <a:xfrm>
              <a:off x="4081774" y="3385143"/>
              <a:ext cx="208476" cy="428318"/>
            </a:xfrm>
            <a:custGeom>
              <a:avLst/>
              <a:gdLst>
                <a:gd name="connsiteX0" fmla="*/ 1610436 w 1744997"/>
                <a:gd name="connsiteY0" fmla="*/ 0 h 3184478"/>
                <a:gd name="connsiteX1" fmla="*/ 90985 w 1744997"/>
                <a:gd name="connsiteY1" fmla="*/ 523165 h 3184478"/>
                <a:gd name="connsiteX2" fmla="*/ 900752 w 1744997"/>
                <a:gd name="connsiteY2" fmla="*/ 1628633 h 3184478"/>
                <a:gd name="connsiteX3" fmla="*/ 1724167 w 1744997"/>
                <a:gd name="connsiteY3" fmla="*/ 2602174 h 3184478"/>
                <a:gd name="connsiteX4" fmla="*/ 0 w 1744997"/>
                <a:gd name="connsiteY4" fmla="*/ 3184478 h 3184478"/>
                <a:gd name="connsiteX0" fmla="*/ 1610436 w 1724272"/>
                <a:gd name="connsiteY0" fmla="*/ 0 h 3184478"/>
                <a:gd name="connsiteX1" fmla="*/ 90985 w 1724272"/>
                <a:gd name="connsiteY1" fmla="*/ 523165 h 3184478"/>
                <a:gd name="connsiteX2" fmla="*/ 1724167 w 1724272"/>
                <a:gd name="connsiteY2" fmla="*/ 2602174 h 3184478"/>
                <a:gd name="connsiteX3" fmla="*/ 0 w 1724272"/>
                <a:gd name="connsiteY3" fmla="*/ 3184478 h 3184478"/>
                <a:gd name="connsiteX0" fmla="*/ 1610436 w 1724272"/>
                <a:gd name="connsiteY0" fmla="*/ 137369 h 3321847"/>
                <a:gd name="connsiteX1" fmla="*/ 90985 w 1724272"/>
                <a:gd name="connsiteY1" fmla="*/ 660534 h 3321847"/>
                <a:gd name="connsiteX2" fmla="*/ 1724167 w 1724272"/>
                <a:gd name="connsiteY2" fmla="*/ 2739543 h 3321847"/>
                <a:gd name="connsiteX3" fmla="*/ 0 w 1724272"/>
                <a:gd name="connsiteY3" fmla="*/ 3321847 h 3321847"/>
                <a:gd name="connsiteX0" fmla="*/ 1610436 w 1724265"/>
                <a:gd name="connsiteY0" fmla="*/ 256061 h 3440539"/>
                <a:gd name="connsiteX1" fmla="*/ 90985 w 1724265"/>
                <a:gd name="connsiteY1" fmla="*/ 779226 h 3440539"/>
                <a:gd name="connsiteX2" fmla="*/ 1724167 w 1724265"/>
                <a:gd name="connsiteY2" fmla="*/ 2858235 h 3440539"/>
                <a:gd name="connsiteX3" fmla="*/ 0 w 1724265"/>
                <a:gd name="connsiteY3" fmla="*/ 3440539 h 3440539"/>
                <a:gd name="connsiteX0" fmla="*/ 1610436 w 1741923"/>
                <a:gd name="connsiteY0" fmla="*/ 256061 h 3440539"/>
                <a:gd name="connsiteX1" fmla="*/ 90985 w 1741923"/>
                <a:gd name="connsiteY1" fmla="*/ 779226 h 3440539"/>
                <a:gd name="connsiteX2" fmla="*/ 1724167 w 1741923"/>
                <a:gd name="connsiteY2" fmla="*/ 2858235 h 3440539"/>
                <a:gd name="connsiteX3" fmla="*/ 0 w 1741923"/>
                <a:gd name="connsiteY3" fmla="*/ 3440539 h 3440539"/>
                <a:gd name="connsiteX0" fmla="*/ 1610436 w 1724327"/>
                <a:gd name="connsiteY0" fmla="*/ 256061 h 3440539"/>
                <a:gd name="connsiteX1" fmla="*/ 90985 w 1724327"/>
                <a:gd name="connsiteY1" fmla="*/ 779226 h 3440539"/>
                <a:gd name="connsiteX2" fmla="*/ 1724167 w 1724327"/>
                <a:gd name="connsiteY2" fmla="*/ 2858235 h 3440539"/>
                <a:gd name="connsiteX3" fmla="*/ 0 w 1724327"/>
                <a:gd name="connsiteY3" fmla="*/ 3440539 h 3440539"/>
                <a:gd name="connsiteX0" fmla="*/ 1610436 w 1725288"/>
                <a:gd name="connsiteY0" fmla="*/ 256061 h 3482768"/>
                <a:gd name="connsiteX1" fmla="*/ 90985 w 1725288"/>
                <a:gd name="connsiteY1" fmla="*/ 779226 h 3482768"/>
                <a:gd name="connsiteX2" fmla="*/ 1724167 w 1725288"/>
                <a:gd name="connsiteY2" fmla="*/ 2858235 h 3482768"/>
                <a:gd name="connsiteX3" fmla="*/ 0 w 1725288"/>
                <a:gd name="connsiteY3" fmla="*/ 3440539 h 3482768"/>
                <a:gd name="connsiteX0" fmla="*/ 1610436 w 1725288"/>
                <a:gd name="connsiteY0" fmla="*/ 256061 h 3630751"/>
                <a:gd name="connsiteX1" fmla="*/ 90985 w 1725288"/>
                <a:gd name="connsiteY1" fmla="*/ 779226 h 3630751"/>
                <a:gd name="connsiteX2" fmla="*/ 1724167 w 1725288"/>
                <a:gd name="connsiteY2" fmla="*/ 2858235 h 3630751"/>
                <a:gd name="connsiteX3" fmla="*/ 0 w 1725288"/>
                <a:gd name="connsiteY3" fmla="*/ 3440539 h 3630751"/>
                <a:gd name="connsiteX0" fmla="*/ 1610436 w 1725269"/>
                <a:gd name="connsiteY0" fmla="*/ 196269 h 3570959"/>
                <a:gd name="connsiteX1" fmla="*/ 90985 w 1725269"/>
                <a:gd name="connsiteY1" fmla="*/ 719434 h 3570959"/>
                <a:gd name="connsiteX2" fmla="*/ 1724167 w 1725269"/>
                <a:gd name="connsiteY2" fmla="*/ 2798443 h 3570959"/>
                <a:gd name="connsiteX3" fmla="*/ 0 w 1725269"/>
                <a:gd name="connsiteY3" fmla="*/ 3380747 h 3570959"/>
                <a:gd name="connsiteX0" fmla="*/ 1610436 w 1725269"/>
                <a:gd name="connsiteY0" fmla="*/ 196269 h 3570959"/>
                <a:gd name="connsiteX1" fmla="*/ 90985 w 1725269"/>
                <a:gd name="connsiteY1" fmla="*/ 719434 h 3570959"/>
                <a:gd name="connsiteX2" fmla="*/ 1724167 w 1725269"/>
                <a:gd name="connsiteY2" fmla="*/ 2798443 h 3570959"/>
                <a:gd name="connsiteX3" fmla="*/ 0 w 1725269"/>
                <a:gd name="connsiteY3" fmla="*/ 3380747 h 3570959"/>
                <a:gd name="connsiteX0" fmla="*/ 1610436 w 1725214"/>
                <a:gd name="connsiteY0" fmla="*/ 194772 h 3569462"/>
                <a:gd name="connsiteX1" fmla="*/ 90985 w 1725214"/>
                <a:gd name="connsiteY1" fmla="*/ 717937 h 3569462"/>
                <a:gd name="connsiteX2" fmla="*/ 1724167 w 1725214"/>
                <a:gd name="connsiteY2" fmla="*/ 2796946 h 3569462"/>
                <a:gd name="connsiteX3" fmla="*/ 0 w 1725214"/>
                <a:gd name="connsiteY3" fmla="*/ 3379250 h 3569462"/>
                <a:gd name="connsiteX0" fmla="*/ 1610436 w 1725401"/>
                <a:gd name="connsiteY0" fmla="*/ 194772 h 3569481"/>
                <a:gd name="connsiteX1" fmla="*/ 90985 w 1725401"/>
                <a:gd name="connsiteY1" fmla="*/ 717937 h 3569481"/>
                <a:gd name="connsiteX2" fmla="*/ 1724167 w 1725401"/>
                <a:gd name="connsiteY2" fmla="*/ 2796946 h 3569481"/>
                <a:gd name="connsiteX3" fmla="*/ 0 w 1725401"/>
                <a:gd name="connsiteY3" fmla="*/ 3379250 h 3569481"/>
                <a:gd name="connsiteX0" fmla="*/ 1610436 w 1725387"/>
                <a:gd name="connsiteY0" fmla="*/ 170107 h 3544816"/>
                <a:gd name="connsiteX1" fmla="*/ 90985 w 1725387"/>
                <a:gd name="connsiteY1" fmla="*/ 693272 h 3544816"/>
                <a:gd name="connsiteX2" fmla="*/ 1724167 w 1725387"/>
                <a:gd name="connsiteY2" fmla="*/ 2772281 h 3544816"/>
                <a:gd name="connsiteX3" fmla="*/ 0 w 1725387"/>
                <a:gd name="connsiteY3" fmla="*/ 3354585 h 3544816"/>
              </a:gdLst>
              <a:ahLst/>
              <a:cxnLst>
                <a:cxn ang="0">
                  <a:pos x="connsiteX0" y="connsiteY0"/>
                </a:cxn>
                <a:cxn ang="0">
                  <a:pos x="connsiteX1" y="connsiteY1"/>
                </a:cxn>
                <a:cxn ang="0">
                  <a:pos x="connsiteX2" y="connsiteY2"/>
                </a:cxn>
                <a:cxn ang="0">
                  <a:pos x="connsiteX3" y="connsiteY3"/>
                </a:cxn>
              </a:cxnLst>
              <a:rect l="l" t="t" r="r" b="b"/>
              <a:pathLst>
                <a:path w="1725387" h="3544816">
                  <a:moveTo>
                    <a:pt x="1610436" y="170107"/>
                  </a:moveTo>
                  <a:cubicBezTo>
                    <a:pt x="864359" y="-204447"/>
                    <a:pt x="234321" y="70327"/>
                    <a:pt x="90985" y="693272"/>
                  </a:cubicBezTo>
                  <a:cubicBezTo>
                    <a:pt x="-144789" y="1717958"/>
                    <a:pt x="1780667" y="1815552"/>
                    <a:pt x="1724167" y="2772281"/>
                  </a:cubicBezTo>
                  <a:cubicBezTo>
                    <a:pt x="1662160" y="3822254"/>
                    <a:pt x="291152" y="3566126"/>
                    <a:pt x="0" y="3354585"/>
                  </a:cubicBezTo>
                </a:path>
              </a:pathLst>
            </a:custGeom>
            <a:noFill/>
            <a:ln w="19050">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defTabSz="914225"/>
              <a:endParaRPr lang="en-US">
                <a:solidFill>
                  <a:srgbClr val="FFFFFF"/>
                </a:solidFill>
                <a:latin typeface="Segoe UI"/>
              </a:endParaRPr>
            </a:p>
          </p:txBody>
        </p:sp>
        <p:cxnSp>
          <p:nvCxnSpPr>
            <p:cNvPr id="70" name="Straight Connector 69">
              <a:extLst>
                <a:ext uri="{FF2B5EF4-FFF2-40B4-BE49-F238E27FC236}">
                  <a16:creationId xmlns:a16="http://schemas.microsoft.com/office/drawing/2014/main" id="{BF2A3E98-28B2-40B7-969C-89FBA425A45E}"/>
                </a:ext>
              </a:extLst>
            </p:cNvPr>
            <p:cNvCxnSpPr>
              <a:cxnSpLocks/>
            </p:cNvCxnSpPr>
            <p:nvPr/>
          </p:nvCxnSpPr>
          <p:spPr>
            <a:xfrm>
              <a:off x="4186012" y="3329291"/>
              <a:ext cx="0" cy="695630"/>
            </a:xfrm>
            <a:prstGeom prst="line">
              <a:avLst/>
            </a:prstGeom>
            <a:ln w="19050">
              <a:solidFill>
                <a:schemeClr val="bg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72" name="Rectangle 71">
            <a:extLst>
              <a:ext uri="{FF2B5EF4-FFF2-40B4-BE49-F238E27FC236}">
                <a16:creationId xmlns:a16="http://schemas.microsoft.com/office/drawing/2014/main" id="{9F89A7BC-5B95-442F-9381-09D98A284D84}"/>
              </a:ext>
            </a:extLst>
          </p:cNvPr>
          <p:cNvSpPr/>
          <p:nvPr/>
        </p:nvSpPr>
        <p:spPr>
          <a:xfrm>
            <a:off x="3032889" y="1038642"/>
            <a:ext cx="3157570" cy="36207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chorCtr="0">
            <a:spAutoFit/>
          </a:bodyPr>
          <a:lstStyle/>
          <a:p>
            <a:pPr algn="ctr" defTabSz="914225"/>
            <a:r>
              <a:rPr lang="en-US" sz="1765" kern="0" spc="100" dirty="0">
                <a:solidFill>
                  <a:srgbClr val="FFFFFF"/>
                </a:solidFill>
                <a:latin typeface="Segoe UI Semibold" charset="0"/>
                <a:cs typeface="Segoe UI Semibold" charset="0"/>
              </a:rPr>
              <a:t>Privacy and Trust</a:t>
            </a:r>
          </a:p>
        </p:txBody>
      </p:sp>
      <p:sp>
        <p:nvSpPr>
          <p:cNvPr id="43" name="Text Placeholder 2">
            <a:extLst>
              <a:ext uri="{FF2B5EF4-FFF2-40B4-BE49-F238E27FC236}">
                <a16:creationId xmlns:a16="http://schemas.microsoft.com/office/drawing/2014/main" id="{02865209-0BC8-4085-BDD5-DB2210EA2464}"/>
              </a:ext>
            </a:extLst>
          </p:cNvPr>
          <p:cNvSpPr txBox="1">
            <a:spLocks/>
          </p:cNvSpPr>
          <p:nvPr/>
        </p:nvSpPr>
        <p:spPr>
          <a:xfrm>
            <a:off x="9673318" y="1797790"/>
            <a:ext cx="2689273" cy="2576580"/>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4080"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448"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04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36080" indent="-336080" defTabSz="914192"/>
            <a:endParaRPr lang="en-US" sz="1961" dirty="0">
              <a:solidFill>
                <a:srgbClr val="FFFFFF"/>
              </a:solidFill>
              <a:latin typeface="Segoe UI Light"/>
            </a:endParaRPr>
          </a:p>
        </p:txBody>
      </p:sp>
      <p:sp>
        <p:nvSpPr>
          <p:cNvPr id="44" name="Text Placeholder 2">
            <a:extLst>
              <a:ext uri="{FF2B5EF4-FFF2-40B4-BE49-F238E27FC236}">
                <a16:creationId xmlns:a16="http://schemas.microsoft.com/office/drawing/2014/main" id="{32141C80-58AB-4C66-A3D7-F4CEF5DF49B0}"/>
              </a:ext>
            </a:extLst>
          </p:cNvPr>
          <p:cNvSpPr txBox="1">
            <a:spLocks/>
          </p:cNvSpPr>
          <p:nvPr/>
        </p:nvSpPr>
        <p:spPr>
          <a:xfrm>
            <a:off x="462628" y="1822124"/>
            <a:ext cx="3080120" cy="4135702"/>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4080"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448"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04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36080" indent="-336080" defTabSz="914192"/>
            <a:endParaRPr lang="en-US" sz="1568" kern="0" spc="100" dirty="0">
              <a:solidFill>
                <a:srgbClr val="FFFFFF"/>
              </a:solidFill>
              <a:latin typeface="Segoe UI Semibold" charset="0"/>
              <a:cs typeface="Segoe UI Semibold" charset="0"/>
            </a:endParaRPr>
          </a:p>
          <a:p>
            <a:pPr marL="336081" lvl="1" indent="0" defTabSz="914192">
              <a:buNone/>
            </a:pPr>
            <a:endParaRPr lang="en-US" sz="1568" kern="0" spc="100" dirty="0">
              <a:solidFill>
                <a:srgbClr val="FFFFFF"/>
              </a:solidFill>
              <a:latin typeface="Segoe UI Semibold" charset="0"/>
              <a:cs typeface="Segoe UI Semibold" charset="0"/>
            </a:endParaRPr>
          </a:p>
          <a:p>
            <a:pPr marL="572581" lvl="1" indent="-236500" defTabSz="914192"/>
            <a:endParaRPr lang="en-US" sz="1568" dirty="0">
              <a:gradFill>
                <a:gsLst>
                  <a:gs pos="1250">
                    <a:srgbClr val="000000"/>
                  </a:gs>
                  <a:gs pos="100000">
                    <a:srgbClr val="000000"/>
                  </a:gs>
                </a:gsLst>
                <a:lin ang="5400000" scaled="0"/>
              </a:gradFill>
              <a:latin typeface="Segoe UI"/>
            </a:endParaRPr>
          </a:p>
        </p:txBody>
      </p:sp>
      <p:sp>
        <p:nvSpPr>
          <p:cNvPr id="45" name="Text Placeholder 2">
            <a:extLst>
              <a:ext uri="{FF2B5EF4-FFF2-40B4-BE49-F238E27FC236}">
                <a16:creationId xmlns:a16="http://schemas.microsoft.com/office/drawing/2014/main" id="{678EDFDA-ECD2-4C3B-83C3-3BD00F765B8E}"/>
              </a:ext>
            </a:extLst>
          </p:cNvPr>
          <p:cNvSpPr txBox="1">
            <a:spLocks/>
          </p:cNvSpPr>
          <p:nvPr/>
        </p:nvSpPr>
        <p:spPr>
          <a:xfrm>
            <a:off x="3443622" y="1822123"/>
            <a:ext cx="2924604" cy="4174148"/>
          </a:xfrm>
          <a:prstGeom prst="rect">
            <a:avLst/>
          </a:prstGeom>
        </p:spPr>
        <p:txBody>
          <a:bodyPr/>
          <a:lstStyle>
            <a:lvl1pPr marL="342834" marR="0" indent="-342834"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4080" kern="1200" spc="0" baseline="0">
                <a:gradFill>
                  <a:gsLst>
                    <a:gs pos="1250">
                      <a:schemeClr val="tx1"/>
                    </a:gs>
                    <a:gs pos="100000">
                      <a:schemeClr val="tx1"/>
                    </a:gs>
                  </a:gsLst>
                  <a:lin ang="5400000" scaled="0"/>
                </a:gradFill>
                <a:latin typeface="+mj-lt"/>
                <a:ea typeface="+mn-ea"/>
                <a:cs typeface="+mn-cs"/>
              </a:defRPr>
            </a:lvl1pPr>
            <a:lvl2pPr marL="584088" marR="0" indent="-241253"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448" kern="1200" spc="0" baseline="0">
                <a:gradFill>
                  <a:gsLst>
                    <a:gs pos="1250">
                      <a:schemeClr val="tx1"/>
                    </a:gs>
                    <a:gs pos="100000">
                      <a:schemeClr val="tx1"/>
                    </a:gs>
                  </a:gsLst>
                  <a:lin ang="5400000" scaled="0"/>
                </a:gradFill>
                <a:latin typeface="+mn-lt"/>
                <a:ea typeface="+mn-ea"/>
                <a:cs typeface="+mn-cs"/>
              </a:defRPr>
            </a:lvl2pPr>
            <a:lvl3pPr marL="799946"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2040" kern="1200" spc="0" baseline="0">
                <a:gradFill>
                  <a:gsLst>
                    <a:gs pos="1250">
                      <a:schemeClr val="tx1"/>
                    </a:gs>
                    <a:gs pos="100000">
                      <a:schemeClr val="tx1"/>
                    </a:gs>
                  </a:gsLst>
                  <a:lin ang="5400000" scaled="0"/>
                </a:gradFill>
                <a:latin typeface="+mn-lt"/>
                <a:ea typeface="+mn-ea"/>
                <a:cs typeface="+mn-cs"/>
              </a:defRPr>
            </a:lvl3pPr>
            <a:lvl4pPr marL="1028503"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4pPr>
            <a:lvl5pPr marL="1257058" marR="0" indent="-228557" algn="l" defTabSz="932563" rtl="0" eaLnBrk="1" fontAlgn="auto" latinLnBrk="0" hangingPunct="1">
              <a:lnSpc>
                <a:spcPct val="90000"/>
              </a:lnSpc>
              <a:spcBef>
                <a:spcPct val="20000"/>
              </a:spcBef>
              <a:spcAft>
                <a:spcPts val="0"/>
              </a:spcAft>
              <a:buClr>
                <a:srgbClr val="0078D7"/>
              </a:buClr>
              <a:buSzPct val="90000"/>
              <a:buFont typeface="Arial" pitchFamily="34" charset="0"/>
              <a:buChar char="•"/>
              <a:tabLst/>
              <a:defRPr sz="1836" kern="1200" spc="0" baseline="0">
                <a:gradFill>
                  <a:gsLst>
                    <a:gs pos="1250">
                      <a:schemeClr val="tx1"/>
                    </a:gs>
                    <a:gs pos="100000">
                      <a:schemeClr val="tx1"/>
                    </a:gs>
                  </a:gsLst>
                  <a:lin ang="5400000" scaled="0"/>
                </a:gradFill>
                <a:latin typeface="+mn-lt"/>
                <a:ea typeface="+mn-ea"/>
                <a:cs typeface="+mn-cs"/>
              </a:defRPr>
            </a:lvl5pPr>
            <a:lvl6pPr marL="2564548"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830"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112"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394" indent="-233141" algn="l" defTabSz="9325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336080" indent="-336080" defTabSz="914192"/>
            <a:endParaRPr lang="en-US" sz="1765" b="1" dirty="0">
              <a:solidFill>
                <a:srgbClr val="FFFFFF"/>
              </a:solidFill>
              <a:latin typeface="Segoe UI Semilight" panose="020B0402040204020203" pitchFamily="34" charset="0"/>
              <a:cs typeface="Segoe UI Semilight" panose="020B0402040204020203" pitchFamily="34" charset="0"/>
            </a:endParaRPr>
          </a:p>
          <a:p>
            <a:pPr marL="336080" indent="-336080" defTabSz="914192"/>
            <a:endParaRPr lang="en-US" sz="1568" kern="0" spc="100" dirty="0">
              <a:solidFill>
                <a:srgbClr val="FFFFFF"/>
              </a:solidFill>
              <a:latin typeface="Segoe UI Semibold" charset="0"/>
              <a:cs typeface="Segoe UI Semibold" charset="0"/>
            </a:endParaRPr>
          </a:p>
          <a:p>
            <a:pPr marL="336080" indent="-336080" defTabSz="914192"/>
            <a:endParaRPr lang="en-US" sz="1765" b="1" dirty="0">
              <a:solidFill>
                <a:srgbClr val="FFFFFF"/>
              </a:solidFill>
              <a:latin typeface="Segoe UI Semilight" panose="020B0402040204020203" pitchFamily="34" charset="0"/>
              <a:cs typeface="Segoe UI Semilight" panose="020B0402040204020203" pitchFamily="34" charset="0"/>
            </a:endParaRPr>
          </a:p>
        </p:txBody>
      </p:sp>
      <p:graphicFrame>
        <p:nvGraphicFramePr>
          <p:cNvPr id="7" name="Table 6">
            <a:extLst>
              <a:ext uri="{FF2B5EF4-FFF2-40B4-BE49-F238E27FC236}">
                <a16:creationId xmlns:a16="http://schemas.microsoft.com/office/drawing/2014/main" id="{ABA4E545-0CB8-483C-9C07-776A7FD6648F}"/>
              </a:ext>
            </a:extLst>
          </p:cNvPr>
          <p:cNvGraphicFramePr>
            <a:graphicFrameLocks noGrp="1"/>
          </p:cNvGraphicFramePr>
          <p:nvPr>
            <p:extLst/>
          </p:nvPr>
        </p:nvGraphicFramePr>
        <p:xfrm>
          <a:off x="179020" y="1633566"/>
          <a:ext cx="2899355" cy="4920827"/>
        </p:xfrm>
        <a:graphic>
          <a:graphicData uri="http://schemas.openxmlformats.org/drawingml/2006/table">
            <a:tbl>
              <a:tblPr firstRow="1" bandRow="1">
                <a:tableStyleId>{5DA37D80-6434-44D0-A028-1B22A696006F}</a:tableStyleId>
              </a:tblPr>
              <a:tblGrid>
                <a:gridCol w="2899355">
                  <a:extLst>
                    <a:ext uri="{9D8B030D-6E8A-4147-A177-3AD203B41FA5}">
                      <a16:colId xmlns:a16="http://schemas.microsoft.com/office/drawing/2014/main" val="3485591923"/>
                    </a:ext>
                  </a:extLst>
                </a:gridCol>
              </a:tblGrid>
              <a:tr h="1191533">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Operational analytics</a:t>
                      </a:r>
                    </a:p>
                    <a:p>
                      <a:pPr marL="342835" lvl="1" indent="0">
                        <a:buNone/>
                      </a:pPr>
                      <a:r>
                        <a:rPr lang="en-US" sz="1600" kern="0" spc="102" dirty="0">
                          <a:solidFill>
                            <a:srgbClr val="FFFFFF"/>
                          </a:solidFill>
                          <a:latin typeface="Segoe UI Semibold" charset="0"/>
                          <a:cs typeface="Segoe UI Semibold" charset="0"/>
                        </a:rPr>
                        <a:t>Columnstore</a:t>
                      </a:r>
                    </a:p>
                    <a:p>
                      <a:pPr marL="342835" lvl="1" indent="0">
                        <a:buNone/>
                      </a:pPr>
                      <a:r>
                        <a:rPr lang="en-US" sz="1600" kern="0" spc="102" dirty="0">
                          <a:solidFill>
                            <a:srgbClr val="FFFFFF"/>
                          </a:solidFill>
                          <a:latin typeface="Segoe UI Semibold" charset="0"/>
                          <a:cs typeface="Segoe UI Semibold" charset="0"/>
                        </a:rPr>
                        <a:t>Hekaton (in-memory OLTP)</a:t>
                      </a: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5241603"/>
                  </a:ext>
                </a:extLst>
              </a:tr>
              <a:tr h="3729294">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Predictable performance</a:t>
                      </a:r>
                    </a:p>
                    <a:p>
                      <a:pPr marL="342835" lvl="1" indent="0">
                        <a:buNone/>
                      </a:pPr>
                      <a:r>
                        <a:rPr lang="en-US" sz="1600" kern="0" spc="102" dirty="0">
                          <a:solidFill>
                            <a:schemeClr val="bg1"/>
                          </a:solidFill>
                          <a:latin typeface="Segoe UI Semibold" charset="0"/>
                          <a:cs typeface="Segoe UI Semibold" charset="0"/>
                        </a:rPr>
                        <a:t>Query Store</a:t>
                      </a:r>
                    </a:p>
                    <a:p>
                      <a:pPr marL="342835" lvl="1" indent="0">
                        <a:buNone/>
                      </a:pPr>
                      <a:r>
                        <a:rPr lang="en-US" sz="1600" kern="0" spc="102" dirty="0">
                          <a:solidFill>
                            <a:schemeClr val="bg1"/>
                          </a:solidFill>
                          <a:latin typeface="Segoe UI Semibold" charset="0"/>
                          <a:cs typeface="Segoe UI Semibold" charset="0"/>
                        </a:rPr>
                        <a:t>Index Optimization</a:t>
                      </a:r>
                    </a:p>
                    <a:p>
                      <a:pPr marL="342835" lvl="1" indent="0">
                        <a:spcBef>
                          <a:spcPts val="0"/>
                        </a:spcBef>
                        <a:spcAft>
                          <a:spcPts val="0"/>
                        </a:spcAft>
                        <a:buNone/>
                      </a:pPr>
                      <a:r>
                        <a:rPr lang="en-US" sz="1600" b="1" cap="small" baseline="0" dirty="0">
                          <a:solidFill>
                            <a:srgbClr val="FFFF00"/>
                          </a:solidFill>
                          <a:latin typeface="Segoe UI Semibold" panose="020B0702040204020203" pitchFamily="34" charset="0"/>
                          <a:cs typeface="Segoe UI Semibold" panose="020B0702040204020203" pitchFamily="34" charset="0"/>
                        </a:rPr>
                        <a:t>Automatic tuning</a:t>
                      </a:r>
                    </a:p>
                    <a:p>
                      <a:pPr marL="342835" lvl="1" indent="0">
                        <a:spcBef>
                          <a:spcPts val="0"/>
                        </a:spcBef>
                        <a:spcAft>
                          <a:spcPts val="0"/>
                        </a:spcAft>
                        <a:buNone/>
                      </a:pPr>
                      <a:r>
                        <a:rPr lang="en-US" sz="1600" b="1" cap="small" baseline="0" dirty="0">
                          <a:solidFill>
                            <a:srgbClr val="FFFF00"/>
                          </a:solidFill>
                          <a:latin typeface="Segoe UI Semibold" panose="020B0702040204020203" pitchFamily="34" charset="0"/>
                          <a:cs typeface="Segoe UI Semibold" panose="020B0702040204020203" pitchFamily="34" charset="0"/>
                        </a:rPr>
                        <a:t>Auto query plan correction</a:t>
                      </a:r>
                    </a:p>
                    <a:p>
                      <a:pPr marL="342835" lvl="1" indent="0">
                        <a:spcBef>
                          <a:spcPts val="0"/>
                        </a:spcBef>
                        <a:spcAft>
                          <a:spcPts val="0"/>
                        </a:spcAft>
                        <a:buNone/>
                      </a:pPr>
                      <a:r>
                        <a:rPr lang="en-US" sz="1600" b="1" cap="small" baseline="0" dirty="0">
                          <a:solidFill>
                            <a:srgbClr val="FFFF00"/>
                          </a:solidFill>
                          <a:latin typeface="Segoe UI Semibold" panose="020B0702040204020203" pitchFamily="34" charset="0"/>
                          <a:cs typeface="Segoe UI Semibold" panose="020B0702040204020203" pitchFamily="34" charset="0"/>
                        </a:rPr>
                        <a:t>Performance Insight in OMS</a:t>
                      </a:r>
                    </a:p>
                    <a:p>
                      <a:pPr marL="342835" lvl="1" indent="0">
                        <a:spcBef>
                          <a:spcPts val="0"/>
                        </a:spcBef>
                        <a:spcAft>
                          <a:spcPts val="0"/>
                        </a:spcAft>
                        <a:buNone/>
                      </a:pPr>
                      <a:r>
                        <a:rPr lang="en-US" sz="1600" b="1" cap="small" baseline="0" dirty="0">
                          <a:solidFill>
                            <a:srgbClr val="FFFF00"/>
                          </a:solidFill>
                          <a:latin typeface="Segoe UI Semibold" panose="020B0702040204020203" pitchFamily="34" charset="0"/>
                          <a:cs typeface="Segoe UI Semibold" panose="020B0702040204020203" pitchFamily="34" charset="0"/>
                        </a:rPr>
                        <a:t>Adaptive Query Processing</a:t>
                      </a:r>
                    </a:p>
                    <a:p>
                      <a:pPr marL="0" indent="0">
                        <a:spcBef>
                          <a:spcPts val="600"/>
                        </a:spcBef>
                        <a:buNone/>
                      </a:pPr>
                      <a:r>
                        <a:rPr lang="en-US" sz="1600" b="1" cap="all" baseline="0" dirty="0">
                          <a:solidFill>
                            <a:srgbClr val="FFFF00"/>
                          </a:solidFill>
                          <a:latin typeface="Segoe UI Semibold" panose="020B0702040204020203" pitchFamily="34" charset="0"/>
                          <a:cs typeface="Segoe UI Semilight" panose="020B0402040204020203" pitchFamily="34" charset="0"/>
                        </a:rPr>
                        <a:t>SQL Graph</a:t>
                      </a:r>
                    </a:p>
                    <a:p>
                      <a:pPr marL="0" indent="0">
                        <a:spcBef>
                          <a:spcPts val="600"/>
                        </a:spcBef>
                        <a:buNone/>
                      </a:pPr>
                      <a:r>
                        <a:rPr lang="en-US" sz="1600" b="1" cap="all" dirty="0">
                          <a:solidFill>
                            <a:schemeClr val="bg1"/>
                          </a:solidFill>
                          <a:latin typeface="Segoe UI Semilight" panose="020B0402040204020203" pitchFamily="34" charset="0"/>
                          <a:cs typeface="Segoe UI Semilight" panose="020B0402040204020203" pitchFamily="34" charset="0"/>
                        </a:rPr>
                        <a:t>Advanced analytics</a:t>
                      </a:r>
                    </a:p>
                    <a:p>
                      <a:pPr marL="342835" lvl="1" indent="0">
                        <a:spcBef>
                          <a:spcPts val="0"/>
                        </a:spcBef>
                        <a:spcAft>
                          <a:spcPts val="0"/>
                        </a:spcAft>
                        <a:buNone/>
                      </a:pPr>
                      <a:r>
                        <a:rPr lang="en-US" sz="1600" b="1" cap="small" baseline="0" dirty="0">
                          <a:solidFill>
                            <a:srgbClr val="FFFF00"/>
                          </a:solidFill>
                          <a:latin typeface="Segoe UI Semibold" panose="020B0702040204020203" pitchFamily="34" charset="0"/>
                          <a:cs typeface="Segoe UI Semibold" panose="020B0702040204020203" pitchFamily="34" charset="0"/>
                        </a:rPr>
                        <a:t>Native PREDICT</a:t>
                      </a:r>
                    </a:p>
                    <a:p>
                      <a:pPr marL="342835" lvl="1" indent="0">
                        <a:spcBef>
                          <a:spcPts val="0"/>
                        </a:spcBef>
                        <a:spcAft>
                          <a:spcPts val="0"/>
                        </a:spcAft>
                        <a:buNone/>
                      </a:pPr>
                      <a:r>
                        <a:rPr lang="en-US" sz="1600" b="1" cap="small" baseline="0" dirty="0">
                          <a:solidFill>
                            <a:srgbClr val="FFFF00"/>
                          </a:solidFill>
                          <a:latin typeface="Segoe UI Semibold" panose="020B0702040204020203" pitchFamily="34" charset="0"/>
                          <a:cs typeface="Segoe UI Semibold" panose="020B0702040204020203" pitchFamily="34" charset="0"/>
                        </a:rPr>
                        <a:t>R Services</a:t>
                      </a:r>
                      <a:endParaRPr lang="en-US" sz="1600" kern="0" cap="small" spc="102" baseline="0" dirty="0">
                        <a:solidFill>
                          <a:schemeClr val="bg1"/>
                        </a:solidFill>
                        <a:latin typeface="Segoe UI Semibold" charset="0"/>
                        <a:cs typeface="Segoe UI Semibold" charset="0"/>
                      </a:endParaRP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609778207"/>
                  </a:ext>
                </a:extLst>
              </a:tr>
            </a:tbl>
          </a:graphicData>
        </a:graphic>
      </p:graphicFrame>
      <p:graphicFrame>
        <p:nvGraphicFramePr>
          <p:cNvPr id="50" name="Table 49">
            <a:extLst>
              <a:ext uri="{FF2B5EF4-FFF2-40B4-BE49-F238E27FC236}">
                <a16:creationId xmlns:a16="http://schemas.microsoft.com/office/drawing/2014/main" id="{7CEAAB57-11D6-4539-9CFC-2A47D2BA8FC0}"/>
              </a:ext>
            </a:extLst>
          </p:cNvPr>
          <p:cNvGraphicFramePr>
            <a:graphicFrameLocks noGrp="1"/>
          </p:cNvGraphicFramePr>
          <p:nvPr>
            <p:extLst/>
          </p:nvPr>
        </p:nvGraphicFramePr>
        <p:xfrm>
          <a:off x="3144525" y="1636150"/>
          <a:ext cx="2995036" cy="4986847"/>
        </p:xfrm>
        <a:graphic>
          <a:graphicData uri="http://schemas.openxmlformats.org/drawingml/2006/table">
            <a:tbl>
              <a:tblPr firstRow="1" bandRow="1">
                <a:tableStyleId>{5DA37D80-6434-44D0-A028-1B22A696006F}</a:tableStyleId>
              </a:tblPr>
              <a:tblGrid>
                <a:gridCol w="2995036">
                  <a:extLst>
                    <a:ext uri="{9D8B030D-6E8A-4147-A177-3AD203B41FA5}">
                      <a16:colId xmlns:a16="http://schemas.microsoft.com/office/drawing/2014/main" val="3485591923"/>
                    </a:ext>
                  </a:extLst>
                </a:gridCol>
              </a:tblGrid>
              <a:tr h="1284876">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Activity monitoring</a:t>
                      </a:r>
                    </a:p>
                    <a:p>
                      <a:pPr marL="342835" lvl="1" indent="0">
                        <a:buNone/>
                      </a:pPr>
                      <a:r>
                        <a:rPr lang="en-US" sz="1600" kern="0" spc="102" dirty="0">
                          <a:solidFill>
                            <a:srgbClr val="FFFFFF"/>
                          </a:solidFill>
                          <a:latin typeface="Segoe UI Semibold" charset="0"/>
                          <a:cs typeface="Segoe UI Semibold" charset="0"/>
                        </a:rPr>
                        <a:t>Engine Audit</a:t>
                      </a:r>
                    </a:p>
                    <a:p>
                      <a:pPr marL="342835" lvl="1" indent="0">
                        <a:buNone/>
                      </a:pPr>
                      <a:r>
                        <a:rPr lang="en-US" sz="1600" b="1" cap="small" baseline="0" dirty="0">
                          <a:solidFill>
                            <a:srgbClr val="FFFF00"/>
                          </a:solidFill>
                          <a:latin typeface="Segoe UI Semibold" panose="020B0702040204020203" pitchFamily="34" charset="0"/>
                          <a:cs typeface="Segoe UI Semibold" panose="020B0702040204020203" pitchFamily="34" charset="0"/>
                        </a:rPr>
                        <a:t>Threat </a:t>
                      </a: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Detection</a:t>
                      </a:r>
                    </a:p>
                    <a:p>
                      <a:pPr marL="342835" lvl="1" indent="0">
                        <a:buNone/>
                      </a:pP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Centralized dashboard OMS</a:t>
                      </a: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5241603"/>
                  </a:ext>
                </a:extLst>
              </a:tr>
              <a:tr h="1317603">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Access Control </a:t>
                      </a:r>
                    </a:p>
                    <a:p>
                      <a:pPr marL="241254" lvl="1" indent="0">
                        <a:buNone/>
                      </a:pPr>
                      <a:r>
                        <a:rPr lang="en-US" sz="1600" kern="0" spc="102" dirty="0">
                          <a:solidFill>
                            <a:schemeClr val="bg1"/>
                          </a:solidFill>
                          <a:latin typeface="Segoe UI Semibold" charset="0"/>
                          <a:cs typeface="Segoe UI Semibold" charset="0"/>
                        </a:rPr>
                        <a:t>SQL Firewall</a:t>
                      </a:r>
                    </a:p>
                    <a:p>
                      <a:pPr marL="241254" lvl="1" indent="0">
                        <a:buNone/>
                      </a:pPr>
                      <a:r>
                        <a:rPr lang="en-US" sz="1600" kern="0" spc="102" dirty="0">
                          <a:solidFill>
                            <a:schemeClr val="bg1"/>
                          </a:solidFill>
                          <a:latin typeface="Segoe UI Semibold" charset="0"/>
                          <a:cs typeface="Segoe UI Semibold" charset="0"/>
                        </a:rPr>
                        <a:t>RLS, Dynamic data masking</a:t>
                      </a:r>
                    </a:p>
                    <a:p>
                      <a:pPr marL="241254" marR="0" lvl="1" indent="0" algn="l" defTabSz="932563" rtl="0" eaLnBrk="1" fontAlgn="auto" latinLnBrk="0" hangingPunct="1">
                        <a:lnSpc>
                          <a:spcPct val="100000"/>
                        </a:lnSpc>
                        <a:spcBef>
                          <a:spcPts val="0"/>
                        </a:spcBef>
                        <a:spcAft>
                          <a:spcPts val="0"/>
                        </a:spcAft>
                        <a:buClrTx/>
                        <a:buSzTx/>
                        <a:buFontTx/>
                        <a:buNone/>
                        <a:tabLst/>
                        <a:defRPr/>
                      </a:pPr>
                      <a:r>
                        <a:rPr lang="en-US" sz="1600" b="1" cap="small" baseline="0" dirty="0">
                          <a:solidFill>
                            <a:srgbClr val="FFFF00"/>
                          </a:solidFill>
                          <a:latin typeface="Segoe UI Semibold" panose="020B0702040204020203" pitchFamily="34" charset="0"/>
                          <a:cs typeface="Segoe UI Semibold" panose="020B0702040204020203" pitchFamily="34" charset="0"/>
                        </a:rPr>
                        <a:t>AAD and MFA</a:t>
                      </a: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609778207"/>
                  </a:ext>
                </a:extLst>
              </a:tr>
              <a:tr h="2315764">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Data Protection</a:t>
                      </a:r>
                    </a:p>
                    <a:p>
                      <a:pPr marL="241254" lvl="1" indent="0">
                        <a:buFont typeface="Arial" pitchFamily="34" charset="0"/>
                        <a:buNone/>
                      </a:pPr>
                      <a:r>
                        <a:rPr lang="en-US" sz="1600" kern="0" spc="102" dirty="0">
                          <a:solidFill>
                            <a:srgbClr val="FFFFFF"/>
                          </a:solidFill>
                          <a:latin typeface="Segoe UI Semibold" charset="0"/>
                          <a:cs typeface="Segoe UI Semibold" charset="0"/>
                        </a:rPr>
                        <a:t>Encrypt in motion (TLS)</a:t>
                      </a:r>
                    </a:p>
                    <a:p>
                      <a:pPr marL="241254" marR="0" lvl="1" indent="0" algn="l" defTabSz="932563" rtl="0" eaLnBrk="1" fontAlgn="auto" latinLnBrk="0" hangingPunct="1">
                        <a:lnSpc>
                          <a:spcPct val="100000"/>
                        </a:lnSpc>
                        <a:spcBef>
                          <a:spcPts val="0"/>
                        </a:spcBef>
                        <a:spcAft>
                          <a:spcPts val="0"/>
                        </a:spcAft>
                        <a:buClrTx/>
                        <a:buSzTx/>
                        <a:buFont typeface="Arial" pitchFamily="34" charset="0"/>
                        <a:buNone/>
                        <a:tabLst/>
                        <a:defRPr/>
                      </a:pPr>
                      <a:r>
                        <a:rPr lang="en-US" sz="1600" b="1" cap="none" baseline="0" dirty="0">
                          <a:solidFill>
                            <a:schemeClr val="bg1"/>
                          </a:solidFill>
                          <a:latin typeface="Segoe UI Semibold" panose="020B0702040204020203" pitchFamily="34" charset="0"/>
                          <a:cs typeface="Segoe UI Semibold" panose="020B0702040204020203" pitchFamily="34" charset="0"/>
                        </a:rPr>
                        <a:t>Always Encrypted (equality)</a:t>
                      </a:r>
                      <a:endParaRPr lang="en-US" sz="1600" kern="0" cap="none" spc="102" dirty="0">
                        <a:solidFill>
                          <a:schemeClr val="bg1"/>
                        </a:solidFill>
                        <a:latin typeface="Segoe UI Semibold" charset="0"/>
                        <a:cs typeface="Segoe UI Semibold" charset="0"/>
                      </a:endParaRPr>
                    </a:p>
                    <a:p>
                      <a:pPr marL="241254" lvl="1" indent="0">
                        <a:buNone/>
                      </a:pPr>
                      <a:r>
                        <a:rPr lang="en-US" sz="1600" kern="0" cap="small" spc="102" baseline="0" dirty="0">
                          <a:solidFill>
                            <a:srgbClr val="FFFFFF"/>
                          </a:solidFill>
                          <a:latin typeface="Segoe UI Semibold" charset="0"/>
                          <a:cs typeface="Segoe UI Semibold" charset="0"/>
                        </a:rPr>
                        <a:t>TDE </a:t>
                      </a:r>
                      <a:r>
                        <a:rPr lang="en-US" sz="1600" b="1" cap="small" baseline="0" dirty="0">
                          <a:solidFill>
                            <a:srgbClr val="FFFF00"/>
                          </a:solidFill>
                          <a:latin typeface="Segoe UI Semibold" panose="020B0702040204020203" pitchFamily="34" charset="0"/>
                          <a:cs typeface="Segoe UI Semibold" panose="020B0702040204020203" pitchFamily="34" charset="0"/>
                        </a:rPr>
                        <a:t>&amp; BYK</a:t>
                      </a:r>
                    </a:p>
                    <a:p>
                      <a:pPr marL="241254" lvl="1" indent="0">
                        <a:buNone/>
                      </a:pPr>
                      <a:r>
                        <a:rPr lang="en-US" sz="1600" b="1" cap="small" baseline="0" dirty="0">
                          <a:solidFill>
                            <a:srgbClr val="FFFF00"/>
                          </a:solidFill>
                          <a:latin typeface="Segoe UI Semibold" panose="020B0702040204020203" pitchFamily="34" charset="0"/>
                          <a:cs typeface="Segoe UI Semibold" panose="020B0702040204020203" pitchFamily="34" charset="0"/>
                        </a:rPr>
                        <a:t>Service endpoint</a:t>
                      </a:r>
                    </a:p>
                    <a:p>
                      <a:pPr marL="241254" lvl="1" indent="0">
                        <a:buNone/>
                      </a:pPr>
                      <a:r>
                        <a:rPr lang="en-US" sz="1600" b="1" cap="small" baseline="0" dirty="0">
                          <a:solidFill>
                            <a:srgbClr val="FFFF00"/>
                          </a:solidFill>
                          <a:latin typeface="Segoe UI Semibold" panose="020B0702040204020203" pitchFamily="34" charset="0"/>
                          <a:cs typeface="Segoe UI Semibold" panose="020B0702040204020203" pitchFamily="34" charset="0"/>
                        </a:rPr>
                        <a:t>Always Encrypted (</a:t>
                      </a:r>
                      <a:r>
                        <a:rPr lang="en-US" sz="1600" b="0" cap="small" baseline="0" dirty="0">
                          <a:solidFill>
                            <a:srgbClr val="FFFF00"/>
                          </a:solidFill>
                          <a:latin typeface="Segoe UI Semibold" panose="020B0702040204020203" pitchFamily="34" charset="0"/>
                          <a:cs typeface="Segoe UI Semibold" panose="020B0702040204020203" pitchFamily="34" charset="0"/>
                        </a:rPr>
                        <a:t>secure enclave)</a:t>
                      </a:r>
                      <a:endParaRPr lang="en-US" sz="1600" b="0" kern="0" cap="small" spc="102" baseline="0" dirty="0">
                        <a:solidFill>
                          <a:srgbClr val="FFFFFF"/>
                        </a:solidFill>
                        <a:latin typeface="Segoe UI Semibold" charset="0"/>
                        <a:cs typeface="Segoe UI Semibold" charset="0"/>
                      </a:endParaRPr>
                    </a:p>
                    <a:p>
                      <a:pPr marL="0" indent="0">
                        <a:spcBef>
                          <a:spcPts val="600"/>
                        </a:spcBef>
                        <a:buNone/>
                      </a:pPr>
                      <a:r>
                        <a:rPr lang="en-US" sz="1600" b="1" cap="all" dirty="0">
                          <a:solidFill>
                            <a:schemeClr val="bg1"/>
                          </a:solidFill>
                          <a:latin typeface="Segoe UI Semilight" panose="020B0402040204020203" pitchFamily="34" charset="0"/>
                          <a:cs typeface="Segoe UI Semilight" panose="020B0402040204020203" pitchFamily="34" charset="0"/>
                        </a:rPr>
                        <a:t>Discovery &amp; Assessment</a:t>
                      </a:r>
                    </a:p>
                    <a:p>
                      <a:pPr marL="241254" lvl="1" indent="0">
                        <a:buNone/>
                      </a:pP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Vulnerability assessment</a:t>
                      </a: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75018111"/>
                  </a:ext>
                </a:extLst>
              </a:tr>
            </a:tbl>
          </a:graphicData>
        </a:graphic>
      </p:graphicFrame>
      <p:graphicFrame>
        <p:nvGraphicFramePr>
          <p:cNvPr id="58" name="Table 57">
            <a:extLst>
              <a:ext uri="{FF2B5EF4-FFF2-40B4-BE49-F238E27FC236}">
                <a16:creationId xmlns:a16="http://schemas.microsoft.com/office/drawing/2014/main" id="{FEFA4728-40BA-442A-9B14-C8BBA3AF46B0}"/>
              </a:ext>
            </a:extLst>
          </p:cNvPr>
          <p:cNvGraphicFramePr>
            <a:graphicFrameLocks noGrp="1"/>
          </p:cNvGraphicFramePr>
          <p:nvPr>
            <p:extLst>
              <p:ext uri="{D42A27DB-BD31-4B8C-83A1-F6EECF244321}">
                <p14:modId xmlns:p14="http://schemas.microsoft.com/office/powerpoint/2010/main" val="3902255059"/>
              </p:ext>
            </p:extLst>
          </p:nvPr>
        </p:nvGraphicFramePr>
        <p:xfrm>
          <a:off x="6205711" y="1644239"/>
          <a:ext cx="3024873" cy="4970668"/>
        </p:xfrm>
        <a:graphic>
          <a:graphicData uri="http://schemas.openxmlformats.org/drawingml/2006/table">
            <a:tbl>
              <a:tblPr firstRow="1" bandRow="1">
                <a:tableStyleId>{5DA37D80-6434-44D0-A028-1B22A696006F}</a:tableStyleId>
              </a:tblPr>
              <a:tblGrid>
                <a:gridCol w="3024873">
                  <a:extLst>
                    <a:ext uri="{9D8B030D-6E8A-4147-A177-3AD203B41FA5}">
                      <a16:colId xmlns:a16="http://schemas.microsoft.com/office/drawing/2014/main" val="3485591923"/>
                    </a:ext>
                  </a:extLst>
                </a:gridCol>
              </a:tblGrid>
              <a:tr h="1282628">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HA-DR built-in</a:t>
                      </a:r>
                    </a:p>
                    <a:p>
                      <a:pPr marL="241254" lvl="1" indent="0">
                        <a:buNone/>
                      </a:pPr>
                      <a:r>
                        <a:rPr lang="en-US" sz="1600" kern="0" spc="102" dirty="0">
                          <a:solidFill>
                            <a:srgbClr val="FFFFFF"/>
                          </a:solidFill>
                          <a:latin typeface="Segoe UI Semibold" charset="0"/>
                          <a:cs typeface="Segoe UI Semibold" charset="0"/>
                        </a:rPr>
                        <a:t>99.99% SLA </a:t>
                      </a:r>
                    </a:p>
                    <a:p>
                      <a:pPr marL="241254" lvl="1" indent="0">
                        <a:buNone/>
                      </a:pPr>
                      <a:r>
                        <a:rPr lang="en-US" sz="1600" kern="0" spc="102" dirty="0">
                          <a:solidFill>
                            <a:srgbClr val="FFFFFF"/>
                          </a:solidFill>
                          <a:latin typeface="Segoe UI Semibold" charset="0"/>
                          <a:cs typeface="Segoe UI Semibold" charset="0"/>
                        </a:rPr>
                        <a:t>Geo-restore</a:t>
                      </a:r>
                    </a:p>
                    <a:p>
                      <a:pPr marL="241254" lvl="1" indent="0">
                        <a:buNone/>
                      </a:pP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Active Geo replicas (4)</a:t>
                      </a:r>
                    </a:p>
                    <a:p>
                      <a:pPr marL="241254" lvl="1" indent="0">
                        <a:buNone/>
                      </a:pP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Multi-AZ</a:t>
                      </a: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35241603"/>
                  </a:ext>
                </a:extLst>
              </a:tr>
              <a:tr h="1282628">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Backup and restore</a:t>
                      </a:r>
                    </a:p>
                    <a:p>
                      <a:pPr marL="241254" lvl="1" indent="0">
                        <a:buNone/>
                      </a:pPr>
                      <a:r>
                        <a:rPr lang="en-US" sz="1600" kern="0" spc="102" dirty="0">
                          <a:solidFill>
                            <a:schemeClr val="bg1"/>
                          </a:solidFill>
                          <a:latin typeface="Segoe UI Semibold" charset="0"/>
                          <a:cs typeface="Segoe UI Semibold" charset="0"/>
                        </a:rPr>
                        <a:t>Backup with health check</a:t>
                      </a:r>
                    </a:p>
                    <a:p>
                      <a:pPr marL="241254" lvl="1" indent="0">
                        <a:buNone/>
                      </a:pPr>
                      <a:r>
                        <a:rPr lang="en-US" sz="1600" kern="0" spc="102" dirty="0">
                          <a:solidFill>
                            <a:schemeClr val="bg1"/>
                          </a:solidFill>
                          <a:latin typeface="Segoe UI Semibold" charset="0"/>
                          <a:cs typeface="Segoe UI Semibold" charset="0"/>
                        </a:rPr>
                        <a:t>35 days PITR</a:t>
                      </a:r>
                    </a:p>
                    <a:p>
                      <a:pPr marL="241254" marR="0" lvl="1" indent="0" algn="l" defTabSz="932563" rtl="0" eaLnBrk="1" fontAlgn="auto" latinLnBrk="0" hangingPunct="1">
                        <a:lnSpc>
                          <a:spcPct val="100000"/>
                        </a:lnSpc>
                        <a:spcBef>
                          <a:spcPts val="0"/>
                        </a:spcBef>
                        <a:spcAft>
                          <a:spcPts val="0"/>
                        </a:spcAft>
                        <a:buClrTx/>
                        <a:buSzTx/>
                        <a:buFontTx/>
                        <a:buNone/>
                        <a:tabLst/>
                        <a:defRPr/>
                      </a:pP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10 years data retention</a:t>
                      </a: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1609778207"/>
                  </a:ext>
                </a:extLst>
              </a:tr>
              <a:tr h="2352984">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Distributed application</a:t>
                      </a:r>
                    </a:p>
                    <a:p>
                      <a:pPr marL="241254" lvl="1" indent="0">
                        <a:buNone/>
                      </a:pPr>
                      <a:r>
                        <a:rPr lang="en-US" sz="1600" kern="0" spc="102" dirty="0">
                          <a:solidFill>
                            <a:srgbClr val="FFFFFF"/>
                          </a:solidFill>
                          <a:latin typeface="Segoe UI Semibold" charset="0"/>
                          <a:cs typeface="Segoe UI Semibold" charset="0"/>
                        </a:rPr>
                        <a:t>Change Tracking</a:t>
                      </a:r>
                    </a:p>
                    <a:p>
                      <a:pPr marL="241254" lvl="1" indent="0">
                        <a:buNone/>
                      </a:pP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Transaction replication</a:t>
                      </a:r>
                    </a:p>
                    <a:p>
                      <a:pPr marL="241254" lvl="1" indent="0">
                        <a:buNone/>
                      </a:pP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Data sync </a:t>
                      </a:r>
                    </a:p>
                    <a:p>
                      <a:pPr marL="241254" lvl="1" indent="0">
                        <a:buNone/>
                      </a:pP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SSIS service</a:t>
                      </a:r>
                    </a:p>
                    <a:p>
                      <a:pPr marL="241254" lvl="1" indent="0">
                        <a:buNone/>
                      </a:pPr>
                      <a:r>
                        <a:rPr lang="en-US" sz="1600" b="1" kern="1200" cap="small" spc="102" baseline="0" dirty="0">
                          <a:solidFill>
                            <a:srgbClr val="FFFF00"/>
                          </a:solidFill>
                          <a:latin typeface="Segoe UI Semibold" panose="020B0702040204020203" pitchFamily="34" charset="0"/>
                          <a:ea typeface="+mn-ea"/>
                          <a:cs typeface="Segoe UI Semibold" panose="020B0702040204020203" pitchFamily="34" charset="0"/>
                        </a:rPr>
                        <a:t>Managed Instance</a:t>
                      </a:r>
                    </a:p>
                    <a:p>
                      <a:pPr marL="241254" lvl="1" indent="0">
                        <a:buNone/>
                      </a:pPr>
                      <a:r>
                        <a:rPr lang="en-US" sz="1600" b="1" kern="1200" cap="small" spc="102" baseline="0" dirty="0">
                          <a:solidFill>
                            <a:srgbClr val="FFFF00"/>
                          </a:solidFill>
                          <a:latin typeface="Segoe UI Semibold" panose="020B0702040204020203" pitchFamily="34" charset="0"/>
                          <a:ea typeface="+mn-ea"/>
                          <a:cs typeface="Segoe UI Semibold" panose="020B0702040204020203" pitchFamily="34" charset="0"/>
                        </a:rPr>
                        <a:t>Data Migration Service</a:t>
                      </a:r>
                      <a:endParaRPr lang="en-US" sz="1600" kern="0" spc="102" dirty="0">
                        <a:solidFill>
                          <a:srgbClr val="FFFFFF"/>
                        </a:solidFill>
                        <a:latin typeface="Segoe UI Semibold" charset="0"/>
                        <a:cs typeface="Segoe UI Semibold" charset="0"/>
                      </a:endParaRPr>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75018111"/>
                  </a:ext>
                </a:extLst>
              </a:tr>
            </a:tbl>
          </a:graphicData>
        </a:graphic>
      </p:graphicFrame>
      <p:graphicFrame>
        <p:nvGraphicFramePr>
          <p:cNvPr id="71" name="Table 70">
            <a:extLst>
              <a:ext uri="{FF2B5EF4-FFF2-40B4-BE49-F238E27FC236}">
                <a16:creationId xmlns:a16="http://schemas.microsoft.com/office/drawing/2014/main" id="{59291180-1DD4-4AFC-ADFB-A22D7CFBF6D6}"/>
              </a:ext>
            </a:extLst>
          </p:cNvPr>
          <p:cNvGraphicFramePr>
            <a:graphicFrameLocks noGrp="1"/>
          </p:cNvGraphicFramePr>
          <p:nvPr>
            <p:extLst/>
          </p:nvPr>
        </p:nvGraphicFramePr>
        <p:xfrm>
          <a:off x="9298172" y="1633566"/>
          <a:ext cx="2773994" cy="4920827"/>
        </p:xfrm>
        <a:graphic>
          <a:graphicData uri="http://schemas.openxmlformats.org/drawingml/2006/table">
            <a:tbl>
              <a:tblPr firstRow="1" bandRow="1">
                <a:tableStyleId>{5DA37D80-6434-44D0-A028-1B22A696006F}</a:tableStyleId>
              </a:tblPr>
              <a:tblGrid>
                <a:gridCol w="2773994">
                  <a:extLst>
                    <a:ext uri="{9D8B030D-6E8A-4147-A177-3AD203B41FA5}">
                      <a16:colId xmlns:a16="http://schemas.microsoft.com/office/drawing/2014/main" val="3485591923"/>
                    </a:ext>
                  </a:extLst>
                </a:gridCol>
              </a:tblGrid>
              <a:tr h="2772333">
                <a:tc>
                  <a:txBody>
                    <a:bodyPr/>
                    <a:lstStyle/>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Biz model &amp; SKUs</a:t>
                      </a:r>
                    </a:p>
                    <a:p>
                      <a:pPr marL="342835" lvl="1" indent="0">
                        <a:buNone/>
                      </a:pPr>
                      <a:r>
                        <a:rPr lang="en-US" sz="1600" kern="0" spc="102" dirty="0">
                          <a:solidFill>
                            <a:srgbClr val="FFFFFF"/>
                          </a:solidFill>
                          <a:latin typeface="Segoe UI Semibold" charset="0"/>
                          <a:cs typeface="Segoe UI Semibold" charset="0"/>
                        </a:rPr>
                        <a:t>DTU/</a:t>
                      </a:r>
                      <a:r>
                        <a:rPr lang="en-US" sz="1600" kern="0" spc="102" dirty="0" err="1">
                          <a:solidFill>
                            <a:srgbClr val="FFFFFF"/>
                          </a:solidFill>
                          <a:latin typeface="Segoe UI Semibold" charset="0"/>
                          <a:cs typeface="Segoe UI Semibold" charset="0"/>
                        </a:rPr>
                        <a:t>eDTU</a:t>
                      </a:r>
                      <a:r>
                        <a:rPr lang="en-US" sz="1600" kern="0" spc="102" dirty="0">
                          <a:solidFill>
                            <a:srgbClr val="FFFFFF"/>
                          </a:solidFill>
                          <a:latin typeface="Segoe UI Semibold" charset="0"/>
                          <a:cs typeface="Segoe UI Semibold" charset="0"/>
                        </a:rPr>
                        <a:t> </a:t>
                      </a:r>
                    </a:p>
                    <a:p>
                      <a:pPr marL="342835" lvl="1" indent="0">
                        <a:buNone/>
                      </a:pPr>
                      <a:r>
                        <a:rPr lang="en-US" sz="1600" kern="0" spc="102" dirty="0">
                          <a:solidFill>
                            <a:srgbClr val="FFFFFF"/>
                          </a:solidFill>
                          <a:latin typeface="Segoe UI Semibold" charset="0"/>
                          <a:cs typeface="Segoe UI Semibold" charset="0"/>
                        </a:rPr>
                        <a:t>&lt;=1TB</a:t>
                      </a:r>
                    </a:p>
                    <a:p>
                      <a:pPr marL="342835" lvl="1" indent="0">
                        <a:buNone/>
                      </a:pP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Bigger </a:t>
                      </a:r>
                      <a:r>
                        <a:rPr lang="en-US" sz="1600" b="1" kern="1200" cap="small" baseline="0" dirty="0" err="1">
                          <a:solidFill>
                            <a:srgbClr val="FFFF00"/>
                          </a:solidFill>
                          <a:latin typeface="Segoe UI Semibold" panose="020B0702040204020203" pitchFamily="34" charset="0"/>
                          <a:ea typeface="+mn-ea"/>
                          <a:cs typeface="Segoe UI Semibold" panose="020B0702040204020203" pitchFamily="34" charset="0"/>
                        </a:rPr>
                        <a:t>std</a:t>
                      </a: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 S4-S12</a:t>
                      </a:r>
                    </a:p>
                    <a:p>
                      <a:pPr marL="342835" lvl="1" indent="0">
                        <a:buNone/>
                      </a:pP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Separate compute and storage</a:t>
                      </a:r>
                    </a:p>
                    <a:p>
                      <a:pPr marL="342835" lvl="1" indent="0">
                        <a:buNone/>
                      </a:pP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Azure hybrid benefit</a:t>
                      </a:r>
                    </a:p>
                    <a:p>
                      <a:pPr lvl="1"/>
                      <a:endParaRPr lang="en-US" sz="400" dirty="0">
                        <a:solidFill>
                          <a:schemeClr val="bg1"/>
                        </a:solidFill>
                      </a:endParaRPr>
                    </a:p>
                    <a:p>
                      <a:pPr marL="0" indent="0">
                        <a:buNone/>
                      </a:pPr>
                      <a:r>
                        <a:rPr lang="en-US" sz="1600" b="1" cap="all" dirty="0">
                          <a:solidFill>
                            <a:schemeClr val="bg1"/>
                          </a:solidFill>
                          <a:latin typeface="Segoe UI Semilight" panose="020B0402040204020203" pitchFamily="34" charset="0"/>
                          <a:cs typeface="Segoe UI Semilight" panose="020B0402040204020203" pitchFamily="34" charset="0"/>
                        </a:rPr>
                        <a:t>Cost optimization</a:t>
                      </a:r>
                    </a:p>
                    <a:p>
                      <a:pPr marL="0" indent="0">
                        <a:buNone/>
                      </a:pPr>
                      <a:r>
                        <a:rPr lang="en-US" sz="1600" b="1" kern="1200" cap="all" baseline="0" dirty="0">
                          <a:solidFill>
                            <a:schemeClr val="bg1"/>
                          </a:solidFill>
                          <a:latin typeface="Segoe UI Semilight" panose="020B0402040204020203" pitchFamily="34" charset="0"/>
                          <a:ea typeface="+mn-ea"/>
                          <a:cs typeface="Segoe UI Semilight" panose="020B0402040204020203" pitchFamily="34" charset="0"/>
                        </a:rPr>
                        <a:t>      </a:t>
                      </a:r>
                      <a:r>
                        <a:rPr lang="en-US" sz="1600" b="1" kern="1200" cap="small" baseline="0" dirty="0">
                          <a:solidFill>
                            <a:srgbClr val="FFFF00"/>
                          </a:solidFill>
                          <a:latin typeface="Segoe UI Semibold" panose="020B0702040204020203" pitchFamily="34" charset="0"/>
                          <a:ea typeface="+mn-ea"/>
                          <a:cs typeface="Segoe UI Semibold" panose="020B0702040204020203" pitchFamily="34" charset="0"/>
                        </a:rPr>
                        <a:t>Intelligent PaaS</a:t>
                      </a:r>
                    </a:p>
                    <a:p>
                      <a:endParaRPr lang="en-US" sz="1700" dirty="0"/>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solidFill>
                        <a:schemeClr val="bg1"/>
                      </a:solid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3835241603"/>
                  </a:ext>
                </a:extLst>
              </a:tr>
              <a:tr h="2148494">
                <a:tc>
                  <a:txBody>
                    <a:bodyPr/>
                    <a:lstStyle/>
                    <a:p>
                      <a:endParaRPr lang="en-US" sz="1700" dirty="0"/>
                    </a:p>
                  </a:txBody>
                  <a:tcPr marL="89642" marR="89642" marT="44821" marB="44821">
                    <a:lnL w="3175" cap="flat" cmpd="sng" algn="ctr">
                      <a:solidFill>
                        <a:schemeClr val="bg1"/>
                      </a:solidFill>
                      <a:prstDash val="solid"/>
                      <a:round/>
                      <a:headEnd type="none" w="med" len="med"/>
                      <a:tailEnd type="none" w="med" len="med"/>
                    </a:lnL>
                    <a:lnR w="3175" cap="flat" cmpd="sng" algn="ctr">
                      <a:solidFill>
                        <a:schemeClr val="bg1"/>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solidFill>
                  </a:tcPr>
                </a:tc>
                <a:extLst>
                  <a:ext uri="{0D108BD9-81ED-4DB2-BD59-A6C34878D82A}">
                    <a16:rowId xmlns:a16="http://schemas.microsoft.com/office/drawing/2014/main" val="724581360"/>
                  </a:ext>
                </a:extLst>
              </a:tr>
            </a:tbl>
          </a:graphicData>
        </a:graphic>
      </p:graphicFrame>
      <p:grpSp>
        <p:nvGrpSpPr>
          <p:cNvPr id="9" name="Group 8">
            <a:extLst>
              <a:ext uri="{FF2B5EF4-FFF2-40B4-BE49-F238E27FC236}">
                <a16:creationId xmlns:a16="http://schemas.microsoft.com/office/drawing/2014/main" id="{CE45AEC5-2B39-4AA3-98E0-034119E6C40D}"/>
              </a:ext>
            </a:extLst>
          </p:cNvPr>
          <p:cNvGrpSpPr/>
          <p:nvPr/>
        </p:nvGrpSpPr>
        <p:grpSpPr>
          <a:xfrm>
            <a:off x="6236986" y="5483089"/>
            <a:ext cx="2907014" cy="342122"/>
            <a:chOff x="6236986" y="5517502"/>
            <a:chExt cx="2907014" cy="289001"/>
          </a:xfrm>
        </p:grpSpPr>
        <p:sp>
          <p:nvSpPr>
            <p:cNvPr id="47" name="Rectangle 46">
              <a:extLst>
                <a:ext uri="{FF2B5EF4-FFF2-40B4-BE49-F238E27FC236}">
                  <a16:creationId xmlns:a16="http://schemas.microsoft.com/office/drawing/2014/main" id="{384C6FB2-F117-4E83-956E-CCD2C620E465}"/>
                </a:ext>
              </a:extLst>
            </p:cNvPr>
            <p:cNvSpPr/>
            <p:nvPr/>
          </p:nvSpPr>
          <p:spPr bwMode="auto">
            <a:xfrm>
              <a:off x="6236986" y="5517502"/>
              <a:ext cx="2907014" cy="237376"/>
            </a:xfrm>
            <a:prstGeom prst="rect">
              <a:avLst/>
            </a:prstGeom>
            <a:solidFill>
              <a:schemeClr val="tx2"/>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endParaRPr lang="en-US" sz="1600" b="1" cap="all" spc="102" dirty="0">
                <a:solidFill>
                  <a:srgbClr val="FFFF00"/>
                </a:solidFill>
                <a:latin typeface="Segoe UI Black" panose="020B0A02040204020203" pitchFamily="34" charset="0"/>
                <a:cs typeface="Segoe UI Semibold" panose="020B0702040204020203" pitchFamily="34" charset="0"/>
              </a:endParaRPr>
            </a:p>
          </p:txBody>
        </p:sp>
        <p:sp>
          <p:nvSpPr>
            <p:cNvPr id="46" name="Rectangle 45">
              <a:extLst>
                <a:ext uri="{FF2B5EF4-FFF2-40B4-BE49-F238E27FC236}">
                  <a16:creationId xmlns:a16="http://schemas.microsoft.com/office/drawing/2014/main" id="{512EE099-0359-48FC-9360-023E547747C4}"/>
                </a:ext>
              </a:extLst>
            </p:cNvPr>
            <p:cNvSpPr/>
            <p:nvPr/>
          </p:nvSpPr>
          <p:spPr bwMode="auto">
            <a:xfrm>
              <a:off x="6551901" y="5517502"/>
              <a:ext cx="2408423" cy="289001"/>
            </a:xfrm>
            <a:prstGeom prst="rect">
              <a:avLst/>
            </a:prstGeom>
            <a:no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102" fontAlgn="base">
                <a:spcBef>
                  <a:spcPct val="0"/>
                </a:spcBef>
                <a:spcAft>
                  <a:spcPct val="0"/>
                </a:spcAft>
              </a:pPr>
              <a:r>
                <a:rPr lang="en-US" sz="1600" b="1" cap="all" spc="102" dirty="0">
                  <a:solidFill>
                    <a:srgbClr val="FFFF00"/>
                  </a:solidFill>
                  <a:latin typeface="Segoe UI Black" panose="020B0A02040204020203" pitchFamily="34" charset="0"/>
                  <a:cs typeface="Segoe UI Semibold" panose="020B0702040204020203" pitchFamily="34" charset="0"/>
                </a:rPr>
                <a:t>Managed Instance</a:t>
              </a:r>
            </a:p>
          </p:txBody>
        </p:sp>
      </p:grpSp>
    </p:spTree>
    <p:extLst>
      <p:ext uri="{BB962C8B-B14F-4D97-AF65-F5344CB8AC3E}">
        <p14:creationId xmlns:p14="http://schemas.microsoft.com/office/powerpoint/2010/main" val="38040692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DjqFcCpw60a1Un.AbGK6qg"/>
</p:tagLst>
</file>

<file path=ppt/theme/theme1.xml><?xml version="1.0" encoding="utf-8"?>
<a:theme xmlns:a="http://schemas.openxmlformats.org/drawingml/2006/main" name="C+E Readiness Template">
  <a:themeElements>
    <a:clrScheme name="S4 Feb 2017 Dark Back">
      <a:dk1>
        <a:srgbClr val="353535"/>
      </a:dk1>
      <a:lt1>
        <a:srgbClr val="FFFFFF"/>
      </a:lt1>
      <a:dk2>
        <a:srgbClr val="0078D7"/>
      </a:dk2>
      <a:lt2>
        <a:srgbClr val="E6E6E6"/>
      </a:lt2>
      <a:accent1>
        <a:srgbClr val="00188F"/>
      </a:accent1>
      <a:accent2>
        <a:srgbClr val="002050"/>
      </a:accent2>
      <a:accent3>
        <a:srgbClr val="E6E6E6"/>
      </a:accent3>
      <a:accent4>
        <a:srgbClr val="107C10"/>
      </a:accent4>
      <a:accent5>
        <a:srgbClr val="737373"/>
      </a:accent5>
      <a:accent6>
        <a:srgbClr val="D2D2D2"/>
      </a:accent6>
      <a:hlink>
        <a:srgbClr val="FFF100"/>
      </a:hlink>
      <a:folHlink>
        <a:srgbClr val="FFF100"/>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3_FY17_Template.potx" id="{2234CBF7-E2BD-4A8C-B252-208C4EEC6E00}" vid="{F12CDBBA-5821-4B47-80F9-5CAEB4A048D0}"/>
    </a:ext>
  </a:extLst>
</a:theme>
</file>

<file path=ppt/theme/theme2.xml><?xml version="1.0" encoding="utf-8"?>
<a:theme xmlns:a="http://schemas.openxmlformats.org/drawingml/2006/main" name="SQL Server 2017">
  <a:themeElements>
    <a:clrScheme name="Custom 41">
      <a:dk1>
        <a:srgbClr val="000000"/>
      </a:dk1>
      <a:lt1>
        <a:srgbClr val="FFFFFF"/>
      </a:lt1>
      <a:dk2>
        <a:srgbClr val="0078D7"/>
      </a:dk2>
      <a:lt2>
        <a:srgbClr val="D2D2D2"/>
      </a:lt2>
      <a:accent1>
        <a:srgbClr val="002050"/>
      </a:accent1>
      <a:accent2>
        <a:srgbClr val="00188F"/>
      </a:accent2>
      <a:accent3>
        <a:srgbClr val="32145A"/>
      </a:accent3>
      <a:accent4>
        <a:srgbClr val="107C10"/>
      </a:accent4>
      <a:accent5>
        <a:srgbClr val="00BCF2"/>
      </a:accent5>
      <a:accent6>
        <a:srgbClr val="FFB900"/>
      </a:accent6>
      <a:hlink>
        <a:srgbClr val="00BCF2"/>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91440" tIns="45720" rIns="91440" bIns="45720" rtlCol="0">
        <a:spAutoFit/>
      </a:bodyPr>
      <a:lstStyle>
        <a:defPPr algn="l">
          <a:lnSpc>
            <a:spcPct val="90000"/>
          </a:lnSpc>
          <a:spcAft>
            <a:spcPts val="600"/>
          </a:spcAft>
          <a:defRPr sz="12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1_FY16_Light_Template" id="{5EF6B031-E4E9-47DE-A00B-C70C6050C087}" vid="{E591D91A-0F30-468B-BAC3-EA073291F391}"/>
    </a:ext>
  </a:extLst>
</a:theme>
</file>

<file path=ppt/theme/theme3.xml><?xml version="1.0" encoding="utf-8"?>
<a:theme xmlns:a="http://schemas.openxmlformats.org/drawingml/2006/main" name="5-30664_S4_Q1_FY16_Light_Template">
  <a:themeElements>
    <a:clrScheme name="Custom 40">
      <a:dk1>
        <a:srgbClr val="000000"/>
      </a:dk1>
      <a:lt1>
        <a:srgbClr val="FFFFFF"/>
      </a:lt1>
      <a:dk2>
        <a:srgbClr val="0078D7"/>
      </a:dk2>
      <a:lt2>
        <a:srgbClr val="D2D2D2"/>
      </a:lt2>
      <a:accent1>
        <a:srgbClr val="0078D7"/>
      </a:accent1>
      <a:accent2>
        <a:srgbClr val="00188F"/>
      </a:accent2>
      <a:accent3>
        <a:srgbClr val="32145A"/>
      </a:accent3>
      <a:accent4>
        <a:srgbClr val="107C10"/>
      </a:accent4>
      <a:accent5>
        <a:srgbClr val="00BCF2"/>
      </a:accent5>
      <a:accent6>
        <a:srgbClr val="FFB900"/>
      </a:accent6>
      <a:hlink>
        <a:srgbClr val="89CAFE"/>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2"/>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91440" tIns="45720" rIns="91440" bIns="45720" rtlCol="0">
        <a:spAutoFit/>
      </a:bodyPr>
      <a:lstStyle>
        <a:defPPr algn="l">
          <a:lnSpc>
            <a:spcPct val="90000"/>
          </a:lnSpc>
          <a:spcAft>
            <a:spcPts val="600"/>
          </a:spcAft>
          <a:defRPr sz="1200" dirty="0"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4_Q1_FY16_Light_Template" id="{5EF6B031-E4E9-47DE-A00B-C70C6050C087}" vid="{E591D91A-0F30-468B-BAC3-EA073291F391}"/>
    </a:ext>
  </a:extLst>
</a:theme>
</file>

<file path=ppt/theme/theme4.xml><?xml version="1.0" encoding="utf-8"?>
<a:theme xmlns:a="http://schemas.openxmlformats.org/drawingml/2006/main" name="5-50109_Microsoft_Light_Template">
  <a:themeElements>
    <a:clrScheme name="Microsoft_2017_Light">
      <a:dk1>
        <a:srgbClr val="353535"/>
      </a:dk1>
      <a:lt1>
        <a:srgbClr val="FFFFFF"/>
      </a:lt1>
      <a:dk2>
        <a:srgbClr val="D83B01"/>
      </a:dk2>
      <a:lt2>
        <a:srgbClr val="E6E6E6"/>
      </a:lt2>
      <a:accent1>
        <a:srgbClr val="D83B01"/>
      </a:accent1>
      <a:accent2>
        <a:srgbClr val="FF8C00"/>
      </a:accent2>
      <a:accent3>
        <a:srgbClr val="FFB900"/>
      </a:accent3>
      <a:accent4>
        <a:srgbClr val="0078D7"/>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42DFBAD3-C25F-4FC8-963A-1F73730D7E5C}"/>
    </a:ext>
  </a:extLst>
</a:theme>
</file>

<file path=ppt/theme/theme5.xml><?xml version="1.0" encoding="utf-8"?>
<a:theme xmlns:a="http://schemas.openxmlformats.org/drawingml/2006/main" name="USETHIS_1_6-50001_WPC 2016 Keynote Template">
  <a:themeElements>
    <a:clrScheme name="Custom 2">
      <a:dk1>
        <a:srgbClr val="323232"/>
      </a:dk1>
      <a:lt1>
        <a:srgbClr val="FFFFFF"/>
      </a:lt1>
      <a:dk2>
        <a:srgbClr val="5C2D91"/>
      </a:dk2>
      <a:lt2>
        <a:srgbClr val="EAEAEA"/>
      </a:lt2>
      <a:accent1>
        <a:srgbClr val="5C2D91"/>
      </a:accent1>
      <a:accent2>
        <a:srgbClr val="0078D7"/>
      </a:accent2>
      <a:accent3>
        <a:srgbClr val="002050"/>
      </a:accent3>
      <a:accent4>
        <a:srgbClr val="32145A"/>
      </a:accent4>
      <a:accent5>
        <a:srgbClr val="B4009E"/>
      </a:accent5>
      <a:accent6>
        <a:srgbClr val="505050"/>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_2016_Keynote_16x9_Template_final" id="{E85712C3-8B1E-400D-9829-4AEF54889F3A}" vid="{D2EA5704-0536-4342-A8F5-1DFFC4917057}"/>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348C9CB426DE043A31D6E06FCC5AAA5" ma:contentTypeVersion="6" ma:contentTypeDescription="Create a new document." ma:contentTypeScope="" ma:versionID="303dd15ed4dedf67ced8dd57bdaaa8f1">
  <xsd:schema xmlns:xsd="http://www.w3.org/2001/XMLSchema" xmlns:xs="http://www.w3.org/2001/XMLSchema" xmlns:p="http://schemas.microsoft.com/office/2006/metadata/properties" xmlns:ns2="4be92670-059b-491e-ba17-541e85129569" xmlns:ns3="1fba15f1-00c2-4d0c-9671-c9f3b9182315" targetNamespace="http://schemas.microsoft.com/office/2006/metadata/properties" ma:root="true" ma:fieldsID="dc62dc807b1765529cb281eff19462a0" ns2:_="" ns3:_="">
    <xsd:import namespace="4be92670-059b-491e-ba17-541e85129569"/>
    <xsd:import namespace="1fba15f1-00c2-4d0c-9671-c9f3b9182315"/>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be92670-059b-491e-ba17-541e85129569"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fba15f1-00c2-4d0c-9671-c9f3b9182315" elementFormDefault="qualified">
    <xsd:import namespace="http://schemas.microsoft.com/office/2006/documentManagement/types"/>
    <xsd:import namespace="http://schemas.microsoft.com/office/infopath/2007/PartnerControls"/>
    <xsd:element name="SharedWithUsers" ma:index="10"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hidden="true" ma:internalName="LastSharedByUser" ma:readOnly="true">
      <xsd:simpleType>
        <xsd:restriction base="dms:Note"/>
      </xsd:simpleType>
    </xsd:element>
    <xsd:element name="LastSharedByTime" ma:index="13" nillable="true" ma:displayName="Last Shared By Time" ma:description=""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1018208-8004-4CED-BF44-ED368E32B811}">
  <ds:schemaRefs>
    <ds:schemaRef ds:uri="http://schemas.microsoft.com/sharepoint/v3/contenttype/forms"/>
  </ds:schemaRefs>
</ds:datastoreItem>
</file>

<file path=customXml/itemProps2.xml><?xml version="1.0" encoding="utf-8"?>
<ds:datastoreItem xmlns:ds="http://schemas.openxmlformats.org/officeDocument/2006/customXml" ds:itemID="{1E91DBAA-73B1-46DE-A02B-B400BCCAEA24}">
  <ds:schemaRef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1fba15f1-00c2-4d0c-9671-c9f3b9182315"/>
    <ds:schemaRef ds:uri="http://purl.org/dc/terms/"/>
    <ds:schemaRef ds:uri="4be92670-059b-491e-ba17-541e85129569"/>
    <ds:schemaRef ds:uri="http://www.w3.org/XML/1998/namespace"/>
  </ds:schemaRefs>
</ds:datastoreItem>
</file>

<file path=customXml/itemProps3.xml><?xml version="1.0" encoding="utf-8"?>
<ds:datastoreItem xmlns:ds="http://schemas.openxmlformats.org/officeDocument/2006/customXml" ds:itemID="{3F854DEF-18DE-4DDF-AD0B-8AA4A093B5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be92670-059b-491e-ba17-541e85129569"/>
    <ds:schemaRef ds:uri="1fba15f1-00c2-4d0c-9671-c9f3b918231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150</TotalTime>
  <Words>2951</Words>
  <Application>Microsoft Office PowerPoint</Application>
  <PresentationFormat>Widescreen</PresentationFormat>
  <Paragraphs>493</Paragraphs>
  <Slides>32</Slides>
  <Notes>32</Notes>
  <HiddenSlides>0</HiddenSlides>
  <MMClips>0</MMClips>
  <ScaleCrop>false</ScaleCrop>
  <HeadingPairs>
    <vt:vector size="8" baseType="variant">
      <vt:variant>
        <vt:lpstr>Fonts Used</vt:lpstr>
      </vt:variant>
      <vt:variant>
        <vt:i4>10</vt:i4>
      </vt:variant>
      <vt:variant>
        <vt:lpstr>Theme</vt:lpstr>
      </vt:variant>
      <vt:variant>
        <vt:i4>5</vt:i4>
      </vt:variant>
      <vt:variant>
        <vt:lpstr>Embedded OLE Servers</vt:lpstr>
      </vt:variant>
      <vt:variant>
        <vt:i4>1</vt:i4>
      </vt:variant>
      <vt:variant>
        <vt:lpstr>Slide Titles</vt:lpstr>
      </vt:variant>
      <vt:variant>
        <vt:i4>32</vt:i4>
      </vt:variant>
    </vt:vector>
  </HeadingPairs>
  <TitlesOfParts>
    <vt:vector size="48" baseType="lpstr">
      <vt:lpstr>MS PGothic</vt:lpstr>
      <vt:lpstr>Arial</vt:lpstr>
      <vt:lpstr>Calibri</vt:lpstr>
      <vt:lpstr>Consolas</vt:lpstr>
      <vt:lpstr>Segoe UI</vt:lpstr>
      <vt:lpstr>Segoe UI Black</vt:lpstr>
      <vt:lpstr>Segoe UI Light</vt:lpstr>
      <vt:lpstr>Segoe UI Semibold</vt:lpstr>
      <vt:lpstr>Segoe UI Semilight</vt:lpstr>
      <vt:lpstr>Wingdings</vt:lpstr>
      <vt:lpstr>C+E Readiness Template</vt:lpstr>
      <vt:lpstr>SQL Server 2017</vt:lpstr>
      <vt:lpstr>5-30664_S4_Q1_FY16_Light_Template</vt:lpstr>
      <vt:lpstr>5-50109_Microsoft_Light_Template</vt:lpstr>
      <vt:lpstr>USETHIS_1_6-50001_WPC 2016 Keynote Template</vt:lpstr>
      <vt:lpstr>CorelDRAW</vt:lpstr>
      <vt:lpstr>PowerPoint Presentation</vt:lpstr>
      <vt:lpstr>Microsoft  Data Platform </vt:lpstr>
      <vt:lpstr>Consistent data platform across on-premises and cloud Least vulnerable across all environments</vt:lpstr>
      <vt:lpstr>Azure SQL Database Put your database on Autopilot; focus on your business  </vt:lpstr>
      <vt:lpstr>(2016) Azure SQL Database   </vt:lpstr>
      <vt:lpstr>PowerPoint Presentation</vt:lpstr>
      <vt:lpstr>Automatic Tuning Benefits </vt:lpstr>
      <vt:lpstr>Optimizing Cost Automatically</vt:lpstr>
      <vt:lpstr>(2017) Azure SQL Database   </vt:lpstr>
      <vt:lpstr>What is Managed Instance?</vt:lpstr>
      <vt:lpstr>Why Azure SQL Managed Instance?</vt:lpstr>
      <vt:lpstr>What is SQL Database Managed Instance?</vt:lpstr>
      <vt:lpstr>What can PaaS do for you?</vt:lpstr>
      <vt:lpstr>How does PaaS help you?</vt:lpstr>
      <vt:lpstr>Managed Instance: Unmatched PaaS capabilities</vt:lpstr>
      <vt:lpstr>How to choose between PaaS and IaaS?</vt:lpstr>
      <vt:lpstr>Can you get to PaaS easily?</vt:lpstr>
      <vt:lpstr>Some apps don’t need Managed Instance</vt:lpstr>
      <vt:lpstr>Managed Instance: destination for even the most demanding applications</vt:lpstr>
      <vt:lpstr>Full security &amp; isolation</vt:lpstr>
      <vt:lpstr>Nearly 100% compatibility with SQL server</vt:lpstr>
      <vt:lpstr>Migration: Version compatibility</vt:lpstr>
      <vt:lpstr>Azure Database Migration Service (DMS)</vt:lpstr>
      <vt:lpstr>Migration: SSIS / SSAS / SSRS</vt:lpstr>
      <vt:lpstr>SSIS PaaS service (in preview)</vt:lpstr>
      <vt:lpstr>Demo:  Migrate Easily to Managed Instance</vt:lpstr>
      <vt:lpstr>DATA CDN for your Edge  Geo-Replication to edges of your deployments</vt:lpstr>
      <vt:lpstr>Keep data up-to-date across all SQL databases Distributed Applications</vt:lpstr>
      <vt:lpstr>Seamless cloud integration  Easy lift-and-shift, integrate and distribute </vt:lpstr>
      <vt:lpstr>Hybrid Use Benefit for SQL Server</vt:lpstr>
      <vt:lpstr>Get more for your virtualized workloads</vt:lpstr>
      <vt:lpstr>Example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Lindsey Allen (ZHU)</dc:creator>
  <cp:lastModifiedBy>Kirill Kotlyarenko</cp:lastModifiedBy>
  <cp:revision>33</cp:revision>
  <dcterms:modified xsi:type="dcterms:W3CDTF">2018-06-05T05:04:25Z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0x0101000348C9CB426DE043A31D6E06FCC5AAA5</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lingzhuz@microsoft.com</vt:lpwstr>
  </property>
  <property fmtid="{D5CDD505-2E9C-101B-9397-08002B2CF9AE}" pid="7" name="MSIP_Label_f42aa342-8706-4288-bd11-ebb85995028c_SetDate">
    <vt:lpwstr>2017-10-02T17:38:22.0581215-07:00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